
<file path=[Content_Types].xml><?xml version="1.0" encoding="utf-8"?>
<Types xmlns="http://schemas.openxmlformats.org/package/2006/content-types">
  <Default Extension="bin" ContentType="application/vnd.openxmlformats-officedocument.oleObject"/>
  <Default Extension="png" ContentType="image/png"/>
  <Default Extension="wmf" ContentType="image/x-w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3.jpg" ContentType="image/jpg"/>
  <Override PartName="/ppt/media/image5.jpg" ContentType="image/jpg"/>
  <Override PartName="/ppt/media/image7.jpg" ContentType="image/jpg"/>
  <Override PartName="/ppt/media/image8.jpg" ContentType="image/jpg"/>
  <Override PartName="/ppt/media/image10.jpg" ContentType="image/jpg"/>
  <Override PartName="/ppt/media/image12.jpg" ContentType="image/jpg"/>
  <Override PartName="/ppt/media/image15.jpg" ContentType="image/jpg"/>
  <Override PartName="/ppt/media/image17.jpg" ContentType="image/jpg"/>
  <Override PartName="/ppt/media/image23.jpg" ContentType="image/jpg"/>
  <Override PartName="/ppt/media/image37.jpg" ContentType="image/jpg"/>
  <Override PartName="/ppt/media/image42.jpg" ContentType="image/jpg"/>
  <Override PartName="/ppt/media/image59.jpg" ContentType="image/jpg"/>
  <Override PartName="/ppt/media/image60.jpg" ContentType="image/jpg"/>
  <Override PartName="/ppt/media/image64.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2"/>
  </p:notesMasterIdLst>
  <p:sldIdLst>
    <p:sldId id="259" r:id="rId2"/>
    <p:sldId id="263" r:id="rId3"/>
    <p:sldId id="264" r:id="rId4"/>
    <p:sldId id="265" r:id="rId5"/>
    <p:sldId id="267" r:id="rId6"/>
    <p:sldId id="288" r:id="rId7"/>
    <p:sldId id="272" r:id="rId8"/>
    <p:sldId id="268" r:id="rId9"/>
    <p:sldId id="269" r:id="rId10"/>
    <p:sldId id="270" r:id="rId11"/>
    <p:sldId id="271" r:id="rId12"/>
    <p:sldId id="316" r:id="rId13"/>
    <p:sldId id="317" r:id="rId14"/>
    <p:sldId id="290" r:id="rId15"/>
    <p:sldId id="291" r:id="rId16"/>
    <p:sldId id="292" r:id="rId17"/>
    <p:sldId id="293" r:id="rId18"/>
    <p:sldId id="278" r:id="rId19"/>
    <p:sldId id="279" r:id="rId20"/>
    <p:sldId id="280" r:id="rId21"/>
    <p:sldId id="281" r:id="rId22"/>
    <p:sldId id="282" r:id="rId23"/>
    <p:sldId id="283" r:id="rId24"/>
    <p:sldId id="284" r:id="rId25"/>
    <p:sldId id="294" r:id="rId26"/>
    <p:sldId id="296" r:id="rId27"/>
    <p:sldId id="304" r:id="rId28"/>
    <p:sldId id="306" r:id="rId29"/>
    <p:sldId id="307" r:id="rId30"/>
    <p:sldId id="308" r:id="rId31"/>
    <p:sldId id="309" r:id="rId32"/>
    <p:sldId id="298" r:id="rId33"/>
    <p:sldId id="311" r:id="rId34"/>
    <p:sldId id="312" r:id="rId35"/>
    <p:sldId id="313" r:id="rId36"/>
    <p:sldId id="315" r:id="rId37"/>
    <p:sldId id="314" r:id="rId38"/>
    <p:sldId id="310" r:id="rId39"/>
    <p:sldId id="299" r:id="rId40"/>
    <p:sldId id="300" r:id="rId41"/>
    <p:sldId id="301" r:id="rId42"/>
    <p:sldId id="302" r:id="rId43"/>
    <p:sldId id="303" r:id="rId44"/>
    <p:sldId id="318" r:id="rId45"/>
    <p:sldId id="319" r:id="rId46"/>
    <p:sldId id="320" r:id="rId47"/>
    <p:sldId id="321" r:id="rId48"/>
    <p:sldId id="322" r:id="rId49"/>
    <p:sldId id="323" r:id="rId50"/>
    <p:sldId id="324"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617" autoAdjust="0"/>
    <p:restoredTop sz="94660"/>
  </p:normalViewPr>
  <p:slideViewPr>
    <p:cSldViewPr snapToGrid="0">
      <p:cViewPr varScale="1">
        <p:scale>
          <a:sx n="83" d="100"/>
          <a:sy n="83" d="100"/>
        </p:scale>
        <p:origin x="8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97F498-FBB3-4559-9645-20305274324B}" type="datetimeFigureOut">
              <a:rPr lang="fr-FR" smtClean="0"/>
              <a:t>19/08/2020</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25F434E-4768-4DB4-85F7-A68210FF94D3}" type="slidenum">
              <a:rPr lang="fr-FR" smtClean="0"/>
              <a:t>‹N°›</a:t>
            </a:fld>
            <a:endParaRPr lang="fr-FR"/>
          </a:p>
        </p:txBody>
      </p:sp>
    </p:spTree>
    <p:extLst>
      <p:ext uri="{BB962C8B-B14F-4D97-AF65-F5344CB8AC3E}">
        <p14:creationId xmlns:p14="http://schemas.microsoft.com/office/powerpoint/2010/main" val="9237405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smtClean="0"/>
          </a:p>
        </p:txBody>
      </p:sp>
      <p:sp>
        <p:nvSpPr>
          <p:cNvPr id="11268"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F412EB1-AA74-430D-8C3F-1F9919B30591}" type="slidenum">
              <a:rPr lang="fr-FR" altLang="en-US" smtClean="0">
                <a:solidFill>
                  <a:prstClr val="black"/>
                </a:solidFill>
                <a:latin typeface="Calibri" panose="020F0502020204030204" pitchFamily="34" charset="0"/>
              </a:rPr>
              <a:pPr/>
              <a:t>1</a:t>
            </a:fld>
            <a:endParaRPr lang="fr-FR" altLang="en-US" smtClean="0">
              <a:solidFill>
                <a:prstClr val="black"/>
              </a:solidFill>
              <a:latin typeface="Calibri" panose="020F0502020204030204" pitchFamily="34" charset="0"/>
            </a:endParaRPr>
          </a:p>
        </p:txBody>
      </p:sp>
    </p:spTree>
    <p:extLst>
      <p:ext uri="{BB962C8B-B14F-4D97-AF65-F5344CB8AC3E}">
        <p14:creationId xmlns:p14="http://schemas.microsoft.com/office/powerpoint/2010/main" val="582997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Espace réservé de l'image des diapositives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Espace réservé des commentaires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t>Largeur</a:t>
            </a:r>
          </a:p>
          <a:p>
            <a:r>
              <a:rPr lang="en-US" altLang="en-US" smtClean="0"/>
              <a:t>Hauteur </a:t>
            </a:r>
          </a:p>
          <a:p>
            <a:r>
              <a:rPr lang="en-US" altLang="en-US" smtClean="0"/>
              <a:t>Surface</a:t>
            </a:r>
          </a:p>
          <a:p>
            <a:endParaRPr lang="en-US" altLang="en-US" smtClean="0"/>
          </a:p>
        </p:txBody>
      </p:sp>
      <p:sp>
        <p:nvSpPr>
          <p:cNvPr id="160772" name="Espace réservé du numéro de diapositive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87321440-3C39-4D4C-8449-F9B09FC25D7E}" type="slidenum">
              <a:rPr lang="en-US" altLang="en-US" smtClean="0">
                <a:latin typeface="Calibri" panose="020F0502020204030204" pitchFamily="34" charset="0"/>
              </a:rPr>
              <a:pPr/>
              <a:t>2</a:t>
            </a:fld>
            <a:endParaRPr lang="en-US" altLang="en-US" smtClean="0">
              <a:latin typeface="Calibri" panose="020F0502020204030204" pitchFamily="34" charset="0"/>
            </a:endParaRPr>
          </a:p>
        </p:txBody>
      </p:sp>
    </p:spTree>
    <p:extLst>
      <p:ext uri="{BB962C8B-B14F-4D97-AF65-F5344CB8AC3E}">
        <p14:creationId xmlns:p14="http://schemas.microsoft.com/office/powerpoint/2010/main" val="126984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fr-FR" smtClean="0"/>
              <a:t>Modifiez le style du titre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fr-FR" smtClean="0"/>
              <a:t>Modifiez le style des sous-titres du masque</a:t>
            </a:r>
            <a:endParaRPr lang="en-US" dirty="0"/>
          </a:p>
        </p:txBody>
      </p:sp>
      <p:sp>
        <p:nvSpPr>
          <p:cNvPr id="7" name="Date Placeholder 3"/>
          <p:cNvSpPr>
            <a:spLocks noGrp="1"/>
          </p:cNvSpPr>
          <p:nvPr>
            <p:ph type="dt" sz="half" idx="10"/>
          </p:nvPr>
        </p:nvSpPr>
        <p:spPr/>
        <p:txBody>
          <a:bodyPr/>
          <a:lstStyle>
            <a:lvl1pPr>
              <a:defRPr/>
            </a:lvl1pPr>
          </a:lstStyle>
          <a:p>
            <a:pPr>
              <a:defRPr/>
            </a:pPr>
            <a:endParaRPr lang="fr-BE"/>
          </a:p>
        </p:txBody>
      </p:sp>
      <p:sp>
        <p:nvSpPr>
          <p:cNvPr id="8" name="Footer Placeholder 4"/>
          <p:cNvSpPr>
            <a:spLocks noGrp="1"/>
          </p:cNvSpPr>
          <p:nvPr>
            <p:ph type="ftr" sz="quarter" idx="11"/>
          </p:nvPr>
        </p:nvSpPr>
        <p:spPr/>
        <p:txBody>
          <a:bodyPr/>
          <a:lstStyle>
            <a:lvl1pPr>
              <a:defRPr/>
            </a:lvl1pPr>
          </a:lstStyle>
          <a:p>
            <a:pPr>
              <a:defRPr/>
            </a:pPr>
            <a:endParaRPr lang="fr-BE"/>
          </a:p>
        </p:txBody>
      </p:sp>
      <p:sp>
        <p:nvSpPr>
          <p:cNvPr id="9" name="Slide Number Placeholder 5"/>
          <p:cNvSpPr>
            <a:spLocks noGrp="1"/>
          </p:cNvSpPr>
          <p:nvPr>
            <p:ph type="sldNum" sz="quarter" idx="12"/>
          </p:nvPr>
        </p:nvSpPr>
        <p:spPr/>
        <p:txBody>
          <a:bodyPr/>
          <a:lstStyle>
            <a:lvl1pPr>
              <a:defRPr/>
            </a:lvl1pPr>
          </a:lstStyle>
          <a:p>
            <a:pPr>
              <a:defRPr/>
            </a:pPr>
            <a:fld id="{942E4606-E824-47FF-912C-140B2B9B22AF}" type="slidenum">
              <a:rPr lang="fr-BE" altLang="en-US"/>
              <a:pPr>
                <a:defRPr/>
              </a:pPr>
              <a:t>‹N°›</a:t>
            </a:fld>
            <a:endParaRPr lang="fr-BE" altLang="en-US"/>
          </a:p>
        </p:txBody>
      </p:sp>
    </p:spTree>
    <p:extLst>
      <p:ext uri="{BB962C8B-B14F-4D97-AF65-F5344CB8AC3E}">
        <p14:creationId xmlns:p14="http://schemas.microsoft.com/office/powerpoint/2010/main" val="2711605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lvl1pPr>
              <a:defRPr/>
            </a:lvl1pPr>
          </a:lstStyle>
          <a:p>
            <a:pPr>
              <a:defRPr/>
            </a:pPr>
            <a:endParaRPr lang="fr-BE"/>
          </a:p>
        </p:txBody>
      </p:sp>
      <p:sp>
        <p:nvSpPr>
          <p:cNvPr id="5" name="Footer Placeholder 4"/>
          <p:cNvSpPr>
            <a:spLocks noGrp="1"/>
          </p:cNvSpPr>
          <p:nvPr>
            <p:ph type="ftr" sz="quarter" idx="11"/>
          </p:nvPr>
        </p:nvSpPr>
        <p:spPr/>
        <p:txBody>
          <a:bodyPr/>
          <a:lstStyle>
            <a:lvl1pPr>
              <a:defRPr/>
            </a:lvl1pPr>
          </a:lstStyle>
          <a:p>
            <a:pPr>
              <a:defRPr/>
            </a:pPr>
            <a:endParaRPr lang="fr-BE"/>
          </a:p>
        </p:txBody>
      </p:sp>
      <p:sp>
        <p:nvSpPr>
          <p:cNvPr id="6" name="Slide Number Placeholder 5"/>
          <p:cNvSpPr>
            <a:spLocks noGrp="1"/>
          </p:cNvSpPr>
          <p:nvPr>
            <p:ph type="sldNum" sz="quarter" idx="12"/>
          </p:nvPr>
        </p:nvSpPr>
        <p:spPr/>
        <p:txBody>
          <a:bodyPr/>
          <a:lstStyle>
            <a:lvl1pPr>
              <a:defRPr/>
            </a:lvl1pPr>
          </a:lstStyle>
          <a:p>
            <a:pPr>
              <a:defRPr/>
            </a:pPr>
            <a:fld id="{77E174E7-5213-422A-B966-5C1CB403D0C0}" type="slidenum">
              <a:rPr lang="fr-BE" altLang="en-US"/>
              <a:pPr>
                <a:defRPr/>
              </a:pPr>
              <a:t>‹N°›</a:t>
            </a:fld>
            <a:endParaRPr lang="fr-BE" altLang="en-US"/>
          </a:p>
        </p:txBody>
      </p:sp>
    </p:spTree>
    <p:extLst>
      <p:ext uri="{BB962C8B-B14F-4D97-AF65-F5344CB8AC3E}">
        <p14:creationId xmlns:p14="http://schemas.microsoft.com/office/powerpoint/2010/main" val="910998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itre vertical et texte">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fr-FR" smtClean="0"/>
              <a:t>Modifiez le style du titre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6" name="Date Placeholder 3"/>
          <p:cNvSpPr>
            <a:spLocks noGrp="1"/>
          </p:cNvSpPr>
          <p:nvPr>
            <p:ph type="dt" sz="half" idx="10"/>
          </p:nvPr>
        </p:nvSpPr>
        <p:spPr/>
        <p:txBody>
          <a:bodyPr/>
          <a:lstStyle>
            <a:lvl1pPr>
              <a:defRPr/>
            </a:lvl1pPr>
          </a:lstStyle>
          <a:p>
            <a:pPr>
              <a:defRPr/>
            </a:pPr>
            <a:endParaRPr lang="fr-BE"/>
          </a:p>
        </p:txBody>
      </p:sp>
      <p:sp>
        <p:nvSpPr>
          <p:cNvPr id="7" name="Footer Placeholder 4"/>
          <p:cNvSpPr>
            <a:spLocks noGrp="1"/>
          </p:cNvSpPr>
          <p:nvPr>
            <p:ph type="ftr" sz="quarter" idx="11"/>
          </p:nvPr>
        </p:nvSpPr>
        <p:spPr/>
        <p:txBody>
          <a:bodyPr/>
          <a:lstStyle>
            <a:lvl1pPr>
              <a:defRPr/>
            </a:lvl1pPr>
          </a:lstStyle>
          <a:p>
            <a:pPr>
              <a:defRPr/>
            </a:pPr>
            <a:endParaRPr lang="fr-BE"/>
          </a:p>
        </p:txBody>
      </p:sp>
      <p:sp>
        <p:nvSpPr>
          <p:cNvPr id="8" name="Slide Number Placeholder 5"/>
          <p:cNvSpPr>
            <a:spLocks noGrp="1"/>
          </p:cNvSpPr>
          <p:nvPr>
            <p:ph type="sldNum" sz="quarter" idx="12"/>
          </p:nvPr>
        </p:nvSpPr>
        <p:spPr/>
        <p:txBody>
          <a:bodyPr/>
          <a:lstStyle>
            <a:lvl1pPr>
              <a:defRPr/>
            </a:lvl1pPr>
          </a:lstStyle>
          <a:p>
            <a:pPr>
              <a:defRPr/>
            </a:pPr>
            <a:fld id="{8E96F633-5F3D-4F6E-B5C5-CF6F13E30131}" type="slidenum">
              <a:rPr lang="fr-BE" altLang="en-US"/>
              <a:pPr>
                <a:defRPr/>
              </a:pPr>
              <a:t>‹N°›</a:t>
            </a:fld>
            <a:endParaRPr lang="fr-BE" altLang="en-US"/>
          </a:p>
        </p:txBody>
      </p:sp>
    </p:spTree>
    <p:extLst>
      <p:ext uri="{BB962C8B-B14F-4D97-AF65-F5344CB8AC3E}">
        <p14:creationId xmlns:p14="http://schemas.microsoft.com/office/powerpoint/2010/main" val="215845094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10"/>
          </p:nvPr>
        </p:nvSpPr>
        <p:spPr/>
        <p:txBody>
          <a:bodyPr wrap="square" lIns="0" tIns="0" rIns="0" bIns="0" numCol="1" anchorCtr="0" compatLnSpc="1">
            <a:prstTxWarp prst="textNoShape">
              <a:avLst/>
            </a:prstTxWarp>
          </a:bodyPr>
          <a:lstStyle>
            <a:lvl1pPr marL="23813">
              <a:lnSpc>
                <a:spcPct val="104000"/>
              </a:lnSpc>
              <a:spcBef>
                <a:spcPts val="163"/>
              </a:spcBef>
              <a:defRPr sz="400" cap="none" smtClean="0">
                <a:solidFill>
                  <a:schemeClr val="tx1"/>
                </a:solidFill>
                <a:latin typeface="Times New Roman" panose="02020603050405020304" pitchFamily="18" charset="0"/>
                <a:cs typeface="Times New Roman" panose="02020603050405020304" pitchFamily="18" charset="0"/>
              </a:defRPr>
            </a:lvl1pPr>
          </a:lstStyle>
          <a:p>
            <a:pPr>
              <a:defRPr/>
            </a:pPr>
            <a:endParaRPr lang="pt-BR" altLang="en-US">
              <a:solidFill>
                <a:srgbClr val="000000"/>
              </a:solidFill>
            </a:endParaRPr>
          </a:p>
        </p:txBody>
      </p:sp>
      <p:sp>
        <p:nvSpPr>
          <p:cNvPr id="3" name="Holder 3"/>
          <p:cNvSpPr>
            <a:spLocks noGrp="1"/>
          </p:cNvSpPr>
          <p:nvPr>
            <p:ph type="dt" sz="half" idx="11"/>
          </p:nvPr>
        </p:nvSpPr>
        <p:spPr/>
        <p:txBody>
          <a:bodyPr lIns="0" tIns="0" rIns="0" bIns="0"/>
          <a:lstStyle>
            <a:lvl1pPr marL="25168">
              <a:lnSpc>
                <a:spcPts val="1149"/>
              </a:lnSpc>
              <a:defRPr sz="793" b="0" i="0" spc="-10">
                <a:solidFill>
                  <a:schemeClr val="tx1"/>
                </a:solidFill>
                <a:latin typeface="Arial"/>
                <a:cs typeface="Arial"/>
              </a:defRPr>
            </a:lvl1pPr>
          </a:lstStyle>
          <a:p>
            <a:pPr>
              <a:defRPr/>
            </a:pPr>
            <a:endParaRPr lang="pl-PL">
              <a:solidFill>
                <a:srgbClr val="000000"/>
              </a:solidFill>
            </a:endParaRPr>
          </a:p>
        </p:txBody>
      </p:sp>
      <p:sp>
        <p:nvSpPr>
          <p:cNvPr id="4" name="Holder 4"/>
          <p:cNvSpPr>
            <a:spLocks noGrp="1"/>
          </p:cNvSpPr>
          <p:nvPr>
            <p:ph type="sldNum" sz="quarter" idx="12"/>
          </p:nvPr>
        </p:nvSpPr>
        <p:spPr/>
        <p:txBody>
          <a:bodyPr lIns="0" tIns="0" rIns="0" bIns="0"/>
          <a:lstStyle>
            <a:lvl1pPr marL="25168">
              <a:spcBef>
                <a:spcPts val="99"/>
              </a:spcBef>
              <a:defRPr sz="991" b="0" i="0" spc="-10">
                <a:solidFill>
                  <a:schemeClr val="tx1"/>
                </a:solidFill>
                <a:latin typeface="Arial"/>
                <a:cs typeface="Arial"/>
              </a:defRPr>
            </a:lvl1pPr>
          </a:lstStyle>
          <a:p>
            <a:pPr>
              <a:defRPr/>
            </a:pPr>
            <a:r>
              <a:rPr lang="fr-FR">
                <a:solidFill>
                  <a:srgbClr val="000000"/>
                </a:solidFill>
              </a:rPr>
              <a:t>Informatique II – Cours 4 : Introduction POO – </a:t>
            </a:r>
            <a:fld id="{D9ACC1E8-168A-4BE3-9562-00808C1A3663}" type="slidenum">
              <a:rPr lang="fr-FR">
                <a:solidFill>
                  <a:srgbClr val="000000"/>
                </a:solidFill>
              </a:rPr>
              <a:pPr>
                <a:defRPr/>
              </a:pPr>
              <a:t>‹N°›</a:t>
            </a:fld>
            <a:r>
              <a:rPr lang="fr-FR">
                <a:solidFill>
                  <a:srgbClr val="000000"/>
                </a:solidFill>
              </a:rPr>
              <a:t> /</a:t>
            </a:r>
            <a:r>
              <a:rPr lang="fr-FR" spc="-79">
                <a:solidFill>
                  <a:srgbClr val="000000"/>
                </a:solidFill>
              </a:rPr>
              <a:t> </a:t>
            </a:r>
            <a:r>
              <a:rPr lang="fr-FR">
                <a:solidFill>
                  <a:srgbClr val="000000"/>
                </a:solidFill>
              </a:rPr>
              <a:t>54</a:t>
            </a:r>
            <a:endParaRPr lang="fr-FR" dirty="0">
              <a:solidFill>
                <a:srgbClr val="000000"/>
              </a:solidFill>
            </a:endParaRPr>
          </a:p>
        </p:txBody>
      </p:sp>
    </p:spTree>
    <p:extLst>
      <p:ext uri="{BB962C8B-B14F-4D97-AF65-F5344CB8AC3E}">
        <p14:creationId xmlns:p14="http://schemas.microsoft.com/office/powerpoint/2010/main" val="282468812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4400" b="0" i="0">
                <a:solidFill>
                  <a:schemeClr val="tx1"/>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8/20/2020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2519447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lvl1pPr>
              <a:defRPr/>
            </a:lvl1pPr>
          </a:lstStyle>
          <a:p>
            <a:pPr>
              <a:defRPr/>
            </a:pPr>
            <a:endParaRPr lang="fr-BE"/>
          </a:p>
        </p:txBody>
      </p:sp>
      <p:sp>
        <p:nvSpPr>
          <p:cNvPr id="5" name="Footer Placeholder 4"/>
          <p:cNvSpPr>
            <a:spLocks noGrp="1"/>
          </p:cNvSpPr>
          <p:nvPr>
            <p:ph type="ftr" sz="quarter" idx="11"/>
          </p:nvPr>
        </p:nvSpPr>
        <p:spPr/>
        <p:txBody>
          <a:bodyPr/>
          <a:lstStyle>
            <a:lvl1pPr>
              <a:defRPr/>
            </a:lvl1pPr>
          </a:lstStyle>
          <a:p>
            <a:pPr>
              <a:defRPr/>
            </a:pPr>
            <a:endParaRPr lang="fr-BE"/>
          </a:p>
        </p:txBody>
      </p:sp>
      <p:sp>
        <p:nvSpPr>
          <p:cNvPr id="6" name="Slide Number Placeholder 5"/>
          <p:cNvSpPr>
            <a:spLocks noGrp="1"/>
          </p:cNvSpPr>
          <p:nvPr>
            <p:ph type="sldNum" sz="quarter" idx="12"/>
          </p:nvPr>
        </p:nvSpPr>
        <p:spPr/>
        <p:txBody>
          <a:bodyPr/>
          <a:lstStyle>
            <a:lvl1pPr>
              <a:defRPr/>
            </a:lvl1pPr>
          </a:lstStyle>
          <a:p>
            <a:pPr>
              <a:defRPr/>
            </a:pPr>
            <a:fld id="{627A34A3-4F5A-4899-9405-95ABC548E0A6}" type="slidenum">
              <a:rPr lang="fr-BE" altLang="en-US"/>
              <a:pPr>
                <a:defRPr/>
              </a:pPr>
              <a:t>‹N°›</a:t>
            </a:fld>
            <a:endParaRPr lang="fr-BE" altLang="en-US"/>
          </a:p>
        </p:txBody>
      </p:sp>
    </p:spTree>
    <p:extLst>
      <p:ext uri="{BB962C8B-B14F-4D97-AF65-F5344CB8AC3E}">
        <p14:creationId xmlns:p14="http://schemas.microsoft.com/office/powerpoint/2010/main" val="3451273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Titre de section">
    <p:spTree>
      <p:nvGrpSpPr>
        <p:cNvPr id="1" name=""/>
        <p:cNvGrpSpPr/>
        <p:nvPr/>
      </p:nvGrpSpPr>
      <p:grpSpPr>
        <a:xfrm>
          <a:off x="0" y="0"/>
          <a:ext cx="0" cy="0"/>
          <a:chOff x="0" y="0"/>
          <a:chExt cx="0" cy="0"/>
        </a:xfrm>
      </p:grpSpPr>
      <p:sp>
        <p:nvSpPr>
          <p:cNvPr id="4" name="Rectangle 3"/>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8"/>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fr-FR" smtClean="0"/>
              <a:t>Modifiez le style du titre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7" name="Date Placeholder 3"/>
          <p:cNvSpPr>
            <a:spLocks noGrp="1"/>
          </p:cNvSpPr>
          <p:nvPr>
            <p:ph type="dt" sz="half" idx="10"/>
          </p:nvPr>
        </p:nvSpPr>
        <p:spPr/>
        <p:txBody>
          <a:bodyPr/>
          <a:lstStyle>
            <a:lvl1pPr>
              <a:defRPr/>
            </a:lvl1pPr>
          </a:lstStyle>
          <a:p>
            <a:pPr>
              <a:defRPr/>
            </a:pPr>
            <a:endParaRPr lang="fr-BE"/>
          </a:p>
        </p:txBody>
      </p:sp>
      <p:sp>
        <p:nvSpPr>
          <p:cNvPr id="8" name="Footer Placeholder 4"/>
          <p:cNvSpPr>
            <a:spLocks noGrp="1"/>
          </p:cNvSpPr>
          <p:nvPr>
            <p:ph type="ftr" sz="quarter" idx="11"/>
          </p:nvPr>
        </p:nvSpPr>
        <p:spPr/>
        <p:txBody>
          <a:bodyPr/>
          <a:lstStyle>
            <a:lvl1pPr>
              <a:defRPr/>
            </a:lvl1pPr>
          </a:lstStyle>
          <a:p>
            <a:pPr>
              <a:defRPr/>
            </a:pPr>
            <a:endParaRPr lang="fr-BE"/>
          </a:p>
        </p:txBody>
      </p:sp>
      <p:sp>
        <p:nvSpPr>
          <p:cNvPr id="9" name="Slide Number Placeholder 5"/>
          <p:cNvSpPr>
            <a:spLocks noGrp="1"/>
          </p:cNvSpPr>
          <p:nvPr>
            <p:ph type="sldNum" sz="quarter" idx="12"/>
          </p:nvPr>
        </p:nvSpPr>
        <p:spPr/>
        <p:txBody>
          <a:bodyPr/>
          <a:lstStyle>
            <a:lvl1pPr>
              <a:defRPr/>
            </a:lvl1pPr>
          </a:lstStyle>
          <a:p>
            <a:pPr>
              <a:defRPr/>
            </a:pPr>
            <a:fld id="{E946F981-4D91-450B-8327-5251EC15AA6A}" type="slidenum">
              <a:rPr lang="fr-BE" altLang="en-US"/>
              <a:pPr>
                <a:defRPr/>
              </a:pPr>
              <a:t>‹N°›</a:t>
            </a:fld>
            <a:endParaRPr lang="fr-BE" altLang="en-US"/>
          </a:p>
        </p:txBody>
      </p:sp>
    </p:spTree>
    <p:extLst>
      <p:ext uri="{BB962C8B-B14F-4D97-AF65-F5344CB8AC3E}">
        <p14:creationId xmlns:p14="http://schemas.microsoft.com/office/powerpoint/2010/main" val="3430079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fr-FR" smtClean="0"/>
              <a:t>Modifiez le style du titre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3"/>
          <p:cNvSpPr>
            <a:spLocks noGrp="1"/>
          </p:cNvSpPr>
          <p:nvPr>
            <p:ph type="dt" sz="half" idx="10"/>
          </p:nvPr>
        </p:nvSpPr>
        <p:spPr/>
        <p:txBody>
          <a:bodyPr/>
          <a:lstStyle>
            <a:lvl1pPr>
              <a:defRPr/>
            </a:lvl1pPr>
          </a:lstStyle>
          <a:p>
            <a:pPr>
              <a:defRPr/>
            </a:pPr>
            <a:endParaRPr lang="fr-BE"/>
          </a:p>
        </p:txBody>
      </p:sp>
      <p:sp>
        <p:nvSpPr>
          <p:cNvPr id="6" name="Footer Placeholder 4"/>
          <p:cNvSpPr>
            <a:spLocks noGrp="1"/>
          </p:cNvSpPr>
          <p:nvPr>
            <p:ph type="ftr" sz="quarter" idx="11"/>
          </p:nvPr>
        </p:nvSpPr>
        <p:spPr/>
        <p:txBody>
          <a:bodyPr/>
          <a:lstStyle>
            <a:lvl1pPr>
              <a:defRPr/>
            </a:lvl1pPr>
          </a:lstStyle>
          <a:p>
            <a:pPr>
              <a:defRPr/>
            </a:pPr>
            <a:endParaRPr lang="fr-BE"/>
          </a:p>
        </p:txBody>
      </p:sp>
      <p:sp>
        <p:nvSpPr>
          <p:cNvPr id="7" name="Slide Number Placeholder 5"/>
          <p:cNvSpPr>
            <a:spLocks noGrp="1"/>
          </p:cNvSpPr>
          <p:nvPr>
            <p:ph type="sldNum" sz="quarter" idx="12"/>
          </p:nvPr>
        </p:nvSpPr>
        <p:spPr/>
        <p:txBody>
          <a:bodyPr/>
          <a:lstStyle>
            <a:lvl1pPr>
              <a:defRPr/>
            </a:lvl1pPr>
          </a:lstStyle>
          <a:p>
            <a:pPr>
              <a:defRPr/>
            </a:pPr>
            <a:fld id="{8449183A-F28E-423D-9AAA-2BA9C21E101F}" type="slidenum">
              <a:rPr lang="fr-BE" altLang="en-US"/>
              <a:pPr>
                <a:defRPr/>
              </a:pPr>
              <a:t>‹N°›</a:t>
            </a:fld>
            <a:endParaRPr lang="fr-BE" altLang="en-US"/>
          </a:p>
        </p:txBody>
      </p:sp>
    </p:spTree>
    <p:extLst>
      <p:ext uri="{BB962C8B-B14F-4D97-AF65-F5344CB8AC3E}">
        <p14:creationId xmlns:p14="http://schemas.microsoft.com/office/powerpoint/2010/main" val="1540516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fr-FR" smtClean="0"/>
              <a:t>Modifiez le style du titre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1097280" y="2582334"/>
            <a:ext cx="4937760" cy="328676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6217920" y="2582334"/>
            <a:ext cx="4937760" cy="328676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7" name="Date Placeholder 3"/>
          <p:cNvSpPr>
            <a:spLocks noGrp="1"/>
          </p:cNvSpPr>
          <p:nvPr>
            <p:ph type="dt" sz="half" idx="10"/>
          </p:nvPr>
        </p:nvSpPr>
        <p:spPr/>
        <p:txBody>
          <a:bodyPr/>
          <a:lstStyle>
            <a:lvl1pPr>
              <a:defRPr/>
            </a:lvl1pPr>
          </a:lstStyle>
          <a:p>
            <a:pPr>
              <a:defRPr/>
            </a:pPr>
            <a:endParaRPr lang="fr-BE"/>
          </a:p>
        </p:txBody>
      </p:sp>
      <p:sp>
        <p:nvSpPr>
          <p:cNvPr id="8" name="Footer Placeholder 4"/>
          <p:cNvSpPr>
            <a:spLocks noGrp="1"/>
          </p:cNvSpPr>
          <p:nvPr>
            <p:ph type="ftr" sz="quarter" idx="11"/>
          </p:nvPr>
        </p:nvSpPr>
        <p:spPr/>
        <p:txBody>
          <a:bodyPr/>
          <a:lstStyle>
            <a:lvl1pPr>
              <a:defRPr/>
            </a:lvl1pPr>
          </a:lstStyle>
          <a:p>
            <a:pPr>
              <a:defRPr/>
            </a:pPr>
            <a:endParaRPr lang="fr-BE"/>
          </a:p>
        </p:txBody>
      </p:sp>
      <p:sp>
        <p:nvSpPr>
          <p:cNvPr id="9" name="Slide Number Placeholder 5"/>
          <p:cNvSpPr>
            <a:spLocks noGrp="1"/>
          </p:cNvSpPr>
          <p:nvPr>
            <p:ph type="sldNum" sz="quarter" idx="12"/>
          </p:nvPr>
        </p:nvSpPr>
        <p:spPr/>
        <p:txBody>
          <a:bodyPr/>
          <a:lstStyle>
            <a:lvl1pPr>
              <a:defRPr/>
            </a:lvl1pPr>
          </a:lstStyle>
          <a:p>
            <a:pPr>
              <a:defRPr/>
            </a:pPr>
            <a:fld id="{27E9D494-0CE6-43E0-98EE-853F522804F9}" type="slidenum">
              <a:rPr lang="fr-BE" altLang="en-US"/>
              <a:pPr>
                <a:defRPr/>
              </a:pPr>
              <a:t>‹N°›</a:t>
            </a:fld>
            <a:endParaRPr lang="fr-BE" altLang="en-US"/>
          </a:p>
        </p:txBody>
      </p:sp>
    </p:spTree>
    <p:extLst>
      <p:ext uri="{BB962C8B-B14F-4D97-AF65-F5344CB8AC3E}">
        <p14:creationId xmlns:p14="http://schemas.microsoft.com/office/powerpoint/2010/main" val="1524869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Date Placeholder 3"/>
          <p:cNvSpPr>
            <a:spLocks noGrp="1"/>
          </p:cNvSpPr>
          <p:nvPr>
            <p:ph type="dt" sz="half" idx="10"/>
          </p:nvPr>
        </p:nvSpPr>
        <p:spPr/>
        <p:txBody>
          <a:bodyPr/>
          <a:lstStyle>
            <a:lvl1pPr>
              <a:defRPr/>
            </a:lvl1pPr>
          </a:lstStyle>
          <a:p>
            <a:pPr>
              <a:defRPr/>
            </a:pPr>
            <a:endParaRPr lang="fr-BE"/>
          </a:p>
        </p:txBody>
      </p:sp>
      <p:sp>
        <p:nvSpPr>
          <p:cNvPr id="4" name="Footer Placeholder 4"/>
          <p:cNvSpPr>
            <a:spLocks noGrp="1"/>
          </p:cNvSpPr>
          <p:nvPr>
            <p:ph type="ftr" sz="quarter" idx="11"/>
          </p:nvPr>
        </p:nvSpPr>
        <p:spPr/>
        <p:txBody>
          <a:bodyPr/>
          <a:lstStyle>
            <a:lvl1pPr>
              <a:defRPr/>
            </a:lvl1pPr>
          </a:lstStyle>
          <a:p>
            <a:pPr>
              <a:defRPr/>
            </a:pPr>
            <a:endParaRPr lang="fr-BE"/>
          </a:p>
        </p:txBody>
      </p:sp>
      <p:sp>
        <p:nvSpPr>
          <p:cNvPr id="5" name="Slide Number Placeholder 5"/>
          <p:cNvSpPr>
            <a:spLocks noGrp="1"/>
          </p:cNvSpPr>
          <p:nvPr>
            <p:ph type="sldNum" sz="quarter" idx="12"/>
          </p:nvPr>
        </p:nvSpPr>
        <p:spPr/>
        <p:txBody>
          <a:bodyPr/>
          <a:lstStyle>
            <a:lvl1pPr>
              <a:defRPr/>
            </a:lvl1pPr>
          </a:lstStyle>
          <a:p>
            <a:pPr>
              <a:defRPr/>
            </a:pPr>
            <a:fld id="{4A59B971-1F18-45F8-98E5-FCF36535FFAA}" type="slidenum">
              <a:rPr lang="fr-BE" altLang="en-US"/>
              <a:pPr>
                <a:defRPr/>
              </a:pPr>
              <a:t>‹N°›</a:t>
            </a:fld>
            <a:endParaRPr lang="fr-BE" altLang="en-US"/>
          </a:p>
        </p:txBody>
      </p:sp>
    </p:spTree>
    <p:extLst>
      <p:ext uri="{BB962C8B-B14F-4D97-AF65-F5344CB8AC3E}">
        <p14:creationId xmlns:p14="http://schemas.microsoft.com/office/powerpoint/2010/main" val="37896712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1"/>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p:cNvSpPr>
            <a:spLocks noGrp="1"/>
          </p:cNvSpPr>
          <p:nvPr>
            <p:ph type="dt" sz="half" idx="10"/>
          </p:nvPr>
        </p:nvSpPr>
        <p:spPr/>
        <p:txBody>
          <a:bodyPr/>
          <a:lstStyle>
            <a:lvl1pPr>
              <a:defRPr/>
            </a:lvl1pPr>
          </a:lstStyle>
          <a:p>
            <a:pPr>
              <a:defRPr/>
            </a:pPr>
            <a:endParaRPr lang="fr-BE"/>
          </a:p>
        </p:txBody>
      </p:sp>
      <p:sp>
        <p:nvSpPr>
          <p:cNvPr id="5" name="Footer Placeholder 7"/>
          <p:cNvSpPr>
            <a:spLocks noGrp="1"/>
          </p:cNvSpPr>
          <p:nvPr>
            <p:ph type="ftr" sz="quarter" idx="11"/>
          </p:nvPr>
        </p:nvSpPr>
        <p:spPr/>
        <p:txBody>
          <a:bodyPr/>
          <a:lstStyle>
            <a:lvl1pPr>
              <a:defRPr>
                <a:solidFill>
                  <a:srgbClr val="FFFFFF"/>
                </a:solidFill>
              </a:defRPr>
            </a:lvl1pPr>
          </a:lstStyle>
          <a:p>
            <a:pPr>
              <a:defRPr/>
            </a:pPr>
            <a:endParaRPr lang="fr-BE"/>
          </a:p>
        </p:txBody>
      </p:sp>
      <p:sp>
        <p:nvSpPr>
          <p:cNvPr id="6" name="Slide Number Placeholder 8"/>
          <p:cNvSpPr>
            <a:spLocks noGrp="1"/>
          </p:cNvSpPr>
          <p:nvPr>
            <p:ph type="sldNum" sz="quarter" idx="12"/>
          </p:nvPr>
        </p:nvSpPr>
        <p:spPr/>
        <p:txBody>
          <a:bodyPr/>
          <a:lstStyle>
            <a:lvl1pPr>
              <a:defRPr/>
            </a:lvl1pPr>
          </a:lstStyle>
          <a:p>
            <a:pPr>
              <a:defRPr/>
            </a:pPr>
            <a:fld id="{7AE99CD2-9226-4552-B894-506EE83EE3CB}" type="slidenum">
              <a:rPr lang="fr-BE" altLang="en-US"/>
              <a:pPr>
                <a:defRPr/>
              </a:pPr>
              <a:t>‹N°›</a:t>
            </a:fld>
            <a:endParaRPr lang="fr-BE" altLang="en-US"/>
          </a:p>
        </p:txBody>
      </p:sp>
    </p:spTree>
    <p:extLst>
      <p:ext uri="{BB962C8B-B14F-4D97-AF65-F5344CB8AC3E}">
        <p14:creationId xmlns:p14="http://schemas.microsoft.com/office/powerpoint/2010/main" val="11347569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u avec légende">
    <p:spTree>
      <p:nvGrpSpPr>
        <p:cNvPr id="1" name=""/>
        <p:cNvGrpSpPr/>
        <p:nvPr/>
      </p:nvGrpSpPr>
      <p:grpSpPr>
        <a:xfrm>
          <a:off x="0" y="0"/>
          <a:ext cx="0" cy="0"/>
          <a:chOff x="0" y="0"/>
          <a:chExt cx="0" cy="0"/>
        </a:xfrm>
      </p:grpSpPr>
      <p:sp>
        <p:nvSpPr>
          <p:cNvPr id="5" name="Rectangle 4"/>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fr-FR" smtClean="0"/>
              <a:t>Modifiez le style du titre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7" name="Date Placeholder 4"/>
          <p:cNvSpPr>
            <a:spLocks noGrp="1"/>
          </p:cNvSpPr>
          <p:nvPr>
            <p:ph type="dt" sz="half" idx="10"/>
          </p:nvPr>
        </p:nvSpPr>
        <p:spPr>
          <a:xfrm>
            <a:off x="465667" y="6459539"/>
            <a:ext cx="2618317" cy="365125"/>
          </a:xfrm>
        </p:spPr>
        <p:txBody>
          <a:bodyPr/>
          <a:lstStyle>
            <a:lvl1pPr algn="l">
              <a:defRPr/>
            </a:lvl1pPr>
          </a:lstStyle>
          <a:p>
            <a:pPr>
              <a:defRPr/>
            </a:pPr>
            <a:endParaRPr lang="fr-BE"/>
          </a:p>
        </p:txBody>
      </p:sp>
      <p:sp>
        <p:nvSpPr>
          <p:cNvPr id="8" name="Footer Placeholder 5"/>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endParaRPr lang="fr-BE">
              <a:solidFill>
                <a:srgbClr val="637052"/>
              </a:solidFill>
            </a:endParaRPr>
          </a:p>
        </p:txBody>
      </p:sp>
      <p:sp>
        <p:nvSpPr>
          <p:cNvPr id="9" name="Slide Number Placeholder 6"/>
          <p:cNvSpPr>
            <a:spLocks noGrp="1"/>
          </p:cNvSpPr>
          <p:nvPr>
            <p:ph type="sldNum" sz="quarter" idx="12"/>
          </p:nvPr>
        </p:nvSpPr>
        <p:spPr/>
        <p:txBody>
          <a:bodyPr/>
          <a:lstStyle>
            <a:lvl1pPr>
              <a:defRPr>
                <a:solidFill>
                  <a:schemeClr val="tx2"/>
                </a:solidFill>
              </a:defRPr>
            </a:lvl1pPr>
          </a:lstStyle>
          <a:p>
            <a:pPr>
              <a:defRPr/>
            </a:pPr>
            <a:fld id="{72202D78-728D-40FA-93A2-9957AABA9A11}" type="slidenum">
              <a:rPr lang="fr-BE" altLang="en-US">
                <a:solidFill>
                  <a:srgbClr val="637052"/>
                </a:solidFill>
              </a:rPr>
              <a:pPr>
                <a:defRPr/>
              </a:pPr>
              <a:t>‹N°›</a:t>
            </a:fld>
            <a:endParaRPr lang="fr-BE" altLang="en-US">
              <a:solidFill>
                <a:srgbClr val="637052"/>
              </a:solidFill>
            </a:endParaRPr>
          </a:p>
        </p:txBody>
      </p:sp>
    </p:spTree>
    <p:extLst>
      <p:ext uri="{BB962C8B-B14F-4D97-AF65-F5344CB8AC3E}">
        <p14:creationId xmlns:p14="http://schemas.microsoft.com/office/powerpoint/2010/main" val="32049671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 avec légende">
    <p:spTree>
      <p:nvGrpSpPr>
        <p:cNvPr id="1" name=""/>
        <p:cNvGrpSpPr/>
        <p:nvPr/>
      </p:nvGrpSpPr>
      <p:grpSpPr>
        <a:xfrm>
          <a:off x="0" y="0"/>
          <a:ext cx="0" cy="0"/>
          <a:chOff x="0" y="0"/>
          <a:chExt cx="0" cy="0"/>
        </a:xfrm>
      </p:grpSpPr>
      <p:sp>
        <p:nvSpPr>
          <p:cNvPr id="5" name="Rectangle 4"/>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fr-FR" smtClean="0"/>
              <a:t>Modifiez le style du titre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smtClean="0"/>
              <a:t>Cliquez sur l'icône pour ajouter une image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7" name="Date Placeholder 4"/>
          <p:cNvSpPr>
            <a:spLocks noGrp="1"/>
          </p:cNvSpPr>
          <p:nvPr>
            <p:ph type="dt" sz="half" idx="10"/>
          </p:nvPr>
        </p:nvSpPr>
        <p:spPr/>
        <p:txBody>
          <a:bodyPr/>
          <a:lstStyle>
            <a:lvl1pPr>
              <a:defRPr/>
            </a:lvl1pPr>
          </a:lstStyle>
          <a:p>
            <a:pPr>
              <a:defRPr/>
            </a:pPr>
            <a:endParaRPr lang="fr-BE"/>
          </a:p>
        </p:txBody>
      </p:sp>
      <p:sp>
        <p:nvSpPr>
          <p:cNvPr id="8" name="Footer Placeholder 5"/>
          <p:cNvSpPr>
            <a:spLocks noGrp="1"/>
          </p:cNvSpPr>
          <p:nvPr>
            <p:ph type="ftr" sz="quarter" idx="11"/>
          </p:nvPr>
        </p:nvSpPr>
        <p:spPr/>
        <p:txBody>
          <a:bodyPr/>
          <a:lstStyle>
            <a:lvl1pPr>
              <a:defRPr/>
            </a:lvl1pPr>
          </a:lstStyle>
          <a:p>
            <a:pPr>
              <a:defRPr/>
            </a:pPr>
            <a:endParaRPr lang="fr-BE"/>
          </a:p>
        </p:txBody>
      </p:sp>
      <p:sp>
        <p:nvSpPr>
          <p:cNvPr id="9" name="Slide Number Placeholder 6"/>
          <p:cNvSpPr>
            <a:spLocks noGrp="1"/>
          </p:cNvSpPr>
          <p:nvPr>
            <p:ph type="sldNum" sz="quarter" idx="12"/>
          </p:nvPr>
        </p:nvSpPr>
        <p:spPr/>
        <p:txBody>
          <a:bodyPr/>
          <a:lstStyle>
            <a:lvl1pPr>
              <a:defRPr/>
            </a:lvl1pPr>
          </a:lstStyle>
          <a:p>
            <a:pPr>
              <a:defRPr/>
            </a:pPr>
            <a:fld id="{13FBEDFB-E754-4E0D-9A1F-304B8CCB1569}" type="slidenum">
              <a:rPr lang="fr-BE" altLang="en-US"/>
              <a:pPr>
                <a:defRPr/>
              </a:pPr>
              <a:t>‹N°›</a:t>
            </a:fld>
            <a:endParaRPr lang="fr-BE" altLang="en-US"/>
          </a:p>
        </p:txBody>
      </p:sp>
    </p:spTree>
    <p:extLst>
      <p:ext uri="{BB962C8B-B14F-4D97-AF65-F5344CB8AC3E}">
        <p14:creationId xmlns:p14="http://schemas.microsoft.com/office/powerpoint/2010/main" val="3162146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fr-FR" smtClean="0"/>
              <a:t>Modifiez le style du titre</a:t>
            </a:r>
            <a:endParaRPr lang="en-US" dirty="0"/>
          </a:p>
        </p:txBody>
      </p:sp>
      <p:sp>
        <p:nvSpPr>
          <p:cNvPr id="1029" name="Text Placeholder 2"/>
          <p:cNvSpPr>
            <a:spLocks noGrp="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fr-FR" altLang="en-US" smtClean="0"/>
              <a:t>Modifiez les styles du texte du masque</a:t>
            </a:r>
          </a:p>
          <a:p>
            <a:pPr lvl="1"/>
            <a:r>
              <a:rPr lang="fr-FR" altLang="en-US" smtClean="0"/>
              <a:t>Deuxième niveau</a:t>
            </a:r>
          </a:p>
          <a:p>
            <a:pPr lvl="2"/>
            <a:r>
              <a:rPr lang="fr-FR" altLang="en-US" smtClean="0"/>
              <a:t>Troisième niveau</a:t>
            </a:r>
          </a:p>
          <a:p>
            <a:pPr lvl="3"/>
            <a:r>
              <a:rPr lang="fr-FR" altLang="en-US" smtClean="0"/>
              <a:t>Quatrième niveau</a:t>
            </a:r>
          </a:p>
          <a:p>
            <a:pPr lvl="4"/>
            <a:r>
              <a:rPr lang="fr-FR" altLang="en-US" smtClean="0"/>
              <a:t>Cinquième niveau</a:t>
            </a:r>
            <a:endParaRPr lang="en-US" altLang="en-US" smtClean="0"/>
          </a:p>
        </p:txBody>
      </p:sp>
      <p:sp>
        <p:nvSpPr>
          <p:cNvPr id="4" name="Date Placeholder 3"/>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hangingPunct="1">
              <a:defRPr sz="900">
                <a:solidFill>
                  <a:srgbClr val="FFFFFF"/>
                </a:solidFill>
              </a:defRPr>
            </a:lvl1pPr>
          </a:lstStyle>
          <a:p>
            <a:pPr fontAlgn="base">
              <a:spcBef>
                <a:spcPct val="0"/>
              </a:spcBef>
              <a:spcAft>
                <a:spcPct val="0"/>
              </a:spcAft>
              <a:defRPr/>
            </a:pPr>
            <a:endParaRPr lang="fr-BE">
              <a:cs typeface="Arial" panose="020B0604020202020204" pitchFamily="34" charset="0"/>
            </a:endParaRPr>
          </a:p>
        </p:txBody>
      </p:sp>
      <p:sp>
        <p:nvSpPr>
          <p:cNvPr id="5" name="Footer Placeholder 4"/>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hangingPunct="1">
              <a:defRPr sz="900" cap="all" baseline="0">
                <a:solidFill>
                  <a:srgbClr val="FFFFFF"/>
                </a:solidFill>
              </a:defRPr>
            </a:lvl1pPr>
          </a:lstStyle>
          <a:p>
            <a:pPr fontAlgn="base">
              <a:spcBef>
                <a:spcPct val="0"/>
              </a:spcBef>
              <a:spcAft>
                <a:spcPct val="0"/>
              </a:spcAft>
              <a:defRPr/>
            </a:pPr>
            <a:endParaRPr lang="fr-BE">
              <a:cs typeface="Arial" panose="020B0604020202020204" pitchFamily="34" charset="0"/>
            </a:endParaRPr>
          </a:p>
        </p:txBody>
      </p:sp>
      <p:sp>
        <p:nvSpPr>
          <p:cNvPr id="6" name="Slide Number Placeholder 5"/>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hangingPunct="1">
              <a:defRPr sz="1050">
                <a:solidFill>
                  <a:srgbClr val="FFFFFF"/>
                </a:solidFill>
              </a:defRPr>
            </a:lvl1pPr>
          </a:lstStyle>
          <a:p>
            <a:pPr fontAlgn="base">
              <a:spcBef>
                <a:spcPct val="0"/>
              </a:spcBef>
              <a:spcAft>
                <a:spcPct val="0"/>
              </a:spcAft>
              <a:defRPr/>
            </a:pPr>
            <a:fld id="{2DB44A09-7405-4E4E-8DFE-625FFF9EBC4E}" type="slidenum">
              <a:rPr lang="fr-BE" altLang="en-US">
                <a:cs typeface="Arial" panose="020B0604020202020204" pitchFamily="34" charset="0"/>
              </a:rPr>
              <a:pPr fontAlgn="base">
                <a:spcBef>
                  <a:spcPct val="0"/>
                </a:spcBef>
                <a:spcAft>
                  <a:spcPct val="0"/>
                </a:spcAft>
                <a:defRPr/>
              </a:pPr>
              <a:t>‹N°›</a:t>
            </a:fld>
            <a:endParaRPr lang="fr-BE" altLang="en-US">
              <a:cs typeface="Arial" panose="020B0604020202020204" pitchFamily="34" charset="0"/>
            </a:endParaRPr>
          </a:p>
        </p:txBody>
      </p:sp>
      <p:cxnSp>
        <p:nvCxnSpPr>
          <p:cNvPr id="10" name="Straight Connector 9"/>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848321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2pPr>
      <a:lvl3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3pPr>
      <a:lvl4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4pPr>
      <a:lvl5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5pPr>
      <a:lvl6pPr marL="457200" algn="l" rtl="0" fontAlgn="base">
        <a:lnSpc>
          <a:spcPct val="85000"/>
        </a:lnSpc>
        <a:spcBef>
          <a:spcPct val="0"/>
        </a:spcBef>
        <a:spcAft>
          <a:spcPct val="0"/>
        </a:spcAft>
        <a:defRPr sz="4800">
          <a:solidFill>
            <a:srgbClr val="404040"/>
          </a:solidFill>
          <a:latin typeface="Times New Roman" panose="02020603050405020304" pitchFamily="18" charset="0"/>
        </a:defRPr>
      </a:lvl6pPr>
      <a:lvl7pPr marL="914400" algn="l" rtl="0" fontAlgn="base">
        <a:lnSpc>
          <a:spcPct val="85000"/>
        </a:lnSpc>
        <a:spcBef>
          <a:spcPct val="0"/>
        </a:spcBef>
        <a:spcAft>
          <a:spcPct val="0"/>
        </a:spcAft>
        <a:defRPr sz="4800">
          <a:solidFill>
            <a:srgbClr val="404040"/>
          </a:solidFill>
          <a:latin typeface="Times New Roman" panose="02020603050405020304" pitchFamily="18" charset="0"/>
        </a:defRPr>
      </a:lvl7pPr>
      <a:lvl8pPr marL="1371600" algn="l" rtl="0" fontAlgn="base">
        <a:lnSpc>
          <a:spcPct val="85000"/>
        </a:lnSpc>
        <a:spcBef>
          <a:spcPct val="0"/>
        </a:spcBef>
        <a:spcAft>
          <a:spcPct val="0"/>
        </a:spcAft>
        <a:defRPr sz="4800">
          <a:solidFill>
            <a:srgbClr val="404040"/>
          </a:solidFill>
          <a:latin typeface="Times New Roman" panose="02020603050405020304" pitchFamily="18" charset="0"/>
        </a:defRPr>
      </a:lvl8pPr>
      <a:lvl9pPr marL="1828800" algn="l" rtl="0" fontAlgn="base">
        <a:lnSpc>
          <a:spcPct val="85000"/>
        </a:lnSpc>
        <a:spcBef>
          <a:spcPct val="0"/>
        </a:spcBef>
        <a:spcAft>
          <a:spcPct val="0"/>
        </a:spcAft>
        <a:defRPr sz="4800">
          <a:solidFill>
            <a:srgbClr val="404040"/>
          </a:solidFill>
          <a:latin typeface="Times New Roman" panose="02020603050405020304" pitchFamily="18"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10.vml"/><Relationship Id="rId4" Type="http://schemas.openxmlformats.org/officeDocument/2006/relationships/image" Target="../media/image2.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2.xml"/><Relationship Id="rId1" Type="http://schemas.openxmlformats.org/officeDocument/2006/relationships/vmlDrawing" Target="../drawings/vmlDrawing11.vml"/><Relationship Id="rId4" Type="http://schemas.openxmlformats.org/officeDocument/2006/relationships/image" Target="../media/image2.wmf"/></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image" Target="../media/image2.wmf"/></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2.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4.vml"/><Relationship Id="rId4" Type="http://schemas.openxmlformats.org/officeDocument/2006/relationships/image" Target="../media/image2.wmf"/></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5.vml"/><Relationship Id="rId4" Type="http://schemas.openxmlformats.org/officeDocument/2006/relationships/image" Target="../media/image2.w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6.vml"/><Relationship Id="rId4" Type="http://schemas.openxmlformats.org/officeDocument/2006/relationships/image" Target="../media/image2.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2.xml"/><Relationship Id="rId1" Type="http://schemas.openxmlformats.org/officeDocument/2006/relationships/vmlDrawing" Target="../drawings/vmlDrawing17.vml"/><Relationship Id="rId4" Type="http://schemas.openxmlformats.org/officeDocument/2006/relationships/image" Target="../media/image2.wmf"/></Relationships>
</file>

<file path=ppt/slides/_rels/slide18.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15.jpg"/><Relationship Id="rId7" Type="http://schemas.openxmlformats.org/officeDocument/2006/relationships/oleObject" Target="../embeddings/oleObject18.bin"/><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8.png"/><Relationship Id="rId5" Type="http://schemas.openxmlformats.org/officeDocument/2006/relationships/image" Target="../media/image17.jp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oleObject19.bin"/><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20.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22.png"/><Relationship Id="rId7"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20.v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jp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21.vml"/><Relationship Id="rId6" Type="http://schemas.openxmlformats.org/officeDocument/2006/relationships/oleObject" Target="../embeddings/oleObject21.bin"/><Relationship Id="rId5" Type="http://schemas.openxmlformats.org/officeDocument/2006/relationships/image" Target="../media/image27.png"/><Relationship Id="rId4" Type="http://schemas.openxmlformats.org/officeDocument/2006/relationships/image" Target="../media/image20.png"/></Relationships>
</file>

<file path=ppt/slides/_rels/slide2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28.png"/><Relationship Id="rId7" Type="http://schemas.openxmlformats.org/officeDocument/2006/relationships/oleObject" Target="../embeddings/oleObject22.bin"/><Relationship Id="rId2" Type="http://schemas.openxmlformats.org/officeDocument/2006/relationships/slideLayout" Target="../slideLayouts/slideLayout2.xml"/><Relationship Id="rId1" Type="http://schemas.openxmlformats.org/officeDocument/2006/relationships/vmlDrawing" Target="../drawings/vmlDrawing22.v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2.wmf"/><Relationship Id="rId4" Type="http://schemas.openxmlformats.org/officeDocument/2006/relationships/oleObject" Target="../embeddings/oleObject23.bin"/></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24.bin"/><Relationship Id="rId3" Type="http://schemas.openxmlformats.org/officeDocument/2006/relationships/image" Target="../media/image33.png"/><Relationship Id="rId7" Type="http://schemas.openxmlformats.org/officeDocument/2006/relationships/image" Target="../media/image37.jpg"/><Relationship Id="rId2" Type="http://schemas.openxmlformats.org/officeDocument/2006/relationships/slideLayout" Target="../slideLayouts/slideLayout12.xml"/><Relationship Id="rId1" Type="http://schemas.openxmlformats.org/officeDocument/2006/relationships/vmlDrawing" Target="../drawings/vmlDrawing24.v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 Id="rId9" Type="http://schemas.openxmlformats.org/officeDocument/2006/relationships/image" Target="../media/image2.wmf"/></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slideLayout" Target="../slideLayouts/slideLayout2.xml"/><Relationship Id="rId1" Type="http://schemas.openxmlformats.org/officeDocument/2006/relationships/vmlDrawing" Target="../drawings/vmlDrawing25.vml"/><Relationship Id="rId6" Type="http://schemas.openxmlformats.org/officeDocument/2006/relationships/image" Target="../media/image2.wmf"/><Relationship Id="rId5" Type="http://schemas.openxmlformats.org/officeDocument/2006/relationships/oleObject" Target="../embeddings/oleObject25.bin"/><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26.vml"/><Relationship Id="rId6" Type="http://schemas.openxmlformats.org/officeDocument/2006/relationships/oleObject" Target="../embeddings/oleObject26.bin"/><Relationship Id="rId5" Type="http://schemas.openxmlformats.org/officeDocument/2006/relationships/image" Target="../media/image42.jpg"/><Relationship Id="rId4"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27.vml"/><Relationship Id="rId4" Type="http://schemas.openxmlformats.org/officeDocument/2006/relationships/image" Target="../media/image2.wmf"/></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slideLayout" Target="../slideLayouts/slideLayout2.xml"/><Relationship Id="rId1" Type="http://schemas.openxmlformats.org/officeDocument/2006/relationships/vmlDrawing" Target="../drawings/vmlDrawing28.vml"/><Relationship Id="rId5" Type="http://schemas.openxmlformats.org/officeDocument/2006/relationships/image" Target="../media/image2.wmf"/><Relationship Id="rId4" Type="http://schemas.openxmlformats.org/officeDocument/2006/relationships/oleObject" Target="../embeddings/oleObject28.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29.vml"/><Relationship Id="rId4" Type="http://schemas.openxmlformats.org/officeDocument/2006/relationships/image" Target="../media/image2.wmf"/></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Layout" Target="../slideLayouts/slideLayout2.xml"/><Relationship Id="rId1" Type="http://schemas.openxmlformats.org/officeDocument/2006/relationships/vmlDrawing" Target="../drawings/vmlDrawing3.vml"/><Relationship Id="rId5" Type="http://schemas.openxmlformats.org/officeDocument/2006/relationships/image" Target="../media/image2.wmf"/><Relationship Id="rId4" Type="http://schemas.openxmlformats.org/officeDocument/2006/relationships/oleObject" Target="../embeddings/oleObject3.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30.vml"/><Relationship Id="rId4" Type="http://schemas.openxmlformats.org/officeDocument/2006/relationships/image" Target="../media/image2.wmf"/></Relationships>
</file>

<file path=ppt/slides/_rels/slide3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slideLayout" Target="../slideLayouts/slideLayout13.xml"/><Relationship Id="rId1" Type="http://schemas.openxmlformats.org/officeDocument/2006/relationships/vmlDrawing" Target="../drawings/vmlDrawing31.vml"/><Relationship Id="rId5" Type="http://schemas.openxmlformats.org/officeDocument/2006/relationships/image" Target="../media/image2.wmf"/><Relationship Id="rId4" Type="http://schemas.openxmlformats.org/officeDocument/2006/relationships/oleObject" Target="../embeddings/oleObject31.bin"/></Relationships>
</file>

<file path=ppt/slides/_rels/slide32.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32.vml"/><Relationship Id="rId6" Type="http://schemas.openxmlformats.org/officeDocument/2006/relationships/oleObject" Target="../embeddings/oleObject32.bin"/><Relationship Id="rId5" Type="http://schemas.openxmlformats.org/officeDocument/2006/relationships/image" Target="../media/image47.png"/><Relationship Id="rId4" Type="http://schemas.openxmlformats.org/officeDocument/2006/relationships/image" Target="../media/image46.png"/></Relationships>
</file>

<file path=ppt/slides/_rels/slide3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vmlDrawing" Target="../drawings/vmlDrawing33.vml"/><Relationship Id="rId5" Type="http://schemas.openxmlformats.org/officeDocument/2006/relationships/image" Target="../media/image2.wmf"/><Relationship Id="rId4" Type="http://schemas.openxmlformats.org/officeDocument/2006/relationships/oleObject" Target="../embeddings/oleObject33.bin"/></Relationships>
</file>

<file path=ppt/slides/_rels/slide3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slideLayout" Target="../slideLayouts/slideLayout5.xml"/><Relationship Id="rId1" Type="http://schemas.openxmlformats.org/officeDocument/2006/relationships/vmlDrawing" Target="../drawings/vmlDrawing34.vml"/><Relationship Id="rId5" Type="http://schemas.openxmlformats.org/officeDocument/2006/relationships/image" Target="../media/image2.wmf"/><Relationship Id="rId4" Type="http://schemas.openxmlformats.org/officeDocument/2006/relationships/oleObject" Target="../embeddings/oleObject34.bin"/></Relationships>
</file>

<file path=ppt/slides/_rels/slide3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slideLayout" Target="../slideLayouts/slideLayout5.xml"/><Relationship Id="rId1" Type="http://schemas.openxmlformats.org/officeDocument/2006/relationships/vmlDrawing" Target="../drawings/vmlDrawing35.vml"/><Relationship Id="rId5" Type="http://schemas.openxmlformats.org/officeDocument/2006/relationships/image" Target="../media/image2.wmf"/><Relationship Id="rId4" Type="http://schemas.openxmlformats.org/officeDocument/2006/relationships/oleObject" Target="../embeddings/oleObject35.bin"/></Relationships>
</file>

<file path=ppt/slides/_rels/slide3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slideLayout" Target="../slideLayouts/slideLayout5.xml"/><Relationship Id="rId1" Type="http://schemas.openxmlformats.org/officeDocument/2006/relationships/vmlDrawing" Target="../drawings/vmlDrawing36.vml"/><Relationship Id="rId5" Type="http://schemas.openxmlformats.org/officeDocument/2006/relationships/image" Target="../media/image2.wmf"/><Relationship Id="rId4" Type="http://schemas.openxmlformats.org/officeDocument/2006/relationships/oleObject" Target="../embeddings/oleObject36.bin"/></Relationships>
</file>

<file path=ppt/slides/_rels/slide3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slideLayout" Target="../slideLayouts/slideLayout5.xml"/><Relationship Id="rId1" Type="http://schemas.openxmlformats.org/officeDocument/2006/relationships/vmlDrawing" Target="../drawings/vmlDrawing37.vml"/><Relationship Id="rId5" Type="http://schemas.openxmlformats.org/officeDocument/2006/relationships/image" Target="../media/image2.wmf"/><Relationship Id="rId4" Type="http://schemas.openxmlformats.org/officeDocument/2006/relationships/oleObject" Target="../embeddings/oleObject37.bin"/></Relationships>
</file>

<file path=ppt/slides/_rels/slide3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slideLayout" Target="../slideLayouts/slideLayout2.xml"/><Relationship Id="rId1" Type="http://schemas.openxmlformats.org/officeDocument/2006/relationships/vmlDrawing" Target="../drawings/vmlDrawing38.vml"/><Relationship Id="rId5" Type="http://schemas.openxmlformats.org/officeDocument/2006/relationships/image" Target="../media/image2.wmf"/><Relationship Id="rId4" Type="http://schemas.openxmlformats.org/officeDocument/2006/relationships/oleObject" Target="../embeddings/oleObject38.bin"/></Relationships>
</file>

<file path=ppt/slides/_rels/slide3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slideLayout" Target="../slideLayouts/slideLayout2.xml"/><Relationship Id="rId1" Type="http://schemas.openxmlformats.org/officeDocument/2006/relationships/vmlDrawing" Target="../drawings/vmlDrawing39.vml"/><Relationship Id="rId5" Type="http://schemas.openxmlformats.org/officeDocument/2006/relationships/image" Target="../media/image2.wmf"/><Relationship Id="rId4" Type="http://schemas.openxmlformats.org/officeDocument/2006/relationships/oleObject" Target="../embeddings/oleObject39.bin"/></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2.wmf"/></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slideLayout" Target="../slideLayouts/slideLayout2.xml"/><Relationship Id="rId1" Type="http://schemas.openxmlformats.org/officeDocument/2006/relationships/vmlDrawing" Target="../drawings/vmlDrawing40.vml"/><Relationship Id="rId6" Type="http://schemas.openxmlformats.org/officeDocument/2006/relationships/image" Target="../media/image2.wmf"/><Relationship Id="rId5" Type="http://schemas.openxmlformats.org/officeDocument/2006/relationships/oleObject" Target="../embeddings/oleObject40.bin"/><Relationship Id="rId4" Type="http://schemas.openxmlformats.org/officeDocument/2006/relationships/image" Target="../media/image56.png"/></Relationships>
</file>

<file path=ppt/slides/_rels/slide41.xml.rels><?xml version="1.0" encoding="UTF-8" standalone="yes"?>
<Relationships xmlns="http://schemas.openxmlformats.org/package/2006/relationships"><Relationship Id="rId3" Type="http://schemas.openxmlformats.org/officeDocument/2006/relationships/image" Target="../media/image57.png"/><Relationship Id="rId7" Type="http://schemas.openxmlformats.org/officeDocument/2006/relationships/image" Target="../media/image2.wmf"/><Relationship Id="rId2" Type="http://schemas.openxmlformats.org/officeDocument/2006/relationships/slideLayout" Target="../slideLayouts/slideLayout2.xml"/><Relationship Id="rId1" Type="http://schemas.openxmlformats.org/officeDocument/2006/relationships/vmlDrawing" Target="../drawings/vmlDrawing41.vml"/><Relationship Id="rId6" Type="http://schemas.openxmlformats.org/officeDocument/2006/relationships/oleObject" Target="../embeddings/oleObject41.bin"/><Relationship Id="rId5" Type="http://schemas.openxmlformats.org/officeDocument/2006/relationships/image" Target="../media/image59.jpg"/><Relationship Id="rId4" Type="http://schemas.openxmlformats.org/officeDocument/2006/relationships/image" Target="../media/image58.png"/></Relationships>
</file>

<file path=ppt/slides/_rels/slide42.xml.rels><?xml version="1.0" encoding="UTF-8" standalone="yes"?>
<Relationships xmlns="http://schemas.openxmlformats.org/package/2006/relationships"><Relationship Id="rId8" Type="http://schemas.openxmlformats.org/officeDocument/2006/relationships/image" Target="../media/image2.wmf"/><Relationship Id="rId3" Type="http://schemas.openxmlformats.org/officeDocument/2006/relationships/image" Target="../media/image60.jpg"/><Relationship Id="rId7" Type="http://schemas.openxmlformats.org/officeDocument/2006/relationships/oleObject" Target="../embeddings/oleObject42.bin"/><Relationship Id="rId2" Type="http://schemas.openxmlformats.org/officeDocument/2006/relationships/slideLayout" Target="../slideLayouts/slideLayout2.xml"/><Relationship Id="rId1" Type="http://schemas.openxmlformats.org/officeDocument/2006/relationships/vmlDrawing" Target="../drawings/vmlDrawing42.v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slideLayout" Target="../slideLayouts/slideLayout2.xml"/><Relationship Id="rId1" Type="http://schemas.openxmlformats.org/officeDocument/2006/relationships/vmlDrawing" Target="../drawings/vmlDrawing43.vml"/><Relationship Id="rId5" Type="http://schemas.openxmlformats.org/officeDocument/2006/relationships/image" Target="../media/image2.wmf"/><Relationship Id="rId4" Type="http://schemas.openxmlformats.org/officeDocument/2006/relationships/oleObject" Target="../embeddings/oleObject43.bin"/></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2.xml"/><Relationship Id="rId1" Type="http://schemas.openxmlformats.org/officeDocument/2006/relationships/vmlDrawing" Target="../drawings/vmlDrawing44.vml"/><Relationship Id="rId4" Type="http://schemas.openxmlformats.org/officeDocument/2006/relationships/image" Target="../media/image2.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2.xml"/><Relationship Id="rId1" Type="http://schemas.openxmlformats.org/officeDocument/2006/relationships/vmlDrawing" Target="../drawings/vmlDrawing45.vml"/><Relationship Id="rId4" Type="http://schemas.openxmlformats.org/officeDocument/2006/relationships/image" Target="../media/image2.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slideLayout" Target="../slideLayouts/slideLayout2.xml"/><Relationship Id="rId1" Type="http://schemas.openxmlformats.org/officeDocument/2006/relationships/vmlDrawing" Target="../drawings/vmlDrawing46.vml"/><Relationship Id="rId4" Type="http://schemas.openxmlformats.org/officeDocument/2006/relationships/image" Target="../media/image2.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2.xml"/><Relationship Id="rId1" Type="http://schemas.openxmlformats.org/officeDocument/2006/relationships/vmlDrawing" Target="../drawings/vmlDrawing47.vml"/><Relationship Id="rId4" Type="http://schemas.openxmlformats.org/officeDocument/2006/relationships/image" Target="../media/image2.wmf"/></Relationships>
</file>

<file path=ppt/slides/_rels/slide48.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2.xml"/><Relationship Id="rId1" Type="http://schemas.openxmlformats.org/officeDocument/2006/relationships/vmlDrawing" Target="../drawings/vmlDrawing48.vml"/><Relationship Id="rId4" Type="http://schemas.openxmlformats.org/officeDocument/2006/relationships/image" Target="../media/image2.wmf"/></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49.vml"/><Relationship Id="rId4" Type="http://schemas.openxmlformats.org/officeDocument/2006/relationships/image" Target="../media/image2.wmf"/></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image" Target="../media/image2.wmf"/></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2.xml"/><Relationship Id="rId1" Type="http://schemas.openxmlformats.org/officeDocument/2006/relationships/vmlDrawing" Target="../drawings/vmlDrawing50.vml"/><Relationship Id="rId4" Type="http://schemas.openxmlformats.org/officeDocument/2006/relationships/image" Target="../media/image2.wmf"/></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2.wmf"/></Relationships>
</file>

<file path=ppt/slides/_rels/slide8.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image" Target="../media/image7.jpg"/><Relationship Id="rId5" Type="http://schemas.openxmlformats.org/officeDocument/2006/relationships/image" Target="../media/image6.png"/><Relationship Id="rId10" Type="http://schemas.openxmlformats.org/officeDocument/2006/relationships/image" Target="../media/image2.wmf"/><Relationship Id="rId4" Type="http://schemas.openxmlformats.org/officeDocument/2006/relationships/image" Target="../media/image5.jpg"/><Relationship Id="rId9" Type="http://schemas.openxmlformats.org/officeDocument/2006/relationships/oleObject" Target="../embeddings/oleObject8.bin"/></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9.bin"/><Relationship Id="rId3" Type="http://schemas.openxmlformats.org/officeDocument/2006/relationships/image" Target="../media/image10.jpg"/><Relationship Id="rId7" Type="http://schemas.openxmlformats.org/officeDocument/2006/relationships/image" Target="../media/image14.png"/><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png"/><Relationship Id="rId9" Type="http://schemas.openxmlformats.org/officeDocument/2006/relationships/image" Target="../media/image2.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2346325" y="758826"/>
            <a:ext cx="7543800" cy="2836861"/>
          </a:xfrm>
        </p:spPr>
        <p:txBody>
          <a:bodyPr/>
          <a:lstStyle/>
          <a:p>
            <a:pPr eaLnBrk="1" fontAlgn="auto" hangingPunct="1">
              <a:spcAft>
                <a:spcPts val="0"/>
              </a:spcAft>
              <a:defRPr/>
            </a:pPr>
            <a:r>
              <a:rPr lang="fr-FR" dirty="0" smtClean="0"/>
              <a:t>Le langage C++</a:t>
            </a:r>
            <a:endParaRPr lang="fr-FR" dirty="0"/>
          </a:p>
        </p:txBody>
      </p:sp>
      <p:sp>
        <p:nvSpPr>
          <p:cNvPr id="5123" name="Sous-titre 2"/>
          <p:cNvSpPr>
            <a:spLocks noGrp="1"/>
          </p:cNvSpPr>
          <p:nvPr>
            <p:ph type="subTitle" idx="1"/>
          </p:nvPr>
        </p:nvSpPr>
        <p:spPr>
          <a:xfrm>
            <a:off x="4315460" y="4014192"/>
            <a:ext cx="7543800" cy="1143000"/>
          </a:xfrm>
        </p:spPr>
        <p:txBody>
          <a:bodyPr rtlCol="0"/>
          <a:lstStyle/>
          <a:p>
            <a:pPr eaLnBrk="1" fontAlgn="auto" hangingPunct="1">
              <a:defRPr/>
            </a:pPr>
            <a:r>
              <a:rPr lang="fr-FR" altLang="en-US" dirty="0" smtClean="0"/>
              <a:t>Programmation orientée objet </a:t>
            </a:r>
            <a:r>
              <a:rPr lang="fr-FR" altLang="en-US" dirty="0" err="1" smtClean="0"/>
              <a:t>poo</a:t>
            </a:r>
            <a:endParaRPr lang="fr-FR" altLang="en-US" dirty="0" smtClean="0"/>
          </a:p>
        </p:txBody>
      </p:sp>
      <p:sp>
        <p:nvSpPr>
          <p:cNvPr id="10244" name="Espace réservé de la date 2"/>
          <p:cNvSpPr>
            <a:spLocks noGrp="1"/>
          </p:cNvSpPr>
          <p:nvPr>
            <p:ph type="dt" sz="quarter" idx="10"/>
          </p:nvPr>
        </p:nvSpPr>
        <p:spPr bwMode="auto">
          <a:xfrm>
            <a:off x="1110191" y="6404674"/>
            <a:ext cx="2472267" cy="3651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BE" altLang="en-US" dirty="0" smtClean="0">
                <a:solidFill>
                  <a:srgbClr val="FFFFFF"/>
                </a:solidFill>
              </a:rPr>
              <a:t>A.  ENNACIRI</a:t>
            </a:r>
            <a:endParaRPr lang="fr-BE" altLang="en-US" dirty="0" smtClean="0">
              <a:solidFill>
                <a:srgbClr val="FFFFFF"/>
              </a:solidFill>
            </a:endParaRPr>
          </a:p>
        </p:txBody>
      </p:sp>
      <p:sp>
        <p:nvSpPr>
          <p:cNvPr id="5" name="Espace réservé du pied de page 4"/>
          <p:cNvSpPr>
            <a:spLocks noGrp="1"/>
          </p:cNvSpPr>
          <p:nvPr>
            <p:ph type="ftr" sz="quarter" idx="11"/>
          </p:nvPr>
        </p:nvSpPr>
        <p:spPr>
          <a:xfrm>
            <a:off x="7366550" y="6404674"/>
            <a:ext cx="4821767" cy="365125"/>
          </a:xfrm>
        </p:spPr>
        <p:txBody>
          <a:bodyPr/>
          <a:lstStyle/>
          <a:p>
            <a:pPr>
              <a:defRPr/>
            </a:pPr>
            <a:r>
              <a:rPr lang="fr-BE" dirty="0" smtClean="0"/>
              <a:t>ESTL_2019:2020</a:t>
            </a:r>
            <a:endParaRPr lang="fr-BE" dirty="0"/>
          </a:p>
        </p:txBody>
      </p:sp>
      <p:graphicFrame>
        <p:nvGraphicFramePr>
          <p:cNvPr id="3" name="Objet 2"/>
          <p:cNvGraphicFramePr>
            <a:graphicFrameLocks noChangeAspect="1"/>
          </p:cNvGraphicFramePr>
          <p:nvPr>
            <p:extLst>
              <p:ext uri="{D42A27DB-BD31-4B8C-83A1-F6EECF244321}">
                <p14:modId xmlns:p14="http://schemas.microsoft.com/office/powerpoint/2010/main" val="543697825"/>
              </p:ext>
            </p:extLst>
          </p:nvPr>
        </p:nvGraphicFramePr>
        <p:xfrm>
          <a:off x="0" y="100458"/>
          <a:ext cx="2564701" cy="1316736"/>
        </p:xfrm>
        <a:graphic>
          <a:graphicData uri="http://schemas.openxmlformats.org/presentationml/2006/ole">
            <mc:AlternateContent xmlns:mc="http://schemas.openxmlformats.org/markup-compatibility/2006">
              <mc:Choice xmlns:v="urn:schemas-microsoft-com:vml" Requires="v">
                <p:oleObj spid="_x0000_s1047" name="Picture" r:id="rId4" imgW="1402560" imgH="808920" progId="Word.Picture.8">
                  <p:embed/>
                </p:oleObj>
              </mc:Choice>
              <mc:Fallback>
                <p:oleObj name="Picture" r:id="rId4" imgW="1402560" imgH="808920" progId="Word.Picture.8">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00458"/>
                        <a:ext cx="2564701" cy="1316736"/>
                      </a:xfrm>
                      <a:prstGeom prst="rect">
                        <a:avLst/>
                      </a:prstGeom>
                      <a:noFill/>
                    </p:spPr>
                  </p:pic>
                </p:oleObj>
              </mc:Fallback>
            </mc:AlternateContent>
          </a:graphicData>
        </a:graphic>
      </p:graphicFrame>
    </p:spTree>
    <p:extLst>
      <p:ext uri="{BB962C8B-B14F-4D97-AF65-F5344CB8AC3E}">
        <p14:creationId xmlns:p14="http://schemas.microsoft.com/office/powerpoint/2010/main" val="29857941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bject 8"/>
          <p:cNvSpPr txBox="1">
            <a:spLocks noGrp="1"/>
          </p:cNvSpPr>
          <p:nvPr>
            <p:ph type="title"/>
          </p:nvPr>
        </p:nvSpPr>
        <p:spPr>
          <a:xfrm>
            <a:off x="1014815" y="668973"/>
            <a:ext cx="10166604" cy="804862"/>
          </a:xfrm>
          <a:solidFill>
            <a:schemeClr val="accent5">
              <a:lumMod val="60000"/>
              <a:lumOff val="40000"/>
            </a:schemeClr>
          </a:solidFill>
        </p:spPr>
        <p:txBody>
          <a:bodyPr vert="horz" wrap="square" lIns="0" tIns="33975" rIns="0" bIns="0" rtlCol="0" anchor="ctr">
            <a:spAutoFit/>
          </a:bodyPr>
          <a:lstStyle/>
          <a:p>
            <a:pPr marL="25168" algn="ctr">
              <a:lnSpc>
                <a:spcPts val="3042"/>
              </a:lnSpc>
              <a:spcBef>
                <a:spcPts val="268"/>
              </a:spcBef>
              <a:defRPr/>
            </a:pPr>
            <a:r>
              <a:rPr sz="3200" spc="30" dirty="0"/>
              <a:t>Méthodes «get» </a:t>
            </a:r>
            <a:r>
              <a:rPr sz="3200" spc="20" dirty="0"/>
              <a:t>et</a:t>
            </a:r>
            <a:r>
              <a:rPr sz="3200" spc="-30" dirty="0"/>
              <a:t> </a:t>
            </a:r>
            <a:r>
              <a:rPr sz="3200" spc="20" dirty="0"/>
              <a:t>«set»</a:t>
            </a:r>
            <a:br>
              <a:rPr sz="3200" spc="20" dirty="0"/>
            </a:br>
            <a:r>
              <a:rPr sz="3200" spc="30" dirty="0"/>
              <a:t>(« </a:t>
            </a:r>
            <a:r>
              <a:rPr sz="3200" spc="20" dirty="0"/>
              <a:t>accesseurs </a:t>
            </a:r>
            <a:r>
              <a:rPr sz="3200" spc="30" dirty="0"/>
              <a:t>» </a:t>
            </a:r>
            <a:r>
              <a:rPr sz="3200" spc="20" dirty="0"/>
              <a:t>et </a:t>
            </a:r>
            <a:r>
              <a:rPr sz="3200" spc="30" dirty="0"/>
              <a:t>« </a:t>
            </a:r>
            <a:r>
              <a:rPr sz="3200" spc="20" dirty="0"/>
              <a:t>manipulateurs</a:t>
            </a:r>
            <a:r>
              <a:rPr sz="3200" spc="-40" dirty="0"/>
              <a:t> </a:t>
            </a:r>
            <a:r>
              <a:rPr sz="3200" spc="20" dirty="0"/>
              <a:t>»)</a:t>
            </a:r>
          </a:p>
        </p:txBody>
      </p:sp>
      <p:sp>
        <p:nvSpPr>
          <p:cNvPr id="172040" name="object 9"/>
          <p:cNvSpPr txBox="1">
            <a:spLocks noChangeArrowheads="1"/>
          </p:cNvSpPr>
          <p:nvPr/>
        </p:nvSpPr>
        <p:spPr bwMode="auto">
          <a:xfrm>
            <a:off x="1216152" y="1729867"/>
            <a:ext cx="9119680" cy="5206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34643" rIns="0" bIns="0">
            <a:spAutoFit/>
          </a:bodyPr>
          <a:lstStyle>
            <a:lvl1pPr marL="746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1063"/>
              </a:spcBef>
            </a:pPr>
            <a:r>
              <a:rPr lang="en-US" altLang="en-US" sz="2000" baseline="8000" dirty="0">
                <a:solidFill>
                  <a:srgbClr val="3232B2"/>
                </a:solidFill>
                <a:latin typeface="+mn-lt"/>
                <a:cs typeface="Lucida Sans Unicode" panose="020B0602030504020204" pitchFamily="34" charset="0"/>
              </a:rPr>
              <a:t>◮ </a:t>
            </a:r>
            <a:r>
              <a:rPr lang="en-US" altLang="en-US" sz="1900" dirty="0" err="1">
                <a:latin typeface="+mn-lt"/>
              </a:rPr>
              <a:t>Tous</a:t>
            </a:r>
            <a:r>
              <a:rPr lang="en-US" altLang="en-US" sz="1900" dirty="0">
                <a:latin typeface="+mn-lt"/>
              </a:rPr>
              <a:t> les </a:t>
            </a:r>
            <a:r>
              <a:rPr lang="en-US" altLang="en-US" sz="1900" dirty="0" err="1">
                <a:latin typeface="+mn-lt"/>
              </a:rPr>
              <a:t>attributs</a:t>
            </a:r>
            <a:r>
              <a:rPr lang="en-US" altLang="en-US" sz="1900" dirty="0">
                <a:latin typeface="+mn-lt"/>
              </a:rPr>
              <a:t> </a:t>
            </a:r>
            <a:r>
              <a:rPr lang="en-US" altLang="en-US" sz="1900" dirty="0" err="1">
                <a:latin typeface="+mn-lt"/>
              </a:rPr>
              <a:t>sont</a:t>
            </a:r>
            <a:r>
              <a:rPr lang="en-US" altLang="en-US" sz="1900" dirty="0">
                <a:latin typeface="+mn-lt"/>
              </a:rPr>
              <a:t> </a:t>
            </a:r>
            <a:r>
              <a:rPr lang="en-US" altLang="en-US" sz="1900" dirty="0" err="1">
                <a:latin typeface="+mn-lt"/>
              </a:rPr>
              <a:t>privés</a:t>
            </a:r>
            <a:r>
              <a:rPr lang="en-US" altLang="en-US" sz="1900" dirty="0">
                <a:latin typeface="+mn-lt"/>
              </a:rPr>
              <a:t> ?</a:t>
            </a:r>
          </a:p>
          <a:p>
            <a:pPr>
              <a:spcBef>
                <a:spcPts val="788"/>
              </a:spcBef>
            </a:pPr>
            <a:r>
              <a:rPr lang="en-US" altLang="en-US" sz="1400" baseline="17000" dirty="0">
                <a:solidFill>
                  <a:srgbClr val="3232B2"/>
                </a:solidFill>
                <a:latin typeface="+mn-lt"/>
                <a:cs typeface="Lucida Sans Unicode" panose="020B0602030504020204" pitchFamily="34" charset="0"/>
              </a:rPr>
              <a:t>◮ </a:t>
            </a:r>
            <a:r>
              <a:rPr lang="en-US" altLang="en-US" sz="1700" dirty="0">
                <a:latin typeface="+mn-lt"/>
              </a:rPr>
              <a:t>Et </a:t>
            </a:r>
            <a:r>
              <a:rPr lang="en-US" altLang="en-US" sz="1700" dirty="0" err="1">
                <a:latin typeface="+mn-lt"/>
              </a:rPr>
              <a:t>si</a:t>
            </a:r>
            <a:r>
              <a:rPr lang="en-US" altLang="en-US" sz="1700" dirty="0">
                <a:latin typeface="+mn-lt"/>
              </a:rPr>
              <a:t> on a </a:t>
            </a:r>
            <a:r>
              <a:rPr lang="en-US" altLang="en-US" sz="1700" dirty="0" err="1">
                <a:latin typeface="+mn-lt"/>
              </a:rPr>
              <a:t>besoin</a:t>
            </a:r>
            <a:r>
              <a:rPr lang="en-US" altLang="en-US" sz="1700" dirty="0">
                <a:latin typeface="+mn-lt"/>
              </a:rPr>
              <a:t> de les </a:t>
            </a:r>
            <a:r>
              <a:rPr lang="en-US" altLang="en-US" sz="1700" dirty="0" err="1">
                <a:latin typeface="+mn-lt"/>
              </a:rPr>
              <a:t>utiliser</a:t>
            </a:r>
            <a:r>
              <a:rPr lang="en-US" altLang="en-US" sz="1700" dirty="0">
                <a:latin typeface="+mn-lt"/>
              </a:rPr>
              <a:t> </a:t>
            </a:r>
            <a:r>
              <a:rPr lang="en-US" altLang="en-US" sz="1700" dirty="0" err="1">
                <a:latin typeface="+mn-lt"/>
              </a:rPr>
              <a:t>depuis</a:t>
            </a:r>
            <a:r>
              <a:rPr lang="en-US" altLang="en-US" sz="1700" dirty="0">
                <a:latin typeface="+mn-lt"/>
              </a:rPr>
              <a:t> </a:t>
            </a:r>
            <a:r>
              <a:rPr lang="en-US" altLang="en-US" sz="1700" dirty="0" err="1">
                <a:latin typeface="+mn-lt"/>
              </a:rPr>
              <a:t>l’extérieur</a:t>
            </a:r>
            <a:r>
              <a:rPr lang="en-US" altLang="en-US" sz="1700" dirty="0">
                <a:latin typeface="+mn-lt"/>
              </a:rPr>
              <a:t> de la </a:t>
            </a:r>
            <a:r>
              <a:rPr lang="en-US" altLang="en-US" sz="1700" dirty="0" err="1">
                <a:latin typeface="+mn-lt"/>
              </a:rPr>
              <a:t>classe</a:t>
            </a:r>
            <a:r>
              <a:rPr lang="en-US" altLang="en-US" sz="1700" dirty="0">
                <a:latin typeface="+mn-lt"/>
              </a:rPr>
              <a:t> ?!</a:t>
            </a:r>
          </a:p>
          <a:p>
            <a:pPr>
              <a:spcBef>
                <a:spcPts val="825"/>
              </a:spcBef>
            </a:pPr>
            <a:r>
              <a:rPr lang="en-US" altLang="en-US" sz="2000" baseline="8000" dirty="0">
                <a:solidFill>
                  <a:srgbClr val="3232B2"/>
                </a:solidFill>
                <a:latin typeface="+mn-lt"/>
                <a:cs typeface="Lucida Sans Unicode" panose="020B0602030504020204" pitchFamily="34" charset="0"/>
              </a:rPr>
              <a:t>◮ </a:t>
            </a:r>
            <a:r>
              <a:rPr lang="en-US" altLang="en-US" sz="1900" dirty="0">
                <a:latin typeface="+mn-lt"/>
              </a:rPr>
              <a:t>Si le </a:t>
            </a:r>
            <a:r>
              <a:rPr lang="en-US" altLang="en-US" sz="1900" dirty="0" err="1">
                <a:latin typeface="+mn-lt"/>
              </a:rPr>
              <a:t>programmeur</a:t>
            </a:r>
            <a:r>
              <a:rPr lang="en-US" altLang="en-US" sz="1900" dirty="0">
                <a:latin typeface="+mn-lt"/>
              </a:rPr>
              <a:t> </a:t>
            </a:r>
            <a:r>
              <a:rPr lang="en-US" altLang="en-US" sz="1900" i="1" dirty="0">
                <a:solidFill>
                  <a:srgbClr val="007F7F"/>
                </a:solidFill>
                <a:latin typeface="+mn-lt"/>
              </a:rPr>
              <a:t>le </a:t>
            </a:r>
            <a:r>
              <a:rPr lang="en-US" altLang="en-US" sz="1900" i="1" dirty="0" err="1">
                <a:solidFill>
                  <a:srgbClr val="007F7F"/>
                </a:solidFill>
                <a:latin typeface="+mn-lt"/>
              </a:rPr>
              <a:t>juge</a:t>
            </a:r>
            <a:r>
              <a:rPr lang="en-US" altLang="en-US" sz="1900" i="1" dirty="0">
                <a:solidFill>
                  <a:srgbClr val="007F7F"/>
                </a:solidFill>
                <a:latin typeface="+mn-lt"/>
              </a:rPr>
              <a:t> utile</a:t>
            </a:r>
            <a:r>
              <a:rPr lang="en-US" altLang="en-US" sz="1900" dirty="0">
                <a:latin typeface="+mn-lt"/>
              </a:rPr>
              <a:t>, </a:t>
            </a:r>
            <a:r>
              <a:rPr lang="en-US" altLang="en-US" sz="1900" dirty="0" err="1">
                <a:latin typeface="+mn-lt"/>
              </a:rPr>
              <a:t>il</a:t>
            </a:r>
            <a:r>
              <a:rPr lang="en-US" altLang="en-US" sz="1900" dirty="0">
                <a:latin typeface="+mn-lt"/>
              </a:rPr>
              <a:t> </a:t>
            </a:r>
            <a:r>
              <a:rPr lang="en-US" altLang="en-US" sz="1900" b="1" dirty="0" err="1">
                <a:solidFill>
                  <a:srgbClr val="CC5B5B"/>
                </a:solidFill>
                <a:latin typeface="+mn-lt"/>
              </a:rPr>
              <a:t>inclut</a:t>
            </a:r>
            <a:r>
              <a:rPr lang="en-US" altLang="en-US" sz="1900" b="1" dirty="0">
                <a:solidFill>
                  <a:srgbClr val="CC5B5B"/>
                </a:solidFill>
                <a:latin typeface="+mn-lt"/>
              </a:rPr>
              <a:t> les </a:t>
            </a:r>
            <a:r>
              <a:rPr lang="en-US" altLang="en-US" sz="1900" b="1" dirty="0" err="1">
                <a:solidFill>
                  <a:srgbClr val="CC5B5B"/>
                </a:solidFill>
                <a:latin typeface="+mn-lt"/>
              </a:rPr>
              <a:t>méthodes</a:t>
            </a:r>
            <a:r>
              <a:rPr lang="en-US" altLang="en-US" sz="1900" b="1" dirty="0">
                <a:solidFill>
                  <a:srgbClr val="CC5B5B"/>
                </a:solidFill>
                <a:latin typeface="+mn-lt"/>
              </a:rPr>
              <a:t>  </a:t>
            </a:r>
            <a:r>
              <a:rPr lang="en-US" altLang="en-US" sz="1900" b="1" dirty="0" err="1">
                <a:solidFill>
                  <a:srgbClr val="CC5B5B"/>
                </a:solidFill>
                <a:latin typeface="+mn-lt"/>
              </a:rPr>
              <a:t>publiques</a:t>
            </a:r>
            <a:r>
              <a:rPr lang="en-US" altLang="en-US" sz="1900" b="1" dirty="0">
                <a:solidFill>
                  <a:srgbClr val="CC5B5B"/>
                </a:solidFill>
                <a:latin typeface="+mn-lt"/>
              </a:rPr>
              <a:t> </a:t>
            </a:r>
            <a:r>
              <a:rPr lang="en-US" altLang="en-US" sz="1900" b="1" dirty="0" err="1">
                <a:solidFill>
                  <a:srgbClr val="CC5B5B"/>
                </a:solidFill>
                <a:latin typeface="+mn-lt"/>
              </a:rPr>
              <a:t>nécessaires</a:t>
            </a:r>
            <a:r>
              <a:rPr lang="en-US" altLang="en-US" sz="1900" b="1" dirty="0">
                <a:solidFill>
                  <a:srgbClr val="CC5B5B"/>
                </a:solidFill>
                <a:latin typeface="+mn-lt"/>
              </a:rPr>
              <a:t> </a:t>
            </a:r>
            <a:r>
              <a:rPr lang="en-US" altLang="en-US" sz="1900" dirty="0">
                <a:latin typeface="+mn-lt"/>
              </a:rPr>
              <a:t>...</a:t>
            </a:r>
          </a:p>
          <a:p>
            <a:pPr>
              <a:spcBef>
                <a:spcPts val="475"/>
              </a:spcBef>
            </a:pPr>
            <a:r>
              <a:rPr lang="en-US" altLang="en-US" sz="1700" dirty="0">
                <a:solidFill>
                  <a:srgbClr val="3232B2"/>
                </a:solidFill>
                <a:latin typeface="+mn-lt"/>
              </a:rPr>
              <a:t>1. </a:t>
            </a:r>
            <a:r>
              <a:rPr lang="en-US" altLang="en-US" sz="1700" dirty="0" err="1">
                <a:latin typeface="+mn-lt"/>
              </a:rPr>
              <a:t>Manipulateurs</a:t>
            </a:r>
            <a:r>
              <a:rPr lang="en-US" altLang="en-US" sz="1700" dirty="0">
                <a:latin typeface="+mn-lt"/>
              </a:rPr>
              <a:t> (« </a:t>
            </a:r>
            <a:r>
              <a:rPr lang="en-US" altLang="en-US" sz="1700" dirty="0" err="1">
                <a:latin typeface="+mn-lt"/>
              </a:rPr>
              <a:t>méthodes</a:t>
            </a:r>
            <a:r>
              <a:rPr lang="en-US" altLang="en-US" sz="1700" dirty="0">
                <a:latin typeface="+mn-lt"/>
              </a:rPr>
              <a:t> set ») :</a:t>
            </a:r>
          </a:p>
          <a:p>
            <a:pPr>
              <a:spcBef>
                <a:spcPts val="325"/>
              </a:spcBef>
            </a:pPr>
            <a:r>
              <a:rPr lang="en-US" altLang="en-US" sz="1400" baseline="17000" dirty="0">
                <a:solidFill>
                  <a:srgbClr val="3232B2"/>
                </a:solidFill>
                <a:latin typeface="+mn-lt"/>
                <a:cs typeface="Lucida Sans Unicode" panose="020B0602030504020204" pitchFamily="34" charset="0"/>
              </a:rPr>
              <a:t>◮ </a:t>
            </a:r>
            <a:r>
              <a:rPr lang="en-US" altLang="en-US" sz="1500" dirty="0">
                <a:latin typeface="+mn-lt"/>
              </a:rPr>
              <a:t>Modification</a:t>
            </a:r>
            <a:r>
              <a:rPr lang="fr-FR" altLang="en-US" sz="1500" dirty="0">
                <a:latin typeface="+mn-lt"/>
              </a:rPr>
              <a:t> (action )</a:t>
            </a:r>
            <a:endParaRPr lang="en-US" altLang="en-US" sz="1500" dirty="0">
              <a:latin typeface="+mn-lt"/>
            </a:endParaRPr>
          </a:p>
          <a:p>
            <a:pPr>
              <a:spcBef>
                <a:spcPts val="363"/>
              </a:spcBef>
            </a:pPr>
            <a:r>
              <a:rPr lang="en-US" altLang="en-US" sz="1400" baseline="17000" dirty="0">
                <a:solidFill>
                  <a:srgbClr val="3232B2"/>
                </a:solidFill>
                <a:latin typeface="+mn-lt"/>
                <a:cs typeface="Lucida Sans Unicode" panose="020B0602030504020204" pitchFamily="34" charset="0"/>
              </a:rPr>
              <a:t>◮ </a:t>
            </a:r>
            <a:r>
              <a:rPr lang="en-US" altLang="en-US" sz="1500" dirty="0">
                <a:latin typeface="+mn-lt"/>
              </a:rPr>
              <a:t>Affectation de </a:t>
            </a:r>
            <a:r>
              <a:rPr lang="en-US" altLang="en-US" sz="1500" dirty="0" err="1">
                <a:latin typeface="+mn-lt"/>
              </a:rPr>
              <a:t>l’argument</a:t>
            </a:r>
            <a:r>
              <a:rPr lang="en-US" altLang="en-US" sz="1500" dirty="0">
                <a:latin typeface="+mn-lt"/>
              </a:rPr>
              <a:t> à </a:t>
            </a:r>
            <a:r>
              <a:rPr lang="en-US" altLang="en-US" sz="1500" dirty="0" err="1">
                <a:latin typeface="+mn-lt"/>
              </a:rPr>
              <a:t>une</a:t>
            </a:r>
            <a:r>
              <a:rPr lang="en-US" altLang="en-US" sz="1500" dirty="0">
                <a:latin typeface="+mn-lt"/>
              </a:rPr>
              <a:t> variable </a:t>
            </a:r>
            <a:r>
              <a:rPr lang="en-US" altLang="en-US" sz="1500" dirty="0" err="1">
                <a:latin typeface="+mn-lt"/>
              </a:rPr>
              <a:t>d’instance</a:t>
            </a:r>
            <a:r>
              <a:rPr lang="en-US" altLang="en-US" sz="1500" dirty="0">
                <a:latin typeface="+mn-lt"/>
              </a:rPr>
              <a:t> </a:t>
            </a:r>
            <a:r>
              <a:rPr lang="en-US" altLang="en-US" sz="1500" dirty="0" smtClean="0">
                <a:latin typeface="+mn-lt"/>
              </a:rPr>
              <a:t>precise</a:t>
            </a:r>
          </a:p>
          <a:p>
            <a:pPr marL="414007">
              <a:spcBef>
                <a:spcPts val="188"/>
              </a:spcBef>
              <a:defRPr/>
            </a:pPr>
            <a:r>
              <a:rPr lang="en-US" sz="1600" b="1" spc="-10" dirty="0">
                <a:solidFill>
                  <a:srgbClr val="AF003F"/>
                </a:solidFill>
                <a:latin typeface="+mn-lt"/>
                <a:cs typeface="Courier New"/>
              </a:rPr>
              <a:t>void </a:t>
            </a:r>
            <a:r>
              <a:rPr lang="en-US" sz="1600" spc="-10" dirty="0" err="1">
                <a:solidFill>
                  <a:srgbClr val="9300D3"/>
                </a:solidFill>
                <a:latin typeface="+mn-lt"/>
                <a:cs typeface="Courier New"/>
              </a:rPr>
              <a:t>setHauteur</a:t>
            </a:r>
            <a:r>
              <a:rPr lang="en-US" sz="1600" spc="-10" dirty="0">
                <a:solidFill>
                  <a:srgbClr val="9300D3"/>
                </a:solidFill>
                <a:latin typeface="+mn-lt"/>
                <a:cs typeface="Courier New"/>
              </a:rPr>
              <a:t>(</a:t>
            </a:r>
            <a:r>
              <a:rPr lang="en-US" sz="1600" b="1" spc="-10" dirty="0">
                <a:solidFill>
                  <a:srgbClr val="AF003F"/>
                </a:solidFill>
                <a:latin typeface="+mn-lt"/>
                <a:cs typeface="Courier New"/>
              </a:rPr>
              <a:t>double </a:t>
            </a:r>
            <a:r>
              <a:rPr lang="en-US" sz="1600" spc="-10" dirty="0">
                <a:solidFill>
                  <a:srgbClr val="9300D3"/>
                </a:solidFill>
                <a:latin typeface="+mn-lt"/>
                <a:cs typeface="Courier New"/>
              </a:rPr>
              <a:t>h) { hauteur </a:t>
            </a:r>
            <a:r>
              <a:rPr lang="en-US" sz="1600" spc="-10" dirty="0">
                <a:solidFill>
                  <a:srgbClr val="656565"/>
                </a:solidFill>
                <a:latin typeface="+mn-lt"/>
                <a:cs typeface="Courier New"/>
              </a:rPr>
              <a:t>=</a:t>
            </a:r>
            <a:r>
              <a:rPr lang="en-US" sz="1600" spc="-30" dirty="0">
                <a:solidFill>
                  <a:srgbClr val="656565"/>
                </a:solidFill>
                <a:latin typeface="+mn-lt"/>
                <a:cs typeface="Courier New"/>
              </a:rPr>
              <a:t> </a:t>
            </a:r>
            <a:r>
              <a:rPr lang="en-US" sz="1600" spc="-10" dirty="0">
                <a:solidFill>
                  <a:srgbClr val="9300D3"/>
                </a:solidFill>
                <a:latin typeface="+mn-lt"/>
                <a:cs typeface="Courier New"/>
              </a:rPr>
              <a:t>h;}</a:t>
            </a:r>
            <a:endParaRPr lang="en-US" sz="1600" dirty="0">
              <a:latin typeface="+mn-lt"/>
              <a:cs typeface="Courier New"/>
            </a:endParaRPr>
          </a:p>
          <a:p>
            <a:pPr>
              <a:spcBef>
                <a:spcPts val="40"/>
              </a:spcBef>
              <a:defRPr/>
            </a:pPr>
            <a:endParaRPr lang="en-US" sz="1600" dirty="0">
              <a:latin typeface="+mn-lt"/>
              <a:cs typeface="Times New Roman"/>
            </a:endParaRPr>
          </a:p>
          <a:p>
            <a:pPr marL="414007">
              <a:defRPr/>
            </a:pPr>
            <a:r>
              <a:rPr lang="en-US" sz="1600" b="1" spc="-10" dirty="0">
                <a:solidFill>
                  <a:srgbClr val="AF003F"/>
                </a:solidFill>
                <a:latin typeface="+mn-lt"/>
                <a:cs typeface="Courier New"/>
              </a:rPr>
              <a:t>void </a:t>
            </a:r>
            <a:r>
              <a:rPr lang="en-US" sz="1600" spc="-10" dirty="0" err="1">
                <a:solidFill>
                  <a:srgbClr val="9300D3"/>
                </a:solidFill>
                <a:latin typeface="+mn-lt"/>
                <a:cs typeface="Courier New"/>
              </a:rPr>
              <a:t>setLargeur</a:t>
            </a:r>
            <a:r>
              <a:rPr lang="en-US" sz="1600" spc="-10" dirty="0">
                <a:solidFill>
                  <a:srgbClr val="9300D3"/>
                </a:solidFill>
                <a:latin typeface="+mn-lt"/>
                <a:cs typeface="Courier New"/>
              </a:rPr>
              <a:t>(</a:t>
            </a:r>
            <a:r>
              <a:rPr lang="en-US" sz="1600" b="1" spc="-10" dirty="0">
                <a:solidFill>
                  <a:srgbClr val="AF003F"/>
                </a:solidFill>
                <a:latin typeface="+mn-lt"/>
                <a:cs typeface="Courier New"/>
              </a:rPr>
              <a:t>double </a:t>
            </a:r>
            <a:r>
              <a:rPr lang="en-US" sz="1600" spc="-10" dirty="0">
                <a:solidFill>
                  <a:srgbClr val="9300D3"/>
                </a:solidFill>
                <a:latin typeface="+mn-lt"/>
                <a:cs typeface="Courier New"/>
              </a:rPr>
              <a:t>L) { </a:t>
            </a:r>
            <a:r>
              <a:rPr lang="en-US" sz="1600" spc="-10" dirty="0" err="1">
                <a:solidFill>
                  <a:srgbClr val="9300D3"/>
                </a:solidFill>
                <a:latin typeface="+mn-lt"/>
                <a:cs typeface="Courier New"/>
              </a:rPr>
              <a:t>largeur</a:t>
            </a:r>
            <a:r>
              <a:rPr lang="en-US" sz="1600" spc="-10" dirty="0">
                <a:solidFill>
                  <a:srgbClr val="9300D3"/>
                </a:solidFill>
                <a:latin typeface="+mn-lt"/>
                <a:cs typeface="Courier New"/>
              </a:rPr>
              <a:t> </a:t>
            </a:r>
            <a:r>
              <a:rPr lang="en-US" sz="1600" spc="-10" dirty="0">
                <a:solidFill>
                  <a:srgbClr val="656565"/>
                </a:solidFill>
                <a:latin typeface="+mn-lt"/>
                <a:cs typeface="Courier New"/>
              </a:rPr>
              <a:t>=</a:t>
            </a:r>
            <a:r>
              <a:rPr lang="en-US" sz="1600" spc="-30" dirty="0">
                <a:solidFill>
                  <a:srgbClr val="656565"/>
                </a:solidFill>
                <a:latin typeface="+mn-lt"/>
                <a:cs typeface="Courier New"/>
              </a:rPr>
              <a:t> </a:t>
            </a:r>
            <a:r>
              <a:rPr lang="en-US" sz="1600" spc="-10" dirty="0">
                <a:solidFill>
                  <a:srgbClr val="9300D3"/>
                </a:solidFill>
                <a:latin typeface="+mn-lt"/>
                <a:cs typeface="Courier New"/>
              </a:rPr>
              <a:t>L;}</a:t>
            </a:r>
            <a:endParaRPr lang="en-US" sz="1600" dirty="0">
              <a:latin typeface="+mn-lt"/>
              <a:cs typeface="Courier New"/>
            </a:endParaRPr>
          </a:p>
          <a:p>
            <a:pPr marL="100670">
              <a:spcBef>
                <a:spcPts val="723"/>
              </a:spcBef>
              <a:defRPr/>
            </a:pPr>
            <a:r>
              <a:rPr lang="en-US" sz="1600" spc="-10" dirty="0">
                <a:solidFill>
                  <a:srgbClr val="3232B2"/>
                </a:solidFill>
                <a:latin typeface="+mn-lt"/>
                <a:cs typeface="Arial"/>
              </a:rPr>
              <a:t>2. </a:t>
            </a:r>
            <a:r>
              <a:rPr lang="en-US" sz="1600" spc="-10" dirty="0" err="1">
                <a:latin typeface="+mn-lt"/>
                <a:cs typeface="Arial"/>
              </a:rPr>
              <a:t>Accesseurs</a:t>
            </a:r>
            <a:r>
              <a:rPr lang="en-US" sz="1600" spc="-10" dirty="0">
                <a:latin typeface="+mn-lt"/>
                <a:cs typeface="Arial"/>
              </a:rPr>
              <a:t> (« </a:t>
            </a:r>
            <a:r>
              <a:rPr lang="en-US" sz="1600" spc="-10" dirty="0" err="1">
                <a:latin typeface="+mn-lt"/>
                <a:cs typeface="Arial"/>
              </a:rPr>
              <a:t>méthodes</a:t>
            </a:r>
            <a:r>
              <a:rPr lang="en-US" sz="1600" spc="-10" dirty="0">
                <a:latin typeface="+mn-lt"/>
                <a:cs typeface="Arial"/>
              </a:rPr>
              <a:t> get ») :</a:t>
            </a:r>
            <a:endParaRPr lang="en-US" sz="1600" dirty="0">
              <a:latin typeface="+mn-lt"/>
              <a:cs typeface="Arial"/>
            </a:endParaRPr>
          </a:p>
          <a:p>
            <a:pPr marL="692109">
              <a:spcBef>
                <a:spcPts val="327"/>
              </a:spcBef>
              <a:defRPr/>
            </a:pPr>
            <a:r>
              <a:rPr lang="en-US" sz="1400" spc="-44" baseline="16666" dirty="0">
                <a:solidFill>
                  <a:srgbClr val="3232B2"/>
                </a:solidFill>
                <a:latin typeface="+mn-lt"/>
                <a:cs typeface="Lucida Sans Unicode"/>
              </a:rPr>
              <a:t>◮</a:t>
            </a:r>
            <a:r>
              <a:rPr lang="en-US" sz="1400" spc="133" baseline="16666" dirty="0">
                <a:solidFill>
                  <a:srgbClr val="3232B2"/>
                </a:solidFill>
                <a:latin typeface="+mn-lt"/>
                <a:cs typeface="Lucida Sans Unicode"/>
              </a:rPr>
              <a:t> </a:t>
            </a:r>
            <a:r>
              <a:rPr lang="en-US" sz="1400" spc="-10" dirty="0">
                <a:latin typeface="+mn-lt"/>
                <a:cs typeface="Arial"/>
              </a:rPr>
              <a:t>Consultation (</a:t>
            </a:r>
            <a:r>
              <a:rPr lang="en-US" sz="1400" spc="-10" dirty="0" err="1">
                <a:latin typeface="+mn-lt"/>
                <a:cs typeface="Arial"/>
              </a:rPr>
              <a:t>prédicat</a:t>
            </a:r>
            <a:r>
              <a:rPr lang="en-US" sz="1400" spc="-10" dirty="0">
                <a:latin typeface="+mn-lt"/>
                <a:cs typeface="Arial"/>
              </a:rPr>
              <a:t>)</a:t>
            </a:r>
            <a:endParaRPr lang="en-US" sz="1400" dirty="0">
              <a:latin typeface="+mn-lt"/>
              <a:cs typeface="Arial"/>
            </a:endParaRPr>
          </a:p>
          <a:p>
            <a:pPr marL="692109">
              <a:spcBef>
                <a:spcPts val="367"/>
              </a:spcBef>
              <a:defRPr/>
            </a:pPr>
            <a:r>
              <a:rPr lang="en-US" sz="1400" spc="-44" baseline="16666" dirty="0">
                <a:solidFill>
                  <a:srgbClr val="3232B2"/>
                </a:solidFill>
                <a:latin typeface="+mn-lt"/>
                <a:cs typeface="Lucida Sans Unicode"/>
              </a:rPr>
              <a:t>◮ </a:t>
            </a:r>
            <a:r>
              <a:rPr lang="en-US" sz="1400" spc="-20" dirty="0">
                <a:latin typeface="+mn-lt"/>
                <a:cs typeface="Arial"/>
              </a:rPr>
              <a:t>Retour </a:t>
            </a:r>
            <a:r>
              <a:rPr lang="en-US" sz="1400" spc="-10" dirty="0">
                <a:latin typeface="+mn-lt"/>
                <a:cs typeface="Arial"/>
              </a:rPr>
              <a:t>de la </a:t>
            </a:r>
            <a:r>
              <a:rPr lang="en-US" sz="1400" spc="-20" dirty="0" err="1">
                <a:latin typeface="+mn-lt"/>
                <a:cs typeface="Arial"/>
              </a:rPr>
              <a:t>valeur</a:t>
            </a:r>
            <a:r>
              <a:rPr lang="en-US" sz="1400" spc="-20" dirty="0">
                <a:latin typeface="+mn-lt"/>
                <a:cs typeface="Arial"/>
              </a:rPr>
              <a:t> </a:t>
            </a:r>
            <a:r>
              <a:rPr lang="en-US" sz="1400" spc="-10" dirty="0" err="1">
                <a:latin typeface="+mn-lt"/>
                <a:cs typeface="Arial"/>
              </a:rPr>
              <a:t>d’une</a:t>
            </a:r>
            <a:r>
              <a:rPr lang="en-US" sz="1400" spc="-10" dirty="0">
                <a:latin typeface="+mn-lt"/>
                <a:cs typeface="Arial"/>
              </a:rPr>
              <a:t> </a:t>
            </a:r>
            <a:r>
              <a:rPr lang="en-US" sz="1400" spc="-20" dirty="0">
                <a:latin typeface="+mn-lt"/>
                <a:cs typeface="Arial"/>
              </a:rPr>
              <a:t>variable </a:t>
            </a:r>
            <a:r>
              <a:rPr lang="en-US" sz="1400" spc="-10" dirty="0" err="1">
                <a:latin typeface="+mn-lt"/>
                <a:cs typeface="Arial"/>
              </a:rPr>
              <a:t>d’instance</a:t>
            </a:r>
            <a:r>
              <a:rPr lang="en-US" sz="1400" spc="-119" dirty="0">
                <a:latin typeface="+mn-lt"/>
                <a:cs typeface="Arial"/>
              </a:rPr>
              <a:t> </a:t>
            </a:r>
            <a:r>
              <a:rPr lang="en-US" sz="1400" spc="-10" dirty="0" err="1">
                <a:latin typeface="+mn-lt"/>
                <a:cs typeface="Arial"/>
              </a:rPr>
              <a:t>précise</a:t>
            </a:r>
            <a:endParaRPr lang="en-US" sz="1400" dirty="0">
              <a:latin typeface="+mn-lt"/>
              <a:cs typeface="Arial"/>
            </a:endParaRPr>
          </a:p>
          <a:p>
            <a:pPr marL="414007">
              <a:spcBef>
                <a:spcPts val="1258"/>
              </a:spcBef>
              <a:defRPr/>
            </a:pPr>
            <a:r>
              <a:rPr lang="en-US" sz="1600" b="1" spc="-10" dirty="0">
                <a:solidFill>
                  <a:srgbClr val="AF003F"/>
                </a:solidFill>
                <a:latin typeface="+mn-lt"/>
                <a:cs typeface="Courier New"/>
              </a:rPr>
              <a:t>double </a:t>
            </a:r>
            <a:r>
              <a:rPr lang="en-US" sz="1600" spc="-10" dirty="0" err="1">
                <a:solidFill>
                  <a:srgbClr val="9300D3"/>
                </a:solidFill>
                <a:latin typeface="+mn-lt"/>
                <a:cs typeface="Courier New"/>
              </a:rPr>
              <a:t>getHauteur</a:t>
            </a:r>
            <a:r>
              <a:rPr lang="en-US" sz="1600" spc="-10" dirty="0">
                <a:solidFill>
                  <a:srgbClr val="9300D3"/>
                </a:solidFill>
                <a:latin typeface="+mn-lt"/>
                <a:cs typeface="Courier New"/>
              </a:rPr>
              <a:t>() </a:t>
            </a:r>
            <a:r>
              <a:rPr lang="en-US" sz="1600" b="1" spc="-10" dirty="0" err="1">
                <a:solidFill>
                  <a:srgbClr val="007F00"/>
                </a:solidFill>
                <a:latin typeface="+mn-lt"/>
                <a:cs typeface="Courier New"/>
              </a:rPr>
              <a:t>const</a:t>
            </a:r>
            <a:r>
              <a:rPr lang="en-US" sz="1600" b="1" spc="-10" dirty="0">
                <a:solidFill>
                  <a:srgbClr val="007F00"/>
                </a:solidFill>
                <a:latin typeface="+mn-lt"/>
                <a:cs typeface="Courier New"/>
              </a:rPr>
              <a:t> </a:t>
            </a:r>
            <a:r>
              <a:rPr lang="en-US" sz="1600" spc="-10" dirty="0">
                <a:solidFill>
                  <a:srgbClr val="9300D3"/>
                </a:solidFill>
                <a:latin typeface="+mn-lt"/>
                <a:cs typeface="Courier New"/>
              </a:rPr>
              <a:t>{ </a:t>
            </a:r>
            <a:r>
              <a:rPr lang="en-US" sz="1600" b="1" spc="-10" dirty="0">
                <a:solidFill>
                  <a:srgbClr val="007F00"/>
                </a:solidFill>
                <a:latin typeface="+mn-lt"/>
                <a:cs typeface="Courier New"/>
              </a:rPr>
              <a:t>return</a:t>
            </a:r>
            <a:r>
              <a:rPr lang="en-US" sz="1600" b="1" dirty="0">
                <a:solidFill>
                  <a:srgbClr val="007F00"/>
                </a:solidFill>
                <a:latin typeface="+mn-lt"/>
                <a:cs typeface="Courier New"/>
              </a:rPr>
              <a:t> </a:t>
            </a:r>
            <a:r>
              <a:rPr lang="en-US" sz="1600" spc="-10" dirty="0">
                <a:solidFill>
                  <a:srgbClr val="9300D3"/>
                </a:solidFill>
                <a:latin typeface="+mn-lt"/>
                <a:cs typeface="Courier New"/>
              </a:rPr>
              <a:t>hauteur</a:t>
            </a:r>
            <a:r>
              <a:rPr lang="en-US" sz="1600" spc="-10" dirty="0" smtClean="0">
                <a:solidFill>
                  <a:srgbClr val="9300D3"/>
                </a:solidFill>
                <a:latin typeface="+mn-lt"/>
                <a:cs typeface="Courier New"/>
              </a:rPr>
              <a:t>;}</a:t>
            </a:r>
          </a:p>
          <a:p>
            <a:pPr marL="414007">
              <a:spcBef>
                <a:spcPts val="1258"/>
              </a:spcBef>
              <a:defRPr/>
            </a:pPr>
            <a:r>
              <a:rPr lang="en-US" sz="1600" b="1" spc="-10" dirty="0">
                <a:solidFill>
                  <a:srgbClr val="AF003F"/>
                </a:solidFill>
                <a:latin typeface="+mn-lt"/>
                <a:cs typeface="Courier New"/>
              </a:rPr>
              <a:t>double </a:t>
            </a:r>
            <a:r>
              <a:rPr lang="en-US" sz="1600" spc="-10" dirty="0" err="1">
                <a:solidFill>
                  <a:srgbClr val="9300D3"/>
                </a:solidFill>
                <a:latin typeface="+mn-lt"/>
                <a:cs typeface="Courier New"/>
              </a:rPr>
              <a:t>getLargeur</a:t>
            </a:r>
            <a:r>
              <a:rPr lang="en-US" sz="1600" spc="-10" dirty="0">
                <a:solidFill>
                  <a:srgbClr val="9300D3"/>
                </a:solidFill>
                <a:latin typeface="+mn-lt"/>
                <a:cs typeface="Courier New"/>
              </a:rPr>
              <a:t>() </a:t>
            </a:r>
            <a:r>
              <a:rPr lang="en-US" sz="1600" b="1" spc="-10" dirty="0" err="1">
                <a:solidFill>
                  <a:srgbClr val="007F00"/>
                </a:solidFill>
                <a:latin typeface="+mn-lt"/>
                <a:cs typeface="Courier New"/>
              </a:rPr>
              <a:t>const</a:t>
            </a:r>
            <a:r>
              <a:rPr lang="en-US" sz="1600" b="1" spc="-10" dirty="0">
                <a:solidFill>
                  <a:srgbClr val="007F00"/>
                </a:solidFill>
                <a:latin typeface="+mn-lt"/>
                <a:cs typeface="Courier New"/>
              </a:rPr>
              <a:t> </a:t>
            </a:r>
            <a:r>
              <a:rPr lang="en-US" sz="1600" spc="-10" dirty="0">
                <a:solidFill>
                  <a:srgbClr val="9300D3"/>
                </a:solidFill>
                <a:latin typeface="+mn-lt"/>
                <a:cs typeface="Courier New"/>
              </a:rPr>
              <a:t>{ </a:t>
            </a:r>
            <a:r>
              <a:rPr lang="en-US" sz="1600" b="1" spc="-10" dirty="0">
                <a:solidFill>
                  <a:srgbClr val="007F00"/>
                </a:solidFill>
                <a:latin typeface="+mn-lt"/>
                <a:cs typeface="Courier New"/>
              </a:rPr>
              <a:t>return</a:t>
            </a:r>
            <a:r>
              <a:rPr lang="en-US" sz="1600" b="1" spc="10" dirty="0">
                <a:solidFill>
                  <a:srgbClr val="007F00"/>
                </a:solidFill>
                <a:latin typeface="+mn-lt"/>
                <a:cs typeface="Courier New"/>
              </a:rPr>
              <a:t> </a:t>
            </a:r>
            <a:r>
              <a:rPr lang="en-US" sz="1600" spc="-10" dirty="0" err="1">
                <a:solidFill>
                  <a:srgbClr val="9300D3"/>
                </a:solidFill>
                <a:latin typeface="+mn-lt"/>
                <a:cs typeface="Courier New"/>
              </a:rPr>
              <a:t>largeur</a:t>
            </a:r>
            <a:r>
              <a:rPr lang="en-US" sz="1600" spc="-10" dirty="0">
                <a:solidFill>
                  <a:srgbClr val="9300D3"/>
                </a:solidFill>
                <a:latin typeface="+mn-lt"/>
                <a:cs typeface="Courier New"/>
              </a:rPr>
              <a:t>;}</a:t>
            </a:r>
            <a:endParaRPr lang="en-US" sz="1600" dirty="0">
              <a:latin typeface="+mn-lt"/>
              <a:cs typeface="Courier New"/>
            </a:endParaRPr>
          </a:p>
          <a:p>
            <a:pPr marL="414007">
              <a:spcBef>
                <a:spcPts val="1258"/>
              </a:spcBef>
              <a:defRPr/>
            </a:pPr>
            <a:endParaRPr lang="en-US" sz="1600" dirty="0">
              <a:latin typeface="+mn-lt"/>
              <a:cs typeface="Courier New"/>
            </a:endParaRPr>
          </a:p>
          <a:p>
            <a:pPr>
              <a:spcBef>
                <a:spcPts val="363"/>
              </a:spcBef>
            </a:pPr>
            <a:endParaRPr lang="en-US" altLang="en-US" sz="1500" dirty="0">
              <a:latin typeface="+mn-lt"/>
            </a:endParaRPr>
          </a:p>
        </p:txBody>
      </p:sp>
      <p:sp>
        <p:nvSpPr>
          <p:cNvPr id="172043" name="Espace réservé de la date 4"/>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BE" altLang="en-US" dirty="0" smtClean="0">
                <a:solidFill>
                  <a:srgbClr val="FFFFFF"/>
                </a:solidFill>
              </a:rPr>
              <a:t>2019/2020</a:t>
            </a:r>
            <a:endParaRPr lang="fr-BE" altLang="en-US" dirty="0" smtClean="0">
              <a:solidFill>
                <a:srgbClr val="FFFFFF"/>
              </a:solidFill>
            </a:endParaRPr>
          </a:p>
        </p:txBody>
      </p:sp>
      <p:sp>
        <p:nvSpPr>
          <p:cNvPr id="6" name="Espace réservé du pied de page 5"/>
          <p:cNvSpPr>
            <a:spLocks noGrp="1"/>
          </p:cNvSpPr>
          <p:nvPr>
            <p:ph type="ftr" sz="quarter" idx="11"/>
          </p:nvPr>
        </p:nvSpPr>
        <p:spPr/>
        <p:txBody>
          <a:bodyPr/>
          <a:lstStyle/>
          <a:p>
            <a:pPr>
              <a:defRPr/>
            </a:pPr>
            <a:r>
              <a:rPr lang="fr-BE" dirty="0" err="1" smtClean="0"/>
              <a:t>estl</a:t>
            </a:r>
            <a:endParaRPr lang="fr-BE" dirty="0"/>
          </a:p>
        </p:txBody>
      </p:sp>
      <p:graphicFrame>
        <p:nvGraphicFramePr>
          <p:cNvPr id="12" name="Objet 11"/>
          <p:cNvGraphicFramePr>
            <a:graphicFrameLocks noChangeAspect="1"/>
          </p:cNvGraphicFramePr>
          <p:nvPr>
            <p:extLst>
              <p:ext uri="{D42A27DB-BD31-4B8C-83A1-F6EECF244321}">
                <p14:modId xmlns:p14="http://schemas.microsoft.com/office/powerpoint/2010/main" val="3942601456"/>
              </p:ext>
            </p:extLst>
          </p:nvPr>
        </p:nvGraphicFramePr>
        <p:xfrm>
          <a:off x="2" y="100458"/>
          <a:ext cx="1014814" cy="521013"/>
        </p:xfrm>
        <a:graphic>
          <a:graphicData uri="http://schemas.openxmlformats.org/presentationml/2006/ole">
            <mc:AlternateContent xmlns:mc="http://schemas.openxmlformats.org/markup-compatibility/2006">
              <mc:Choice xmlns:v="urn:schemas-microsoft-com:vml" Requires="v">
                <p:oleObj spid="_x0000_s34819"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8"/>
                        <a:ext cx="1014814" cy="521013"/>
                      </a:xfrm>
                      <a:prstGeom prst="rect">
                        <a:avLst/>
                      </a:prstGeom>
                      <a:noFill/>
                    </p:spPr>
                  </p:pic>
                </p:oleObj>
              </mc:Fallback>
            </mc:AlternateContent>
          </a:graphicData>
        </a:graphic>
      </p:graphicFrame>
    </p:spTree>
    <p:extLst>
      <p:ext uri="{BB962C8B-B14F-4D97-AF65-F5344CB8AC3E}">
        <p14:creationId xmlns:p14="http://schemas.microsoft.com/office/powerpoint/2010/main" val="4151474733"/>
      </p:ext>
    </p:extLst>
  </p:cSld>
  <p:clrMapOvr>
    <a:masterClrMapping/>
  </p:clrMapOvr>
  <p:transition>
    <p:cu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9"/>
          <p:cNvSpPr txBox="1"/>
          <p:nvPr/>
        </p:nvSpPr>
        <p:spPr>
          <a:xfrm>
            <a:off x="769938" y="734125"/>
            <a:ext cx="10350501" cy="530225"/>
          </a:xfrm>
          <a:prstGeom prst="rect">
            <a:avLst/>
          </a:prstGeom>
          <a:solidFill>
            <a:schemeClr val="accent5">
              <a:lumMod val="60000"/>
              <a:lumOff val="40000"/>
            </a:schemeClr>
          </a:solidFill>
          <a:ln w="4588">
            <a:solidFill>
              <a:srgbClr val="999999"/>
            </a:solidFill>
          </a:ln>
        </p:spPr>
        <p:txBody>
          <a:bodyPr lIns="0" tIns="133385" rIns="0" bIns="0">
            <a:spAutoFit/>
          </a:bodyPr>
          <a:lstStyle/>
          <a:p>
            <a:pPr marL="517194">
              <a:spcBef>
                <a:spcPts val="1050"/>
              </a:spcBef>
              <a:defRPr/>
            </a:pPr>
            <a:r>
              <a:rPr sz="2576" b="1" spc="-10" dirty="0">
                <a:latin typeface="Arial"/>
                <a:cs typeface="Arial"/>
              </a:rPr>
              <a:t>Notre </a:t>
            </a:r>
            <a:r>
              <a:rPr sz="2576" b="1" spc="-10" dirty="0" err="1" smtClean="0">
                <a:latin typeface="Arial"/>
                <a:cs typeface="Arial"/>
              </a:rPr>
              <a:t>programme</a:t>
            </a:r>
            <a:r>
              <a:rPr lang="fr-FR" sz="2576" b="1" spc="-10" dirty="0" smtClean="0">
                <a:latin typeface="Arial"/>
                <a:cs typeface="Arial"/>
              </a:rPr>
              <a:t>:</a:t>
            </a:r>
            <a:r>
              <a:rPr sz="2576" b="1" dirty="0" smtClean="0">
                <a:latin typeface="Arial"/>
                <a:cs typeface="Arial"/>
              </a:rPr>
              <a:t> </a:t>
            </a:r>
            <a:endParaRPr sz="2576" dirty="0">
              <a:latin typeface="Arial"/>
              <a:cs typeface="Arial"/>
            </a:endParaRPr>
          </a:p>
        </p:txBody>
      </p:sp>
      <p:sp>
        <p:nvSpPr>
          <p:cNvPr id="173059" name="object 12"/>
          <p:cNvSpPr txBox="1">
            <a:spLocks noChangeArrowheads="1"/>
          </p:cNvSpPr>
          <p:nvPr/>
        </p:nvSpPr>
        <p:spPr bwMode="auto">
          <a:xfrm>
            <a:off x="769938" y="1969961"/>
            <a:ext cx="5367673" cy="2983644"/>
          </a:xfrm>
          <a:prstGeom prst="rect">
            <a:avLst/>
          </a:prstGeom>
          <a:noFill/>
          <a:ln w="11308">
            <a:solidFill>
              <a:srgbClr val="BFBFBF"/>
            </a:solidFill>
            <a:miter lim="800000"/>
            <a:headEnd/>
            <a:tailEnd/>
          </a:ln>
          <a:extLst>
            <a:ext uri="{909E8E84-426E-40DD-AFC4-6F175D3DCCD1}">
              <a14:hiddenFill xmlns:a14="http://schemas.microsoft.com/office/drawing/2010/main">
                <a:solidFill>
                  <a:srgbClr val="FFFFFF"/>
                </a:solidFill>
              </a14:hiddenFill>
            </a:ext>
          </a:extLst>
        </p:spPr>
        <p:txBody>
          <a:bodyPr wrap="square" lIns="0" tIns="54109" rIns="0" bIns="0">
            <a:spAutoFit/>
          </a:bodyPr>
          <a:lstStyle>
            <a:lvl1pPr marL="134938">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02000"/>
              </a:lnSpc>
              <a:spcBef>
                <a:spcPts val="425"/>
              </a:spcBef>
            </a:pPr>
            <a:r>
              <a:rPr lang="en-US" altLang="en-US" sz="1500" dirty="0">
                <a:solidFill>
                  <a:srgbClr val="004C0C"/>
                </a:solidFill>
                <a:latin typeface="Times New Roman" panose="02020603050405020304" pitchFamily="18" charset="0"/>
                <a:cs typeface="Times New Roman" panose="02020603050405020304" pitchFamily="18" charset="0"/>
              </a:rPr>
              <a:t>#include &lt;</a:t>
            </a:r>
            <a:r>
              <a:rPr lang="en-US" altLang="en-US" sz="1500" dirty="0" err="1">
                <a:solidFill>
                  <a:srgbClr val="004C0C"/>
                </a:solidFill>
                <a:latin typeface="Times New Roman" panose="02020603050405020304" pitchFamily="18" charset="0"/>
                <a:cs typeface="Times New Roman" panose="02020603050405020304" pitchFamily="18" charset="0"/>
              </a:rPr>
              <a:t>iostream</a:t>
            </a:r>
            <a:r>
              <a:rPr lang="en-US" altLang="en-US" sz="1500" dirty="0">
                <a:solidFill>
                  <a:srgbClr val="004C0C"/>
                </a:solidFill>
                <a:latin typeface="Times New Roman" panose="02020603050405020304" pitchFamily="18" charset="0"/>
                <a:cs typeface="Times New Roman" panose="02020603050405020304" pitchFamily="18" charset="0"/>
              </a:rPr>
              <a:t>&gt;  </a:t>
            </a:r>
            <a:endParaRPr lang="en-US" altLang="en-US" sz="1500" dirty="0" smtClean="0">
              <a:solidFill>
                <a:srgbClr val="004C0C"/>
              </a:solidFill>
              <a:latin typeface="Times New Roman" panose="02020603050405020304" pitchFamily="18" charset="0"/>
              <a:cs typeface="Times New Roman" panose="02020603050405020304" pitchFamily="18" charset="0"/>
            </a:endParaRPr>
          </a:p>
          <a:p>
            <a:pPr>
              <a:lnSpc>
                <a:spcPct val="102000"/>
              </a:lnSpc>
              <a:spcBef>
                <a:spcPts val="425"/>
              </a:spcBef>
            </a:pPr>
            <a:r>
              <a:rPr lang="en-US" altLang="en-US" sz="1500" dirty="0" smtClean="0">
                <a:solidFill>
                  <a:srgbClr val="8E0054"/>
                </a:solidFill>
                <a:latin typeface="Times New Roman" panose="02020603050405020304" pitchFamily="18" charset="0"/>
                <a:cs typeface="Times New Roman" panose="02020603050405020304" pitchFamily="18" charset="0"/>
              </a:rPr>
              <a:t>using </a:t>
            </a:r>
            <a:r>
              <a:rPr lang="en-US" altLang="en-US" sz="1500" dirty="0">
                <a:solidFill>
                  <a:srgbClr val="8E0054"/>
                </a:solidFill>
                <a:latin typeface="Times New Roman" panose="02020603050405020304" pitchFamily="18" charset="0"/>
                <a:cs typeface="Times New Roman" panose="02020603050405020304" pitchFamily="18" charset="0"/>
              </a:rPr>
              <a:t>namespace </a:t>
            </a:r>
            <a:r>
              <a:rPr lang="en-US" altLang="en-US" sz="1500" dirty="0" err="1">
                <a:latin typeface="Times New Roman" panose="02020603050405020304" pitchFamily="18" charset="0"/>
                <a:cs typeface="Times New Roman" panose="02020603050405020304" pitchFamily="18" charset="0"/>
              </a:rPr>
              <a:t>std</a:t>
            </a:r>
            <a:r>
              <a:rPr lang="en-US" altLang="en-US" sz="1500" dirty="0">
                <a:latin typeface="Times New Roman" panose="02020603050405020304" pitchFamily="18" charset="0"/>
                <a:cs typeface="Times New Roman" panose="02020603050405020304" pitchFamily="18" charset="0"/>
              </a:rPr>
              <a:t>;</a:t>
            </a:r>
          </a:p>
          <a:p>
            <a:pPr>
              <a:spcBef>
                <a:spcPts val="13"/>
              </a:spcBef>
            </a:pPr>
            <a:endParaRPr lang="en-US" altLang="en-US" sz="1600" dirty="0">
              <a:latin typeface="Times New Roman" panose="02020603050405020304" pitchFamily="18" charset="0"/>
              <a:cs typeface="Times New Roman" panose="02020603050405020304" pitchFamily="18" charset="0"/>
            </a:endParaRPr>
          </a:p>
          <a:p>
            <a:pPr>
              <a:lnSpc>
                <a:spcPct val="102000"/>
              </a:lnSpc>
            </a:pPr>
            <a:r>
              <a:rPr lang="en-US" altLang="en-US" sz="1500" dirty="0">
                <a:solidFill>
                  <a:srgbClr val="8E0054"/>
                </a:solidFill>
                <a:latin typeface="Times New Roman" panose="02020603050405020304" pitchFamily="18" charset="0"/>
                <a:cs typeface="Times New Roman" panose="02020603050405020304" pitchFamily="18" charset="0"/>
              </a:rPr>
              <a:t>class </a:t>
            </a:r>
            <a:r>
              <a:rPr lang="en-US" altLang="en-US" sz="1500" dirty="0">
                <a:latin typeface="Times New Roman" panose="02020603050405020304" pitchFamily="18" charset="0"/>
                <a:cs typeface="Times New Roman" panose="02020603050405020304" pitchFamily="18" charset="0"/>
              </a:rPr>
              <a:t>Rectangle {  </a:t>
            </a:r>
            <a:endParaRPr lang="en-US" altLang="en-US" sz="1500" dirty="0" smtClean="0">
              <a:latin typeface="Times New Roman" panose="02020603050405020304" pitchFamily="18" charset="0"/>
              <a:cs typeface="Times New Roman" panose="02020603050405020304" pitchFamily="18" charset="0"/>
            </a:endParaRPr>
          </a:p>
          <a:p>
            <a:pPr>
              <a:lnSpc>
                <a:spcPct val="102000"/>
              </a:lnSpc>
            </a:pPr>
            <a:r>
              <a:rPr lang="en-US" altLang="en-US" sz="1500" dirty="0" smtClean="0">
                <a:solidFill>
                  <a:srgbClr val="8E0054"/>
                </a:solidFill>
                <a:latin typeface="Times New Roman" panose="02020603050405020304" pitchFamily="18" charset="0"/>
                <a:cs typeface="Times New Roman" panose="02020603050405020304" pitchFamily="18" charset="0"/>
              </a:rPr>
              <a:t>public</a:t>
            </a:r>
            <a:r>
              <a:rPr lang="en-US" altLang="en-US" sz="1500" dirty="0">
                <a:latin typeface="Times New Roman" panose="02020603050405020304" pitchFamily="18" charset="0"/>
                <a:cs typeface="Times New Roman" panose="02020603050405020304" pitchFamily="18" charset="0"/>
              </a:rPr>
              <a:t>:</a:t>
            </a:r>
          </a:p>
          <a:p>
            <a:pPr>
              <a:spcBef>
                <a:spcPts val="38"/>
              </a:spcBef>
            </a:pP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a:latin typeface="Times New Roman" panose="02020603050405020304" pitchFamily="18" charset="0"/>
                <a:cs typeface="Times New Roman" panose="02020603050405020304" pitchFamily="18" charset="0"/>
              </a:rPr>
              <a:t>surface() </a:t>
            </a:r>
            <a:r>
              <a:rPr lang="en-US" altLang="en-US" sz="1500" dirty="0" err="1" smtClean="0">
                <a:solidFill>
                  <a:srgbClr val="8E0054"/>
                </a:solidFill>
                <a:latin typeface="Times New Roman" panose="02020603050405020304" pitchFamily="18" charset="0"/>
                <a:cs typeface="Times New Roman" panose="02020603050405020304" pitchFamily="18" charset="0"/>
              </a:rPr>
              <a:t>const</a:t>
            </a:r>
            <a:r>
              <a:rPr lang="en-US" altLang="en-US" sz="1500" dirty="0" smtClean="0">
                <a:latin typeface="Times New Roman" panose="02020603050405020304" pitchFamily="18" charset="0"/>
                <a:cs typeface="Times New Roman" panose="02020603050405020304" pitchFamily="18" charset="0"/>
              </a:rPr>
              <a:t>{ </a:t>
            </a:r>
            <a:r>
              <a:rPr lang="en-US" altLang="en-US" sz="1500" dirty="0">
                <a:solidFill>
                  <a:srgbClr val="8E0054"/>
                </a:solidFill>
                <a:latin typeface="Times New Roman" panose="02020603050405020304" pitchFamily="18" charset="0"/>
                <a:cs typeface="Times New Roman" panose="02020603050405020304" pitchFamily="18" charset="0"/>
              </a:rPr>
              <a:t>return </a:t>
            </a:r>
            <a:r>
              <a:rPr lang="en-US" altLang="en-US" sz="1500" dirty="0">
                <a:latin typeface="Times New Roman" panose="02020603050405020304" pitchFamily="18" charset="0"/>
                <a:cs typeface="Times New Roman" panose="02020603050405020304" pitchFamily="18" charset="0"/>
              </a:rPr>
              <a:t>hauteur * </a:t>
            </a:r>
            <a:r>
              <a:rPr lang="en-US" altLang="en-US" sz="1500" dirty="0" err="1">
                <a:latin typeface="Times New Roman" panose="02020603050405020304" pitchFamily="18" charset="0"/>
                <a:cs typeface="Times New Roman" panose="02020603050405020304" pitchFamily="18" charset="0"/>
              </a:rPr>
              <a:t>largeur</a:t>
            </a:r>
            <a:r>
              <a:rPr lang="en-US" altLang="en-US" sz="1500" dirty="0">
                <a:latin typeface="Times New Roman" panose="02020603050405020304" pitchFamily="18" charset="0"/>
                <a:cs typeface="Times New Roman" panose="02020603050405020304" pitchFamily="18" charset="0"/>
              </a:rPr>
              <a:t>; }</a:t>
            </a:r>
          </a:p>
          <a:p>
            <a:pPr>
              <a:spcBef>
                <a:spcPts val="50"/>
              </a:spcBef>
            </a:pPr>
            <a:endParaRPr lang="en-US" altLang="en-US" sz="1600" dirty="0">
              <a:latin typeface="Times New Roman" panose="02020603050405020304" pitchFamily="18" charset="0"/>
              <a:cs typeface="Times New Roman" panose="02020603050405020304" pitchFamily="18" charset="0"/>
            </a:endParaRPr>
          </a:p>
          <a:p>
            <a:pPr>
              <a:spcBef>
                <a:spcPts val="13"/>
              </a:spcBef>
            </a:pP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err="1">
                <a:latin typeface="Times New Roman" panose="02020603050405020304" pitchFamily="18" charset="0"/>
                <a:cs typeface="Times New Roman" panose="02020603050405020304" pitchFamily="18" charset="0"/>
              </a:rPr>
              <a:t>getHauteur</a:t>
            </a:r>
            <a:r>
              <a:rPr lang="en-US" altLang="en-US" sz="1500" dirty="0">
                <a:latin typeface="Times New Roman" panose="02020603050405020304" pitchFamily="18" charset="0"/>
                <a:cs typeface="Times New Roman" panose="02020603050405020304" pitchFamily="18" charset="0"/>
              </a:rPr>
              <a:t>() </a:t>
            </a:r>
            <a:r>
              <a:rPr lang="en-US" altLang="en-US" sz="1500" dirty="0" err="1" smtClean="0">
                <a:solidFill>
                  <a:srgbClr val="8E0054"/>
                </a:solidFill>
                <a:latin typeface="Times New Roman" panose="02020603050405020304" pitchFamily="18" charset="0"/>
                <a:cs typeface="Times New Roman" panose="02020603050405020304" pitchFamily="18" charset="0"/>
              </a:rPr>
              <a:t>const</a:t>
            </a:r>
            <a:r>
              <a:rPr lang="en-US" altLang="en-US" sz="1500" dirty="0" smtClean="0">
                <a:latin typeface="Times New Roman" panose="02020603050405020304" pitchFamily="18" charset="0"/>
                <a:cs typeface="Times New Roman" panose="02020603050405020304" pitchFamily="18" charset="0"/>
              </a:rPr>
              <a:t>{ </a:t>
            </a:r>
            <a:r>
              <a:rPr lang="en-US" altLang="en-US" sz="1500" dirty="0">
                <a:solidFill>
                  <a:srgbClr val="8E0054"/>
                </a:solidFill>
                <a:latin typeface="Times New Roman" panose="02020603050405020304" pitchFamily="18" charset="0"/>
                <a:cs typeface="Times New Roman" panose="02020603050405020304" pitchFamily="18" charset="0"/>
              </a:rPr>
              <a:t>return </a:t>
            </a:r>
            <a:r>
              <a:rPr lang="en-US" altLang="en-US" sz="1500" dirty="0">
                <a:latin typeface="Times New Roman" panose="02020603050405020304" pitchFamily="18" charset="0"/>
                <a:cs typeface="Times New Roman" panose="02020603050405020304" pitchFamily="18" charset="0"/>
              </a:rPr>
              <a:t>hauteur; } </a:t>
            </a:r>
            <a:endParaRPr lang="en-US" altLang="en-US" sz="1500" dirty="0" smtClean="0">
              <a:latin typeface="Times New Roman" panose="02020603050405020304" pitchFamily="18" charset="0"/>
              <a:cs typeface="Times New Roman" panose="02020603050405020304" pitchFamily="18" charset="0"/>
            </a:endParaRPr>
          </a:p>
          <a:p>
            <a:pPr>
              <a:lnSpc>
                <a:spcPct val="102000"/>
              </a:lnSpc>
            </a:pPr>
            <a:r>
              <a:rPr lang="en-US" altLang="en-US" sz="1500" dirty="0" smtClean="0">
                <a:latin typeface="Times New Roman" panose="02020603050405020304" pitchFamily="18" charset="0"/>
                <a:cs typeface="Times New Roman" panose="02020603050405020304" pitchFamily="18" charset="0"/>
              </a:rPr>
              <a:t> </a:t>
            </a: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err="1">
                <a:latin typeface="Times New Roman" panose="02020603050405020304" pitchFamily="18" charset="0"/>
                <a:cs typeface="Times New Roman" panose="02020603050405020304" pitchFamily="18" charset="0"/>
              </a:rPr>
              <a:t>getLargeur</a:t>
            </a:r>
            <a:r>
              <a:rPr lang="en-US" altLang="en-US" sz="1500" dirty="0">
                <a:latin typeface="Times New Roman" panose="02020603050405020304" pitchFamily="18" charset="0"/>
                <a:cs typeface="Times New Roman" panose="02020603050405020304" pitchFamily="18" charset="0"/>
              </a:rPr>
              <a:t>() </a:t>
            </a:r>
            <a:r>
              <a:rPr lang="en-US" altLang="en-US" sz="1500" dirty="0" err="1" smtClean="0">
                <a:solidFill>
                  <a:srgbClr val="8E0054"/>
                </a:solidFill>
                <a:latin typeface="Times New Roman" panose="02020603050405020304" pitchFamily="18" charset="0"/>
                <a:cs typeface="Times New Roman" panose="02020603050405020304" pitchFamily="18" charset="0"/>
              </a:rPr>
              <a:t>const</a:t>
            </a:r>
            <a:r>
              <a:rPr lang="en-US" altLang="en-US" sz="1500" dirty="0" smtClean="0">
                <a:latin typeface="Times New Roman" panose="02020603050405020304" pitchFamily="18" charset="0"/>
                <a:cs typeface="Times New Roman" panose="02020603050405020304" pitchFamily="18" charset="0"/>
              </a:rPr>
              <a:t>{ </a:t>
            </a:r>
            <a:r>
              <a:rPr lang="en-US" altLang="en-US" sz="1500" dirty="0">
                <a:solidFill>
                  <a:srgbClr val="8E0054"/>
                </a:solidFill>
                <a:latin typeface="Times New Roman" panose="02020603050405020304" pitchFamily="18" charset="0"/>
                <a:cs typeface="Times New Roman" panose="02020603050405020304" pitchFamily="18" charset="0"/>
              </a:rPr>
              <a:t>return </a:t>
            </a:r>
            <a:r>
              <a:rPr lang="en-US" altLang="en-US" sz="1500" dirty="0" err="1">
                <a:latin typeface="Times New Roman" panose="02020603050405020304" pitchFamily="18" charset="0"/>
                <a:cs typeface="Times New Roman" panose="02020603050405020304" pitchFamily="18" charset="0"/>
              </a:rPr>
              <a:t>largeur</a:t>
            </a:r>
            <a:r>
              <a:rPr lang="en-US" altLang="en-US" sz="1500" dirty="0">
                <a:latin typeface="Times New Roman" panose="02020603050405020304" pitchFamily="18" charset="0"/>
                <a:cs typeface="Times New Roman" panose="02020603050405020304" pitchFamily="18" charset="0"/>
              </a:rPr>
              <a:t>; }</a:t>
            </a:r>
          </a:p>
          <a:p>
            <a:pPr>
              <a:spcBef>
                <a:spcPts val="50"/>
              </a:spcBef>
            </a:pPr>
            <a:endParaRPr lang="en-US" altLang="en-US" sz="1600" dirty="0">
              <a:latin typeface="Times New Roman" panose="02020603050405020304" pitchFamily="18" charset="0"/>
              <a:cs typeface="Times New Roman" panose="02020603050405020304" pitchFamily="18" charset="0"/>
            </a:endParaRPr>
          </a:p>
          <a:p>
            <a:pPr>
              <a:spcBef>
                <a:spcPts val="13"/>
              </a:spcBef>
            </a:pPr>
            <a:r>
              <a:rPr lang="en-US" altLang="en-US" sz="1500" dirty="0">
                <a:solidFill>
                  <a:srgbClr val="8E0054"/>
                </a:solidFill>
                <a:latin typeface="Times New Roman" panose="02020603050405020304" pitchFamily="18" charset="0"/>
                <a:cs typeface="Times New Roman" panose="02020603050405020304" pitchFamily="18" charset="0"/>
              </a:rPr>
              <a:t>void </a:t>
            </a:r>
            <a:r>
              <a:rPr lang="en-US" altLang="en-US" sz="1500" dirty="0" err="1">
                <a:latin typeface="Times New Roman" panose="02020603050405020304" pitchFamily="18" charset="0"/>
                <a:cs typeface="Times New Roman" panose="02020603050405020304" pitchFamily="18" charset="0"/>
              </a:rPr>
              <a:t>setHauteur</a:t>
            </a:r>
            <a:r>
              <a:rPr lang="en-US" altLang="en-US" sz="1500" dirty="0">
                <a:latin typeface="Times New Roman" panose="02020603050405020304" pitchFamily="18" charset="0"/>
                <a:cs typeface="Times New Roman" panose="02020603050405020304" pitchFamily="18" charset="0"/>
              </a:rPr>
              <a:t>(</a:t>
            </a: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a:latin typeface="Times New Roman" panose="02020603050405020304" pitchFamily="18" charset="0"/>
                <a:cs typeface="Times New Roman" panose="02020603050405020304" pitchFamily="18" charset="0"/>
              </a:rPr>
              <a:t>h</a:t>
            </a:r>
            <a:r>
              <a:rPr lang="en-US" altLang="en-US" sz="1500" dirty="0" smtClean="0">
                <a:latin typeface="Times New Roman" panose="02020603050405020304" pitchFamily="18" charset="0"/>
                <a:cs typeface="Times New Roman" panose="02020603050405020304" pitchFamily="18" charset="0"/>
              </a:rPr>
              <a:t>){ </a:t>
            </a:r>
            <a:r>
              <a:rPr lang="en-US" altLang="en-US" sz="1500" dirty="0">
                <a:latin typeface="Times New Roman" panose="02020603050405020304" pitchFamily="18" charset="0"/>
                <a:cs typeface="Times New Roman" panose="02020603050405020304" pitchFamily="18" charset="0"/>
              </a:rPr>
              <a:t>hauteur = h; }</a:t>
            </a:r>
          </a:p>
          <a:p>
            <a:pPr>
              <a:spcBef>
                <a:spcPts val="50"/>
              </a:spcBef>
            </a:pPr>
            <a:r>
              <a:rPr lang="en-US" altLang="en-US" sz="1500" dirty="0">
                <a:solidFill>
                  <a:srgbClr val="8E0054"/>
                </a:solidFill>
                <a:latin typeface="Times New Roman" panose="02020603050405020304" pitchFamily="18" charset="0"/>
                <a:cs typeface="Times New Roman" panose="02020603050405020304" pitchFamily="18" charset="0"/>
              </a:rPr>
              <a:t>void </a:t>
            </a:r>
            <a:r>
              <a:rPr lang="en-US" altLang="en-US" sz="1500" dirty="0" err="1">
                <a:latin typeface="Times New Roman" panose="02020603050405020304" pitchFamily="18" charset="0"/>
                <a:cs typeface="Times New Roman" panose="02020603050405020304" pitchFamily="18" charset="0"/>
              </a:rPr>
              <a:t>setLargeur</a:t>
            </a:r>
            <a:r>
              <a:rPr lang="en-US" altLang="en-US" sz="1500" dirty="0">
                <a:latin typeface="Times New Roman" panose="02020603050405020304" pitchFamily="18" charset="0"/>
                <a:cs typeface="Times New Roman" panose="02020603050405020304" pitchFamily="18" charset="0"/>
              </a:rPr>
              <a:t>(</a:t>
            </a: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a:latin typeface="Times New Roman" panose="02020603050405020304" pitchFamily="18" charset="0"/>
                <a:cs typeface="Times New Roman" panose="02020603050405020304" pitchFamily="18" charset="0"/>
              </a:rPr>
              <a:t>l</a:t>
            </a:r>
            <a:r>
              <a:rPr lang="en-US" altLang="en-US" sz="1500" dirty="0" smtClean="0">
                <a:latin typeface="Times New Roman" panose="02020603050405020304" pitchFamily="18" charset="0"/>
                <a:cs typeface="Times New Roman" panose="02020603050405020304" pitchFamily="18" charset="0"/>
              </a:rPr>
              <a:t>){ </a:t>
            </a:r>
            <a:r>
              <a:rPr lang="en-US" altLang="en-US" sz="1500" dirty="0" err="1">
                <a:latin typeface="Times New Roman" panose="02020603050405020304" pitchFamily="18" charset="0"/>
                <a:cs typeface="Times New Roman" panose="02020603050405020304" pitchFamily="18" charset="0"/>
              </a:rPr>
              <a:t>largeur</a:t>
            </a:r>
            <a:r>
              <a:rPr lang="en-US" altLang="en-US" sz="1500" dirty="0">
                <a:latin typeface="Times New Roman" panose="02020603050405020304" pitchFamily="18" charset="0"/>
                <a:cs typeface="Times New Roman" panose="02020603050405020304" pitchFamily="18" charset="0"/>
              </a:rPr>
              <a:t> = l; }</a:t>
            </a:r>
          </a:p>
        </p:txBody>
      </p:sp>
      <p:sp>
        <p:nvSpPr>
          <p:cNvPr id="173060" name="object 15"/>
          <p:cNvSpPr txBox="1">
            <a:spLocks noChangeArrowheads="1"/>
          </p:cNvSpPr>
          <p:nvPr/>
        </p:nvSpPr>
        <p:spPr bwMode="auto">
          <a:xfrm>
            <a:off x="6307266" y="1969961"/>
            <a:ext cx="5653086" cy="3913595"/>
          </a:xfrm>
          <a:prstGeom prst="rect">
            <a:avLst/>
          </a:prstGeom>
          <a:noFill/>
          <a:ln w="11308">
            <a:solidFill>
              <a:srgbClr val="BFBFBF"/>
            </a:solidFill>
            <a:miter lim="800000"/>
            <a:headEnd/>
            <a:tailEnd/>
          </a:ln>
          <a:extLst>
            <a:ext uri="{909E8E84-426E-40DD-AFC4-6F175D3DCCD1}">
              <a14:hiddenFill xmlns:a14="http://schemas.microsoft.com/office/drawing/2010/main">
                <a:solidFill>
                  <a:srgbClr val="FFFFFF"/>
                </a:solidFill>
              </a14:hiddenFill>
            </a:ext>
          </a:extLst>
        </p:spPr>
        <p:txBody>
          <a:bodyPr wrap="square" lIns="0" tIns="59142" rIns="0" bIns="0">
            <a:spAutoFit/>
          </a:bodyPr>
          <a:lstStyle>
            <a:lvl1pPr marL="134938">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spcBef>
                <a:spcPts val="463"/>
              </a:spcBef>
            </a:pPr>
            <a:r>
              <a:rPr lang="en-US" altLang="en-US" sz="1500" dirty="0">
                <a:solidFill>
                  <a:srgbClr val="8E0054"/>
                </a:solidFill>
                <a:latin typeface="Times New Roman" panose="02020603050405020304" pitchFamily="18" charset="0"/>
                <a:cs typeface="Times New Roman" panose="02020603050405020304" pitchFamily="18" charset="0"/>
              </a:rPr>
              <a:t>private</a:t>
            </a:r>
            <a:r>
              <a:rPr lang="en-US" altLang="en-US" sz="1500" dirty="0">
                <a:latin typeface="Times New Roman" panose="02020603050405020304" pitchFamily="18" charset="0"/>
                <a:cs typeface="Times New Roman" panose="02020603050405020304" pitchFamily="18" charset="0"/>
              </a:rPr>
              <a:t>:</a:t>
            </a:r>
          </a:p>
          <a:p>
            <a:pPr>
              <a:lnSpc>
                <a:spcPct val="102000"/>
              </a:lnSpc>
            </a:pP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a:latin typeface="Times New Roman" panose="02020603050405020304" pitchFamily="18" charset="0"/>
                <a:cs typeface="Times New Roman" panose="02020603050405020304" pitchFamily="18" charset="0"/>
              </a:rPr>
              <a:t>hauteur;  </a:t>
            </a:r>
            <a:r>
              <a:rPr lang="en-US" altLang="en-US" sz="1500" dirty="0">
                <a:solidFill>
                  <a:srgbClr val="8E0054"/>
                </a:solidFill>
                <a:latin typeface="Times New Roman" panose="02020603050405020304" pitchFamily="18" charset="0"/>
                <a:cs typeface="Times New Roman" panose="02020603050405020304" pitchFamily="18" charset="0"/>
              </a:rPr>
              <a:t>double </a:t>
            </a:r>
            <a:r>
              <a:rPr lang="en-US" altLang="en-US" sz="1500" dirty="0" err="1">
                <a:latin typeface="Times New Roman" panose="02020603050405020304" pitchFamily="18" charset="0"/>
                <a:cs typeface="Times New Roman" panose="02020603050405020304" pitchFamily="18" charset="0"/>
              </a:rPr>
              <a:t>largeur</a:t>
            </a:r>
            <a:r>
              <a:rPr lang="en-US" altLang="en-US" sz="1500" dirty="0">
                <a:latin typeface="Times New Roman" panose="02020603050405020304" pitchFamily="18" charset="0"/>
                <a:cs typeface="Times New Roman" panose="02020603050405020304" pitchFamily="18" charset="0"/>
              </a:rPr>
              <a:t>;</a:t>
            </a:r>
          </a:p>
          <a:p>
            <a:pPr>
              <a:spcBef>
                <a:spcPts val="50"/>
              </a:spcBef>
            </a:pPr>
            <a:r>
              <a:rPr lang="en-US" altLang="en-US" sz="1500" dirty="0">
                <a:latin typeface="Times New Roman" panose="02020603050405020304" pitchFamily="18" charset="0"/>
                <a:cs typeface="Times New Roman" panose="02020603050405020304" pitchFamily="18" charset="0"/>
              </a:rPr>
              <a:t>};</a:t>
            </a:r>
          </a:p>
          <a:p>
            <a:pPr>
              <a:spcBef>
                <a:spcPts val="50"/>
              </a:spcBef>
            </a:pPr>
            <a:endParaRPr lang="en-US" altLang="en-US" sz="1600" dirty="0">
              <a:latin typeface="Times New Roman" panose="02020603050405020304" pitchFamily="18" charset="0"/>
              <a:cs typeface="Times New Roman" panose="02020603050405020304" pitchFamily="18" charset="0"/>
            </a:endParaRPr>
          </a:p>
          <a:p>
            <a:pPr>
              <a:spcBef>
                <a:spcPts val="13"/>
              </a:spcBef>
            </a:pPr>
            <a:r>
              <a:rPr lang="en-US" altLang="en-US" sz="1500" dirty="0" err="1">
                <a:solidFill>
                  <a:srgbClr val="8E0054"/>
                </a:solidFill>
                <a:latin typeface="Times New Roman" panose="02020603050405020304" pitchFamily="18" charset="0"/>
                <a:cs typeface="Times New Roman" panose="02020603050405020304" pitchFamily="18" charset="0"/>
              </a:rPr>
              <a:t>int</a:t>
            </a:r>
            <a:r>
              <a:rPr lang="en-US" altLang="en-US" sz="1500" dirty="0">
                <a:solidFill>
                  <a:srgbClr val="8E0054"/>
                </a:solidFill>
                <a:latin typeface="Times New Roman" panose="02020603050405020304" pitchFamily="18" charset="0"/>
                <a:cs typeface="Times New Roman" panose="02020603050405020304" pitchFamily="18" charset="0"/>
              </a:rPr>
              <a:t> </a:t>
            </a:r>
            <a:r>
              <a:rPr lang="en-US" altLang="en-US" sz="1500" dirty="0">
                <a:latin typeface="Times New Roman" panose="02020603050405020304" pitchFamily="18" charset="0"/>
                <a:cs typeface="Times New Roman" panose="02020603050405020304" pitchFamily="18" charset="0"/>
              </a:rPr>
              <a:t>main()</a:t>
            </a:r>
          </a:p>
          <a:p>
            <a:pPr>
              <a:spcBef>
                <a:spcPts val="38"/>
              </a:spcBef>
            </a:pPr>
            <a:r>
              <a:rPr lang="en-US" altLang="en-US" sz="1500" dirty="0">
                <a:latin typeface="Times New Roman" panose="02020603050405020304" pitchFamily="18" charset="0"/>
                <a:cs typeface="Times New Roman" panose="02020603050405020304" pitchFamily="18" charset="0"/>
              </a:rPr>
              <a:t>{</a:t>
            </a:r>
          </a:p>
          <a:p>
            <a:pPr>
              <a:spcBef>
                <a:spcPts val="50"/>
              </a:spcBef>
            </a:pPr>
            <a:r>
              <a:rPr lang="en-US" altLang="en-US" sz="1500" dirty="0">
                <a:latin typeface="Times New Roman" panose="02020603050405020304" pitchFamily="18" charset="0"/>
                <a:cs typeface="Times New Roman" panose="02020603050405020304" pitchFamily="18" charset="0"/>
              </a:rPr>
              <a:t>Rectangle rect1;</a:t>
            </a:r>
          </a:p>
          <a:p>
            <a:endParaRPr lang="en-US" altLang="en-US" sz="1600" dirty="0">
              <a:latin typeface="Times New Roman" panose="02020603050405020304" pitchFamily="18" charset="0"/>
              <a:cs typeface="Times New Roman" panose="02020603050405020304" pitchFamily="18" charset="0"/>
            </a:endParaRPr>
          </a:p>
          <a:p>
            <a:pPr>
              <a:lnSpc>
                <a:spcPct val="102000"/>
              </a:lnSpc>
              <a:spcBef>
                <a:spcPts val="13"/>
              </a:spcBef>
            </a:pPr>
            <a:r>
              <a:rPr lang="en-US" altLang="en-US" sz="1500" dirty="0">
                <a:latin typeface="Times New Roman" panose="02020603050405020304" pitchFamily="18" charset="0"/>
                <a:cs typeface="Times New Roman" panose="02020603050405020304" pitchFamily="18" charset="0"/>
              </a:rPr>
              <a:t>rect1.setHauteur(</a:t>
            </a:r>
            <a:r>
              <a:rPr lang="en-US" altLang="en-US" sz="1500" dirty="0">
                <a:solidFill>
                  <a:srgbClr val="2300FF"/>
                </a:solidFill>
                <a:latin typeface="Times New Roman" panose="02020603050405020304" pitchFamily="18" charset="0"/>
                <a:cs typeface="Times New Roman" panose="02020603050405020304" pitchFamily="18" charset="0"/>
              </a:rPr>
              <a:t>3.0</a:t>
            </a:r>
            <a:r>
              <a:rPr lang="en-US" altLang="en-US" sz="1500" dirty="0">
                <a:latin typeface="Times New Roman" panose="02020603050405020304" pitchFamily="18" charset="0"/>
                <a:cs typeface="Times New Roman" panose="02020603050405020304" pitchFamily="18" charset="0"/>
              </a:rPr>
              <a:t>);  rect1.setLargeur(</a:t>
            </a:r>
            <a:r>
              <a:rPr lang="en-US" altLang="en-US" sz="1500" dirty="0">
                <a:solidFill>
                  <a:srgbClr val="2300FF"/>
                </a:solidFill>
                <a:latin typeface="Times New Roman" panose="02020603050405020304" pitchFamily="18" charset="0"/>
                <a:cs typeface="Times New Roman" panose="02020603050405020304" pitchFamily="18" charset="0"/>
              </a:rPr>
              <a:t>4.0</a:t>
            </a:r>
            <a:r>
              <a:rPr lang="en-US" altLang="en-US" sz="1500" dirty="0">
                <a:latin typeface="Times New Roman" panose="02020603050405020304" pitchFamily="18" charset="0"/>
                <a:cs typeface="Times New Roman" panose="02020603050405020304" pitchFamily="18" charset="0"/>
              </a:rPr>
              <a:t>);</a:t>
            </a:r>
          </a:p>
          <a:p>
            <a:pPr>
              <a:spcBef>
                <a:spcPts val="50"/>
              </a:spcBef>
            </a:pPr>
            <a:endParaRPr lang="en-US" altLang="en-US" sz="1600" dirty="0">
              <a:latin typeface="Times New Roman" panose="02020603050405020304" pitchFamily="18" charset="0"/>
              <a:cs typeface="Times New Roman" panose="02020603050405020304" pitchFamily="18" charset="0"/>
            </a:endParaRPr>
          </a:p>
          <a:p>
            <a:r>
              <a:rPr lang="en-US" altLang="en-US" sz="1500" dirty="0" err="1">
                <a:latin typeface="Times New Roman" panose="02020603050405020304" pitchFamily="18" charset="0"/>
                <a:cs typeface="Times New Roman" panose="02020603050405020304" pitchFamily="18" charset="0"/>
              </a:rPr>
              <a:t>cout</a:t>
            </a:r>
            <a:r>
              <a:rPr lang="en-US" altLang="en-US" sz="1500" dirty="0">
                <a:latin typeface="Times New Roman" panose="02020603050405020304" pitchFamily="18" charset="0"/>
                <a:cs typeface="Times New Roman" panose="02020603050405020304" pitchFamily="18" charset="0"/>
              </a:rPr>
              <a:t> &lt;&lt; </a:t>
            </a:r>
            <a:r>
              <a:rPr lang="en-US" altLang="en-US" sz="1500" dirty="0">
                <a:solidFill>
                  <a:srgbClr val="B21100"/>
                </a:solidFill>
                <a:latin typeface="Times New Roman" panose="02020603050405020304" pitchFamily="18" charset="0"/>
                <a:cs typeface="Times New Roman" panose="02020603050405020304" pitchFamily="18" charset="0"/>
              </a:rPr>
              <a:t>"hauteur : "</a:t>
            </a:r>
            <a:endParaRPr lang="en-US" altLang="en-US" sz="1500" dirty="0">
              <a:latin typeface="Times New Roman" panose="02020603050405020304" pitchFamily="18" charset="0"/>
              <a:cs typeface="Times New Roman" panose="02020603050405020304" pitchFamily="18" charset="0"/>
            </a:endParaRPr>
          </a:p>
          <a:p>
            <a:pPr>
              <a:spcBef>
                <a:spcPts val="50"/>
              </a:spcBef>
            </a:pPr>
            <a:r>
              <a:rPr lang="en-US" altLang="en-US" sz="1500" dirty="0">
                <a:latin typeface="Times New Roman" panose="02020603050405020304" pitchFamily="18" charset="0"/>
                <a:cs typeface="Times New Roman" panose="02020603050405020304" pitchFamily="18" charset="0"/>
              </a:rPr>
              <a:t>&lt;&lt; rect1.getHauteur()</a:t>
            </a:r>
          </a:p>
          <a:p>
            <a:pPr>
              <a:spcBef>
                <a:spcPts val="38"/>
              </a:spcBef>
            </a:pPr>
            <a:r>
              <a:rPr lang="en-US" altLang="en-US" sz="1500" dirty="0">
                <a:latin typeface="Times New Roman" panose="02020603050405020304" pitchFamily="18" charset="0"/>
                <a:cs typeface="Times New Roman" panose="02020603050405020304" pitchFamily="18" charset="0"/>
              </a:rPr>
              <a:t>&lt;&lt; </a:t>
            </a:r>
            <a:r>
              <a:rPr lang="en-US" altLang="en-US" sz="1500" dirty="0" err="1">
                <a:latin typeface="Times New Roman" panose="02020603050405020304" pitchFamily="18" charset="0"/>
                <a:cs typeface="Times New Roman" panose="02020603050405020304" pitchFamily="18" charset="0"/>
              </a:rPr>
              <a:t>endl</a:t>
            </a:r>
            <a:r>
              <a:rPr lang="en-US" altLang="en-US" sz="1500" dirty="0">
                <a:latin typeface="Times New Roman" panose="02020603050405020304" pitchFamily="18" charset="0"/>
                <a:cs typeface="Times New Roman" panose="02020603050405020304" pitchFamily="18" charset="0"/>
              </a:rPr>
              <a:t>;</a:t>
            </a:r>
          </a:p>
          <a:p>
            <a:pPr>
              <a:spcBef>
                <a:spcPts val="63"/>
              </a:spcBef>
            </a:pPr>
            <a:endParaRPr lang="en-US" altLang="en-US" sz="1600" dirty="0">
              <a:latin typeface="Times New Roman" panose="02020603050405020304" pitchFamily="18" charset="0"/>
              <a:cs typeface="Times New Roman" panose="02020603050405020304" pitchFamily="18" charset="0"/>
            </a:endParaRPr>
          </a:p>
          <a:p>
            <a:r>
              <a:rPr lang="en-US" altLang="en-US" sz="1500" dirty="0">
                <a:solidFill>
                  <a:srgbClr val="8E0054"/>
                </a:solidFill>
                <a:latin typeface="Times New Roman" panose="02020603050405020304" pitchFamily="18" charset="0"/>
                <a:cs typeface="Times New Roman" panose="02020603050405020304" pitchFamily="18" charset="0"/>
              </a:rPr>
              <a:t>return </a:t>
            </a:r>
            <a:r>
              <a:rPr lang="en-US" altLang="en-US" sz="1500" dirty="0">
                <a:solidFill>
                  <a:srgbClr val="2300FF"/>
                </a:solidFill>
                <a:latin typeface="Times New Roman" panose="02020603050405020304" pitchFamily="18" charset="0"/>
                <a:cs typeface="Times New Roman" panose="02020603050405020304" pitchFamily="18" charset="0"/>
              </a:rPr>
              <a:t>0</a:t>
            </a:r>
            <a:r>
              <a:rPr lang="en-US" altLang="en-US" sz="1500" dirty="0">
                <a:latin typeface="Times New Roman" panose="02020603050405020304" pitchFamily="18" charset="0"/>
                <a:cs typeface="Times New Roman" panose="02020603050405020304" pitchFamily="18" charset="0"/>
              </a:rPr>
              <a:t>;</a:t>
            </a:r>
          </a:p>
          <a:p>
            <a:pPr>
              <a:spcBef>
                <a:spcPts val="50"/>
              </a:spcBef>
            </a:pPr>
            <a:r>
              <a:rPr lang="en-US" altLang="en-US" sz="1500" dirty="0">
                <a:latin typeface="Times New Roman" panose="02020603050405020304" pitchFamily="18" charset="0"/>
                <a:cs typeface="Times New Roman" panose="02020603050405020304" pitchFamily="18" charset="0"/>
              </a:rPr>
              <a:t>}</a:t>
            </a:r>
          </a:p>
        </p:txBody>
      </p:sp>
      <p:graphicFrame>
        <p:nvGraphicFramePr>
          <p:cNvPr id="5" name="Objet 4"/>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5843"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140454035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96433" y="1167319"/>
            <a:ext cx="10058400" cy="569407"/>
          </a:xfrm>
          <a:solidFill>
            <a:schemeClr val="accent5">
              <a:lumMod val="60000"/>
              <a:lumOff val="40000"/>
            </a:schemeClr>
          </a:solidFill>
        </p:spPr>
        <p:txBody>
          <a:bodyPr>
            <a:normAutofit fontScale="90000"/>
          </a:bodyPr>
          <a:lstStyle/>
          <a:p>
            <a:r>
              <a:rPr lang="fr-FR" dirty="0" smtClean="0"/>
              <a:t>Fonction Amie</a:t>
            </a:r>
            <a:endParaRPr lang="fr-FR" dirty="0"/>
          </a:p>
        </p:txBody>
      </p:sp>
      <p:sp>
        <p:nvSpPr>
          <p:cNvPr id="3" name="Espace réservé du contenu 2"/>
          <p:cNvSpPr>
            <a:spLocks noGrp="1"/>
          </p:cNvSpPr>
          <p:nvPr>
            <p:ph idx="1"/>
          </p:nvPr>
        </p:nvSpPr>
        <p:spPr/>
        <p:txBody>
          <a:bodyPr/>
          <a:lstStyle/>
          <a:p>
            <a:r>
              <a:rPr lang="fr-FR" sz="1800" dirty="0"/>
              <a:t>Une fonction amie d'une classe est définie en dehors de la portée de cette classe, mais elle a le droit d'accéder à tous les membres privés et protégés de la classe. Même si les prototypes des fonctions d'amis apparaissent dans la définition de la classe, les amis ne sont pas des fonctions membres.</a:t>
            </a:r>
          </a:p>
          <a:p>
            <a:r>
              <a:rPr lang="fr-FR" sz="1800" dirty="0"/>
              <a:t>Pour déclarer une fonction en tant qu'une amie d'une classe, faites précéder le prototype de fonction dans la définition de la classe avec le mot-clé </a:t>
            </a:r>
            <a:r>
              <a:rPr lang="fr-FR" sz="1800" b="1" dirty="0" err="1"/>
              <a:t>friend</a:t>
            </a:r>
            <a:r>
              <a:rPr lang="fr-FR" sz="1800" dirty="0"/>
              <a:t> comme suit </a:t>
            </a:r>
            <a:r>
              <a:rPr lang="fr-FR" sz="1800" dirty="0" smtClean="0"/>
              <a:t>:</a:t>
            </a:r>
          </a:p>
          <a:p>
            <a:r>
              <a:rPr lang="en-US" sz="1200" b="1" dirty="0">
                <a:solidFill>
                  <a:srgbClr val="00B0F0"/>
                </a:solidFill>
                <a:latin typeface="+mj-lt"/>
              </a:rPr>
              <a:t>class</a:t>
            </a:r>
            <a:r>
              <a:rPr lang="en-US" sz="1200" b="1" dirty="0">
                <a:solidFill>
                  <a:srgbClr val="FF0000"/>
                </a:solidFill>
                <a:latin typeface="+mj-lt"/>
              </a:rPr>
              <a:t> </a:t>
            </a:r>
            <a:r>
              <a:rPr lang="en-US" sz="1200" b="1" dirty="0" err="1">
                <a:solidFill>
                  <a:srgbClr val="FF0000"/>
                </a:solidFill>
                <a:latin typeface="+mj-lt"/>
              </a:rPr>
              <a:t>nomClasse</a:t>
            </a:r>
            <a:r>
              <a:rPr lang="en-US" sz="1200" b="1" dirty="0">
                <a:solidFill>
                  <a:srgbClr val="FF0000"/>
                </a:solidFill>
                <a:latin typeface="+mj-lt"/>
              </a:rPr>
              <a:t>{</a:t>
            </a:r>
          </a:p>
          <a:p>
            <a:r>
              <a:rPr lang="en-US" sz="1200" b="1" dirty="0">
                <a:solidFill>
                  <a:srgbClr val="FF0000"/>
                </a:solidFill>
                <a:latin typeface="+mj-lt"/>
              </a:rPr>
              <a:t>    ...</a:t>
            </a:r>
          </a:p>
          <a:p>
            <a:r>
              <a:rPr lang="en-US" sz="1200" b="1" dirty="0">
                <a:solidFill>
                  <a:srgbClr val="FF0000"/>
                </a:solidFill>
                <a:latin typeface="+mj-lt"/>
              </a:rPr>
              <a:t>    </a:t>
            </a:r>
            <a:r>
              <a:rPr lang="en-US" sz="1200" b="1" dirty="0">
                <a:solidFill>
                  <a:srgbClr val="00B0F0"/>
                </a:solidFill>
                <a:latin typeface="+mj-lt"/>
              </a:rPr>
              <a:t>friend</a:t>
            </a:r>
            <a:r>
              <a:rPr lang="en-US" sz="1200" b="1" dirty="0">
                <a:solidFill>
                  <a:srgbClr val="FF0000"/>
                </a:solidFill>
                <a:latin typeface="+mj-lt"/>
              </a:rPr>
              <a:t> </a:t>
            </a:r>
            <a:r>
              <a:rPr lang="en-US" sz="1200" b="1" dirty="0" err="1">
                <a:solidFill>
                  <a:srgbClr val="FF0000"/>
                </a:solidFill>
                <a:latin typeface="+mj-lt"/>
              </a:rPr>
              <a:t>type_retour</a:t>
            </a:r>
            <a:r>
              <a:rPr lang="en-US" sz="1200" b="1" dirty="0">
                <a:solidFill>
                  <a:srgbClr val="FF0000"/>
                </a:solidFill>
                <a:latin typeface="+mj-lt"/>
              </a:rPr>
              <a:t> </a:t>
            </a:r>
            <a:r>
              <a:rPr lang="en-US" sz="1200" b="1" dirty="0" err="1">
                <a:solidFill>
                  <a:srgbClr val="FF0000"/>
                </a:solidFill>
                <a:latin typeface="+mj-lt"/>
              </a:rPr>
              <a:t>nomFonction</a:t>
            </a:r>
            <a:r>
              <a:rPr lang="en-US" sz="1200" b="1" dirty="0">
                <a:solidFill>
                  <a:srgbClr val="FF0000"/>
                </a:solidFill>
                <a:latin typeface="+mj-lt"/>
              </a:rPr>
              <a:t>(</a:t>
            </a:r>
            <a:r>
              <a:rPr lang="en-US" sz="1200" b="1" dirty="0" err="1">
                <a:solidFill>
                  <a:srgbClr val="FF0000"/>
                </a:solidFill>
                <a:latin typeface="+mj-lt"/>
              </a:rPr>
              <a:t>liste</a:t>
            </a:r>
            <a:r>
              <a:rPr lang="en-US" sz="1200" b="1" dirty="0">
                <a:solidFill>
                  <a:srgbClr val="FF0000"/>
                </a:solidFill>
                <a:latin typeface="+mj-lt"/>
              </a:rPr>
              <a:t> des </a:t>
            </a:r>
            <a:r>
              <a:rPr lang="en-US" sz="1200" b="1" dirty="0" err="1">
                <a:solidFill>
                  <a:srgbClr val="FF0000"/>
                </a:solidFill>
                <a:latin typeface="+mj-lt"/>
              </a:rPr>
              <a:t>paramètres</a:t>
            </a:r>
            <a:r>
              <a:rPr lang="en-US" sz="1200" b="1" dirty="0" smtClean="0">
                <a:solidFill>
                  <a:srgbClr val="FF0000"/>
                </a:solidFill>
                <a:latin typeface="+mj-lt"/>
              </a:rPr>
              <a:t>);</a:t>
            </a:r>
            <a:endParaRPr lang="en-US" sz="1200" b="1" dirty="0">
              <a:solidFill>
                <a:srgbClr val="FF0000"/>
              </a:solidFill>
              <a:latin typeface="+mj-lt"/>
            </a:endParaRPr>
          </a:p>
          <a:p>
            <a:r>
              <a:rPr lang="en-US" sz="1200" b="1" dirty="0" smtClean="0">
                <a:solidFill>
                  <a:srgbClr val="FF0000"/>
                </a:solidFill>
                <a:latin typeface="+mj-lt"/>
              </a:rPr>
              <a:t>};</a:t>
            </a:r>
            <a:endParaRPr lang="en-US" sz="1200" b="1" dirty="0">
              <a:solidFill>
                <a:srgbClr val="FF0000"/>
              </a:solidFill>
              <a:latin typeface="+mj-lt"/>
            </a:endParaRPr>
          </a:p>
          <a:p>
            <a:r>
              <a:rPr lang="en-US" sz="1200" b="1" dirty="0" err="1">
                <a:solidFill>
                  <a:srgbClr val="FF0000"/>
                </a:solidFill>
                <a:latin typeface="+mj-lt"/>
              </a:rPr>
              <a:t>type_retour</a:t>
            </a:r>
            <a:r>
              <a:rPr lang="en-US" sz="1200" b="1" dirty="0">
                <a:solidFill>
                  <a:srgbClr val="FF0000"/>
                </a:solidFill>
                <a:latin typeface="+mj-lt"/>
              </a:rPr>
              <a:t> </a:t>
            </a:r>
            <a:r>
              <a:rPr lang="en-US" sz="1200" b="1" dirty="0" err="1">
                <a:solidFill>
                  <a:srgbClr val="FF0000"/>
                </a:solidFill>
                <a:latin typeface="+mj-lt"/>
              </a:rPr>
              <a:t>nomFonction</a:t>
            </a:r>
            <a:r>
              <a:rPr lang="en-US" sz="1200" b="1" dirty="0">
                <a:solidFill>
                  <a:srgbClr val="FF0000"/>
                </a:solidFill>
                <a:latin typeface="+mj-lt"/>
              </a:rPr>
              <a:t>(</a:t>
            </a:r>
            <a:r>
              <a:rPr lang="en-US" sz="1200" b="1" dirty="0" err="1">
                <a:solidFill>
                  <a:srgbClr val="FF0000"/>
                </a:solidFill>
                <a:latin typeface="+mj-lt"/>
              </a:rPr>
              <a:t>liste</a:t>
            </a:r>
            <a:r>
              <a:rPr lang="en-US" sz="1200" b="1" dirty="0">
                <a:solidFill>
                  <a:srgbClr val="FF0000"/>
                </a:solidFill>
                <a:latin typeface="+mj-lt"/>
              </a:rPr>
              <a:t> des </a:t>
            </a:r>
            <a:r>
              <a:rPr lang="en-US" sz="1200" b="1" dirty="0" err="1">
                <a:solidFill>
                  <a:srgbClr val="FF0000"/>
                </a:solidFill>
                <a:latin typeface="+mj-lt"/>
              </a:rPr>
              <a:t>paramètres</a:t>
            </a:r>
            <a:r>
              <a:rPr lang="en-US" sz="1200" b="1" dirty="0">
                <a:solidFill>
                  <a:srgbClr val="FF0000"/>
                </a:solidFill>
                <a:latin typeface="+mj-lt"/>
              </a:rPr>
              <a:t>){</a:t>
            </a:r>
          </a:p>
          <a:p>
            <a:r>
              <a:rPr lang="en-US" sz="1200" b="1" dirty="0">
                <a:solidFill>
                  <a:srgbClr val="FF0000"/>
                </a:solidFill>
                <a:latin typeface="+mj-lt"/>
              </a:rPr>
              <a:t>   </a:t>
            </a:r>
            <a:r>
              <a:rPr lang="en-US" sz="1200" b="1" dirty="0">
                <a:solidFill>
                  <a:srgbClr val="92D050"/>
                </a:solidFill>
                <a:latin typeface="+mj-lt"/>
              </a:rPr>
              <a:t> // Les </a:t>
            </a:r>
            <a:r>
              <a:rPr lang="en-US" sz="1200" b="1" dirty="0" err="1">
                <a:solidFill>
                  <a:srgbClr val="92D050"/>
                </a:solidFill>
                <a:latin typeface="+mj-lt"/>
              </a:rPr>
              <a:t>données</a:t>
            </a:r>
            <a:r>
              <a:rPr lang="en-US" sz="1200" b="1" dirty="0">
                <a:solidFill>
                  <a:srgbClr val="92D050"/>
                </a:solidFill>
                <a:latin typeface="+mj-lt"/>
              </a:rPr>
              <a:t> </a:t>
            </a:r>
            <a:r>
              <a:rPr lang="en-US" sz="1200" b="1" dirty="0" err="1">
                <a:solidFill>
                  <a:srgbClr val="92D050"/>
                </a:solidFill>
                <a:latin typeface="+mj-lt"/>
              </a:rPr>
              <a:t>privées</a:t>
            </a:r>
            <a:r>
              <a:rPr lang="en-US" sz="1200" b="1" dirty="0">
                <a:solidFill>
                  <a:srgbClr val="92D050"/>
                </a:solidFill>
                <a:latin typeface="+mj-lt"/>
              </a:rPr>
              <a:t> et protégées de </a:t>
            </a:r>
            <a:r>
              <a:rPr lang="en-US" sz="1200" b="1" dirty="0" err="1">
                <a:solidFill>
                  <a:srgbClr val="92D050"/>
                </a:solidFill>
                <a:latin typeface="+mj-lt"/>
              </a:rPr>
              <a:t>nomClasse</a:t>
            </a:r>
            <a:r>
              <a:rPr lang="en-US" sz="1200" b="1" dirty="0">
                <a:solidFill>
                  <a:srgbClr val="92D050"/>
                </a:solidFill>
                <a:latin typeface="+mj-lt"/>
              </a:rPr>
              <a:t> </a:t>
            </a:r>
            <a:r>
              <a:rPr lang="en-US" sz="1200" b="1" dirty="0" err="1">
                <a:solidFill>
                  <a:srgbClr val="92D050"/>
                </a:solidFill>
                <a:latin typeface="+mj-lt"/>
              </a:rPr>
              <a:t>sont</a:t>
            </a:r>
            <a:r>
              <a:rPr lang="en-US" sz="1200" b="1" dirty="0">
                <a:solidFill>
                  <a:srgbClr val="92D050"/>
                </a:solidFill>
                <a:latin typeface="+mj-lt"/>
              </a:rPr>
              <a:t> </a:t>
            </a:r>
            <a:r>
              <a:rPr lang="en-US" sz="1200" b="1" dirty="0" err="1">
                <a:solidFill>
                  <a:srgbClr val="92D050"/>
                </a:solidFill>
                <a:latin typeface="+mj-lt"/>
              </a:rPr>
              <a:t>accessibles</a:t>
            </a:r>
            <a:r>
              <a:rPr lang="en-US" sz="1200" b="1" dirty="0">
                <a:solidFill>
                  <a:srgbClr val="92D050"/>
                </a:solidFill>
                <a:latin typeface="+mj-lt"/>
              </a:rPr>
              <a:t> </a:t>
            </a:r>
          </a:p>
          <a:p>
            <a:r>
              <a:rPr lang="en-US" sz="1200" b="1" dirty="0">
                <a:solidFill>
                  <a:srgbClr val="92D050"/>
                </a:solidFill>
                <a:latin typeface="+mj-lt"/>
              </a:rPr>
              <a:t>    // à </a:t>
            </a:r>
            <a:r>
              <a:rPr lang="en-US" sz="1200" b="1" dirty="0" err="1">
                <a:solidFill>
                  <a:srgbClr val="92D050"/>
                </a:solidFill>
                <a:latin typeface="+mj-lt"/>
              </a:rPr>
              <a:t>partir</a:t>
            </a:r>
            <a:r>
              <a:rPr lang="en-US" sz="1200" b="1" dirty="0">
                <a:solidFill>
                  <a:srgbClr val="92D050"/>
                </a:solidFill>
                <a:latin typeface="+mj-lt"/>
              </a:rPr>
              <a:t> de </a:t>
            </a:r>
            <a:r>
              <a:rPr lang="en-US" sz="1200" b="1" dirty="0" err="1">
                <a:solidFill>
                  <a:srgbClr val="92D050"/>
                </a:solidFill>
                <a:latin typeface="+mj-lt"/>
              </a:rPr>
              <a:t>cette</a:t>
            </a:r>
            <a:r>
              <a:rPr lang="en-US" sz="1200" b="1" dirty="0">
                <a:solidFill>
                  <a:srgbClr val="92D050"/>
                </a:solidFill>
                <a:latin typeface="+mj-lt"/>
              </a:rPr>
              <a:t> </a:t>
            </a:r>
            <a:r>
              <a:rPr lang="en-US" sz="1200" b="1" dirty="0" err="1">
                <a:solidFill>
                  <a:srgbClr val="92D050"/>
                </a:solidFill>
                <a:latin typeface="+mj-lt"/>
              </a:rPr>
              <a:t>fonction</a:t>
            </a:r>
            <a:r>
              <a:rPr lang="en-US" sz="1200" b="1" dirty="0">
                <a:solidFill>
                  <a:srgbClr val="92D050"/>
                </a:solidFill>
                <a:latin typeface="+mj-lt"/>
              </a:rPr>
              <a:t> car </a:t>
            </a:r>
            <a:r>
              <a:rPr lang="en-US" sz="1200" b="1" dirty="0" err="1">
                <a:solidFill>
                  <a:srgbClr val="92D050"/>
                </a:solidFill>
                <a:latin typeface="+mj-lt"/>
              </a:rPr>
              <a:t>il</a:t>
            </a:r>
            <a:r>
              <a:rPr lang="en-US" sz="1200" b="1" dirty="0">
                <a:solidFill>
                  <a:srgbClr val="92D050"/>
                </a:solidFill>
                <a:latin typeface="+mj-lt"/>
              </a:rPr>
              <a:t> </a:t>
            </a:r>
            <a:r>
              <a:rPr lang="en-US" sz="1200" b="1" dirty="0" err="1">
                <a:solidFill>
                  <a:srgbClr val="92D050"/>
                </a:solidFill>
                <a:latin typeface="+mj-lt"/>
              </a:rPr>
              <a:t>s’agit</a:t>
            </a:r>
            <a:r>
              <a:rPr lang="en-US" sz="1200" b="1" dirty="0">
                <a:solidFill>
                  <a:srgbClr val="92D050"/>
                </a:solidFill>
                <a:latin typeface="+mj-lt"/>
              </a:rPr>
              <a:t> </a:t>
            </a:r>
            <a:r>
              <a:rPr lang="en-US" sz="1200" b="1" dirty="0" err="1">
                <a:solidFill>
                  <a:srgbClr val="92D050"/>
                </a:solidFill>
                <a:latin typeface="+mj-lt"/>
              </a:rPr>
              <a:t>d’une</a:t>
            </a:r>
            <a:r>
              <a:rPr lang="en-US" sz="1200" b="1" dirty="0">
                <a:solidFill>
                  <a:srgbClr val="92D050"/>
                </a:solidFill>
                <a:latin typeface="+mj-lt"/>
              </a:rPr>
              <a:t> </a:t>
            </a:r>
            <a:r>
              <a:rPr lang="en-US" sz="1200" b="1" dirty="0" err="1">
                <a:solidFill>
                  <a:srgbClr val="92D050"/>
                </a:solidFill>
                <a:latin typeface="+mj-lt"/>
              </a:rPr>
              <a:t>fonction</a:t>
            </a:r>
            <a:r>
              <a:rPr lang="en-US" sz="1200" b="1" dirty="0">
                <a:solidFill>
                  <a:srgbClr val="92D050"/>
                </a:solidFill>
                <a:latin typeface="+mj-lt"/>
              </a:rPr>
              <a:t> </a:t>
            </a:r>
            <a:r>
              <a:rPr lang="en-US" sz="1200" b="1" dirty="0" err="1">
                <a:solidFill>
                  <a:srgbClr val="92D050"/>
                </a:solidFill>
                <a:latin typeface="+mj-lt"/>
              </a:rPr>
              <a:t>amie</a:t>
            </a:r>
            <a:r>
              <a:rPr lang="en-US" sz="1200" b="1" dirty="0">
                <a:solidFill>
                  <a:srgbClr val="92D050"/>
                </a:solidFill>
                <a:latin typeface="+mj-lt"/>
              </a:rPr>
              <a:t> de </a:t>
            </a:r>
            <a:r>
              <a:rPr lang="en-US" sz="1200" b="1" dirty="0" err="1">
                <a:solidFill>
                  <a:srgbClr val="92D050"/>
                </a:solidFill>
                <a:latin typeface="+mj-lt"/>
              </a:rPr>
              <a:t>nomClasse</a:t>
            </a:r>
            <a:r>
              <a:rPr lang="en-US" sz="1200" b="1" dirty="0">
                <a:solidFill>
                  <a:srgbClr val="FF0000"/>
                </a:solidFill>
                <a:latin typeface="+mj-lt"/>
              </a:rPr>
              <a:t>.</a:t>
            </a:r>
          </a:p>
          <a:p>
            <a:r>
              <a:rPr lang="en-US" sz="1200" b="1" dirty="0">
                <a:solidFill>
                  <a:srgbClr val="FF0000"/>
                </a:solidFill>
                <a:latin typeface="+mj-lt"/>
              </a:rPr>
              <a:t>}</a:t>
            </a:r>
          </a:p>
          <a:p>
            <a:endParaRPr lang="fr-FR" sz="1800" dirty="0"/>
          </a:p>
          <a:p>
            <a:endParaRPr lang="fr-FR" dirty="0"/>
          </a:p>
        </p:txBody>
      </p:sp>
      <p:sp>
        <p:nvSpPr>
          <p:cNvPr id="4" name="Espace réservé de la date 3"/>
          <p:cNvSpPr>
            <a:spLocks noGrp="1"/>
          </p:cNvSpPr>
          <p:nvPr>
            <p:ph type="dt" sz="half" idx="10"/>
          </p:nvPr>
        </p:nvSpPr>
        <p:spPr/>
        <p:txBody>
          <a:bodyPr/>
          <a:lstStyle/>
          <a:p>
            <a:pPr>
              <a:defRPr/>
            </a:pPr>
            <a:r>
              <a:rPr lang="fr-BE" dirty="0" smtClean="0"/>
              <a:t>A.ENNACIRI</a:t>
            </a:r>
            <a:endParaRPr lang="fr-BE" dirty="0"/>
          </a:p>
        </p:txBody>
      </p:sp>
      <p:graphicFrame>
        <p:nvGraphicFramePr>
          <p:cNvPr id="11" name="Objet 10"/>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24582"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42266176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96433" y="1846264"/>
            <a:ext cx="10177924" cy="4613275"/>
          </a:xfrm>
        </p:spPr>
        <p:txBody>
          <a:bodyPr/>
          <a:lstStyle/>
          <a:p>
            <a:r>
              <a:rPr lang="en-US" dirty="0"/>
              <a:t>De </a:t>
            </a:r>
            <a:r>
              <a:rPr lang="en-US" dirty="0" err="1"/>
              <a:t>même</a:t>
            </a:r>
            <a:r>
              <a:rPr lang="en-US" dirty="0"/>
              <a:t>, à </a:t>
            </a:r>
            <a:r>
              <a:rPr lang="en-US" dirty="0" err="1"/>
              <a:t>l'instar</a:t>
            </a:r>
            <a:r>
              <a:rPr lang="en-US" dirty="0"/>
              <a:t> </a:t>
            </a:r>
            <a:r>
              <a:rPr lang="en-US" dirty="0" err="1"/>
              <a:t>d'une</a:t>
            </a:r>
            <a:r>
              <a:rPr lang="en-US" dirty="0"/>
              <a:t> </a:t>
            </a:r>
            <a:r>
              <a:rPr lang="en-US" dirty="0" err="1"/>
              <a:t>fonction</a:t>
            </a:r>
            <a:r>
              <a:rPr lang="en-US" dirty="0"/>
              <a:t> </a:t>
            </a:r>
            <a:r>
              <a:rPr lang="en-US" dirty="0" err="1"/>
              <a:t>amie</a:t>
            </a:r>
            <a:r>
              <a:rPr lang="en-US" dirty="0"/>
              <a:t>, </a:t>
            </a:r>
            <a:r>
              <a:rPr lang="en-US" dirty="0" err="1"/>
              <a:t>une</a:t>
            </a:r>
            <a:r>
              <a:rPr lang="en-US" dirty="0"/>
              <a:t> </a:t>
            </a:r>
            <a:r>
              <a:rPr lang="en-US" dirty="0" err="1"/>
              <a:t>classe</a:t>
            </a:r>
            <a:r>
              <a:rPr lang="en-US" dirty="0"/>
              <a:t> </a:t>
            </a:r>
            <a:r>
              <a:rPr lang="en-US" dirty="0" err="1"/>
              <a:t>peut</a:t>
            </a:r>
            <a:r>
              <a:rPr lang="en-US" dirty="0"/>
              <a:t> </a:t>
            </a:r>
            <a:r>
              <a:rPr lang="en-US" dirty="0" err="1"/>
              <a:t>également</a:t>
            </a:r>
            <a:r>
              <a:rPr lang="en-US" dirty="0"/>
              <a:t> </a:t>
            </a:r>
            <a:r>
              <a:rPr lang="en-US" dirty="0" err="1"/>
              <a:t>être</a:t>
            </a:r>
            <a:r>
              <a:rPr lang="en-US" dirty="0"/>
              <a:t> </a:t>
            </a:r>
            <a:r>
              <a:rPr lang="en-US" dirty="0" err="1"/>
              <a:t>transformée</a:t>
            </a:r>
            <a:r>
              <a:rPr lang="en-US" dirty="0"/>
              <a:t> </a:t>
            </a:r>
            <a:r>
              <a:rPr lang="en-US" dirty="0" err="1"/>
              <a:t>en</a:t>
            </a:r>
            <a:r>
              <a:rPr lang="en-US" dirty="0"/>
              <a:t> </a:t>
            </a:r>
            <a:r>
              <a:rPr lang="en-US" dirty="0" err="1"/>
              <a:t>amie</a:t>
            </a:r>
            <a:r>
              <a:rPr lang="en-US" dirty="0"/>
              <a:t> </a:t>
            </a:r>
            <a:r>
              <a:rPr lang="en-US" dirty="0" err="1"/>
              <a:t>d'une</a:t>
            </a:r>
            <a:r>
              <a:rPr lang="en-US" dirty="0"/>
              <a:t> </a:t>
            </a:r>
            <a:r>
              <a:rPr lang="en-US" dirty="0" err="1"/>
              <a:t>autre</a:t>
            </a:r>
            <a:r>
              <a:rPr lang="en-US" dirty="0"/>
              <a:t> </a:t>
            </a:r>
            <a:r>
              <a:rPr lang="en-US" dirty="0" err="1"/>
              <a:t>classe</a:t>
            </a:r>
            <a:r>
              <a:rPr lang="en-US" dirty="0"/>
              <a:t> à </a:t>
            </a:r>
            <a:r>
              <a:rPr lang="en-US" dirty="0" err="1"/>
              <a:t>l'aide</a:t>
            </a:r>
            <a:r>
              <a:rPr lang="en-US" dirty="0"/>
              <a:t> du mot </a:t>
            </a:r>
            <a:r>
              <a:rPr lang="en-US" dirty="0" err="1"/>
              <a:t>clé</a:t>
            </a:r>
            <a:r>
              <a:rPr lang="en-US" dirty="0"/>
              <a:t> </a:t>
            </a:r>
            <a:r>
              <a:rPr lang="en-US" b="1" dirty="0"/>
              <a:t>friend</a:t>
            </a:r>
            <a:r>
              <a:rPr lang="en-US" dirty="0"/>
              <a:t>. Par </a:t>
            </a:r>
            <a:r>
              <a:rPr lang="en-US" dirty="0" err="1"/>
              <a:t>exemple</a:t>
            </a:r>
            <a:r>
              <a:rPr lang="en-US" dirty="0" smtClean="0"/>
              <a:t>:</a:t>
            </a:r>
          </a:p>
          <a:p>
            <a:r>
              <a:rPr lang="en-US" sz="1200" b="1" dirty="0" smtClean="0">
                <a:solidFill>
                  <a:srgbClr val="00B0F0"/>
                </a:solidFill>
              </a:rPr>
              <a:t>...class </a:t>
            </a:r>
            <a:r>
              <a:rPr lang="en-US" sz="1200" b="1" dirty="0">
                <a:solidFill>
                  <a:srgbClr val="00B0F0"/>
                </a:solidFill>
              </a:rPr>
              <a:t>B;</a:t>
            </a:r>
          </a:p>
          <a:p>
            <a:r>
              <a:rPr lang="en-US" sz="1200" b="1" dirty="0">
                <a:solidFill>
                  <a:srgbClr val="00B0F0"/>
                </a:solidFill>
              </a:rPr>
              <a:t>class A</a:t>
            </a:r>
            <a:r>
              <a:rPr lang="en-US" sz="1200" b="1" dirty="0" smtClean="0">
                <a:solidFill>
                  <a:srgbClr val="00B0F0"/>
                </a:solidFill>
              </a:rPr>
              <a:t>{……………</a:t>
            </a:r>
            <a:endParaRPr lang="en-US" sz="1200" b="1" dirty="0">
              <a:solidFill>
                <a:srgbClr val="00B0F0"/>
              </a:solidFill>
            </a:endParaRPr>
          </a:p>
          <a:p>
            <a:r>
              <a:rPr lang="en-US" sz="1200" b="1" dirty="0">
                <a:solidFill>
                  <a:srgbClr val="00B0F0"/>
                </a:solidFill>
              </a:rPr>
              <a:t>    friend class B</a:t>
            </a:r>
            <a:r>
              <a:rPr lang="en-US" sz="1200" b="1" dirty="0" smtClean="0">
                <a:solidFill>
                  <a:srgbClr val="00B0F0"/>
                </a:solidFill>
              </a:rPr>
              <a:t>;};</a:t>
            </a:r>
            <a:endParaRPr lang="en-US" sz="1200" b="1" dirty="0">
              <a:solidFill>
                <a:srgbClr val="00B0F0"/>
              </a:solidFill>
            </a:endParaRPr>
          </a:p>
          <a:p>
            <a:r>
              <a:rPr lang="en-US" sz="1200" b="1" dirty="0">
                <a:solidFill>
                  <a:srgbClr val="00B0F0"/>
                </a:solidFill>
              </a:rPr>
              <a:t>class B</a:t>
            </a:r>
            <a:r>
              <a:rPr lang="en-US" sz="1200" b="1" dirty="0" smtClean="0">
                <a:solidFill>
                  <a:srgbClr val="00B0F0"/>
                </a:solidFill>
              </a:rPr>
              <a:t>{……………….</a:t>
            </a:r>
            <a:endParaRPr lang="en-US" sz="1200" b="1" dirty="0">
              <a:solidFill>
                <a:srgbClr val="00B0F0"/>
              </a:solidFill>
            </a:endParaRPr>
          </a:p>
          <a:p>
            <a:r>
              <a:rPr lang="en-US" sz="1200" b="1" dirty="0" smtClean="0">
                <a:solidFill>
                  <a:srgbClr val="00B0F0"/>
                </a:solidFill>
              </a:rPr>
              <a:t>}…</a:t>
            </a:r>
            <a:endParaRPr lang="en-US" sz="1200" b="1" dirty="0">
              <a:solidFill>
                <a:srgbClr val="00B0F0"/>
              </a:solidFill>
            </a:endParaRPr>
          </a:p>
          <a:p>
            <a:pPr marL="0" indent="0" algn="just">
              <a:buNone/>
            </a:pPr>
            <a:r>
              <a:rPr lang="en-US" sz="1800" dirty="0" err="1" smtClean="0"/>
              <a:t>Lorsqu'une</a:t>
            </a:r>
            <a:r>
              <a:rPr lang="en-US" sz="1800" dirty="0" smtClean="0"/>
              <a:t> </a:t>
            </a:r>
            <a:r>
              <a:rPr lang="en-US" sz="1800" dirty="0" err="1"/>
              <a:t>classe</a:t>
            </a:r>
            <a:r>
              <a:rPr lang="en-US" sz="1800" dirty="0"/>
              <a:t> </a:t>
            </a:r>
            <a:r>
              <a:rPr lang="en-US" sz="1800" dirty="0" err="1"/>
              <a:t>devient</a:t>
            </a:r>
            <a:r>
              <a:rPr lang="en-US" sz="1800" dirty="0"/>
              <a:t> </a:t>
            </a:r>
            <a:r>
              <a:rPr lang="en-US" sz="1800" dirty="0" err="1"/>
              <a:t>une</a:t>
            </a:r>
            <a:r>
              <a:rPr lang="en-US" sz="1800" dirty="0"/>
              <a:t> </a:t>
            </a:r>
            <a:r>
              <a:rPr lang="en-US" sz="1800" dirty="0" err="1"/>
              <a:t>classe</a:t>
            </a:r>
            <a:r>
              <a:rPr lang="en-US" sz="1800" dirty="0"/>
              <a:t> </a:t>
            </a:r>
            <a:r>
              <a:rPr lang="en-US" sz="1800" dirty="0" err="1"/>
              <a:t>amie</a:t>
            </a:r>
            <a:r>
              <a:rPr lang="en-US" sz="1800" dirty="0"/>
              <a:t>, </a:t>
            </a:r>
            <a:r>
              <a:rPr lang="en-US" sz="1800" dirty="0" err="1"/>
              <a:t>toutes</a:t>
            </a:r>
            <a:r>
              <a:rPr lang="en-US" sz="1800" dirty="0"/>
              <a:t> les </a:t>
            </a:r>
            <a:r>
              <a:rPr lang="en-US" sz="1800" dirty="0" err="1"/>
              <a:t>fonctions</a:t>
            </a:r>
            <a:r>
              <a:rPr lang="en-US" sz="1800" dirty="0"/>
              <a:t> </a:t>
            </a:r>
            <a:r>
              <a:rPr lang="en-US" sz="1800" dirty="0" err="1"/>
              <a:t>membres</a:t>
            </a:r>
            <a:r>
              <a:rPr lang="en-US" sz="1800" dirty="0"/>
              <a:t> de </a:t>
            </a:r>
            <a:r>
              <a:rPr lang="en-US" sz="1800" dirty="0" err="1"/>
              <a:t>cette</a:t>
            </a:r>
            <a:r>
              <a:rPr lang="en-US" sz="1800" dirty="0"/>
              <a:t> </a:t>
            </a:r>
            <a:r>
              <a:rPr lang="en-US" sz="1800" dirty="0" err="1"/>
              <a:t>classe</a:t>
            </a:r>
            <a:r>
              <a:rPr lang="en-US" sz="1800" dirty="0"/>
              <a:t> </a:t>
            </a:r>
            <a:r>
              <a:rPr lang="en-US" sz="1800" dirty="0" err="1"/>
              <a:t>deviennent</a:t>
            </a:r>
            <a:r>
              <a:rPr lang="en-US" sz="1800" dirty="0"/>
              <a:t> des </a:t>
            </a:r>
            <a:r>
              <a:rPr lang="en-US" sz="1800" dirty="0" err="1"/>
              <a:t>fonctions</a:t>
            </a:r>
            <a:r>
              <a:rPr lang="en-US" sz="1800" dirty="0"/>
              <a:t> </a:t>
            </a:r>
            <a:r>
              <a:rPr lang="en-US" sz="1800" dirty="0" err="1"/>
              <a:t>amies</a:t>
            </a:r>
            <a:r>
              <a:rPr lang="en-US" sz="1800" dirty="0"/>
              <a:t>.</a:t>
            </a:r>
          </a:p>
          <a:p>
            <a:pPr algn="just"/>
            <a:r>
              <a:rPr lang="en-US" sz="1800" dirty="0" err="1"/>
              <a:t>Dans</a:t>
            </a:r>
            <a:r>
              <a:rPr lang="en-US" sz="1800" dirty="0"/>
              <a:t> le </a:t>
            </a:r>
            <a:r>
              <a:rPr lang="en-US" sz="1800" dirty="0" err="1"/>
              <a:t>programme</a:t>
            </a:r>
            <a:r>
              <a:rPr lang="en-US" sz="1800" dirty="0"/>
              <a:t> ci-</a:t>
            </a:r>
            <a:r>
              <a:rPr lang="en-US" sz="1800" dirty="0" err="1"/>
              <a:t>dessus</a:t>
            </a:r>
            <a:r>
              <a:rPr lang="en-US" sz="1800" dirty="0"/>
              <a:t>, </a:t>
            </a:r>
            <a:r>
              <a:rPr lang="en-US" sz="1800" dirty="0" err="1"/>
              <a:t>toutes</a:t>
            </a:r>
            <a:r>
              <a:rPr lang="en-US" sz="1800" dirty="0"/>
              <a:t> les </a:t>
            </a:r>
            <a:r>
              <a:rPr lang="en-US" sz="1800" dirty="0" err="1"/>
              <a:t>fonctions</a:t>
            </a:r>
            <a:r>
              <a:rPr lang="en-US" sz="1800" dirty="0"/>
              <a:t> </a:t>
            </a:r>
            <a:r>
              <a:rPr lang="en-US" sz="1800" dirty="0" err="1"/>
              <a:t>membres</a:t>
            </a:r>
            <a:r>
              <a:rPr lang="en-US" sz="1800" dirty="0"/>
              <a:t> de la </a:t>
            </a:r>
            <a:r>
              <a:rPr lang="en-US" sz="1800" dirty="0" err="1"/>
              <a:t>classe</a:t>
            </a:r>
            <a:r>
              <a:rPr lang="en-US" sz="1800" dirty="0"/>
              <a:t> B </a:t>
            </a:r>
            <a:r>
              <a:rPr lang="en-US" sz="1800" dirty="0" err="1"/>
              <a:t>deviennent</a:t>
            </a:r>
            <a:r>
              <a:rPr lang="en-US" sz="1800" dirty="0"/>
              <a:t> des </a:t>
            </a:r>
            <a:r>
              <a:rPr lang="en-US" sz="1800" dirty="0" err="1"/>
              <a:t>fonctions</a:t>
            </a:r>
            <a:r>
              <a:rPr lang="en-US" sz="1800" dirty="0"/>
              <a:t> </a:t>
            </a:r>
            <a:r>
              <a:rPr lang="en-US" sz="1800" dirty="0" err="1"/>
              <a:t>amies</a:t>
            </a:r>
            <a:r>
              <a:rPr lang="en-US" sz="1800" dirty="0"/>
              <a:t> de la </a:t>
            </a:r>
            <a:r>
              <a:rPr lang="en-US" sz="1800" dirty="0" err="1"/>
              <a:t>classe</a:t>
            </a:r>
            <a:r>
              <a:rPr lang="en-US" sz="1800" dirty="0"/>
              <a:t> A. </a:t>
            </a:r>
            <a:r>
              <a:rPr lang="en-US" sz="1800" dirty="0" err="1"/>
              <a:t>Ainsi</a:t>
            </a:r>
            <a:r>
              <a:rPr lang="en-US" sz="1800" dirty="0"/>
              <a:t>, </a:t>
            </a:r>
            <a:r>
              <a:rPr lang="en-US" sz="1800" dirty="0" err="1"/>
              <a:t>toute</a:t>
            </a:r>
            <a:r>
              <a:rPr lang="en-US" sz="1800" dirty="0"/>
              <a:t> </a:t>
            </a:r>
            <a:r>
              <a:rPr lang="en-US" sz="1800" dirty="0" err="1"/>
              <a:t>fonction</a:t>
            </a:r>
            <a:r>
              <a:rPr lang="en-US" sz="1800" dirty="0"/>
              <a:t> </a:t>
            </a:r>
            <a:r>
              <a:rPr lang="en-US" sz="1800" dirty="0" err="1"/>
              <a:t>membre</a:t>
            </a:r>
            <a:r>
              <a:rPr lang="en-US" sz="1800" dirty="0"/>
              <a:t> de la </a:t>
            </a:r>
            <a:r>
              <a:rPr lang="en-US" sz="1800" dirty="0" err="1"/>
              <a:t>classe</a:t>
            </a:r>
            <a:r>
              <a:rPr lang="en-US" sz="1800" dirty="0"/>
              <a:t> B </a:t>
            </a:r>
            <a:r>
              <a:rPr lang="en-US" sz="1800" dirty="0" err="1"/>
              <a:t>peut</a:t>
            </a:r>
            <a:r>
              <a:rPr lang="en-US" sz="1800" dirty="0"/>
              <a:t> </a:t>
            </a:r>
            <a:r>
              <a:rPr lang="en-US" sz="1800" dirty="0" err="1"/>
              <a:t>accéder</a:t>
            </a:r>
            <a:r>
              <a:rPr lang="en-US" sz="1800" dirty="0"/>
              <a:t> aux </a:t>
            </a:r>
            <a:r>
              <a:rPr lang="en-US" sz="1800" dirty="0" err="1"/>
              <a:t>données</a:t>
            </a:r>
            <a:r>
              <a:rPr lang="en-US" sz="1800" dirty="0"/>
              <a:t> </a:t>
            </a:r>
            <a:r>
              <a:rPr lang="en-US" sz="1800" dirty="0" err="1"/>
              <a:t>privées</a:t>
            </a:r>
            <a:r>
              <a:rPr lang="en-US" sz="1800" dirty="0"/>
              <a:t> et protégées de la </a:t>
            </a:r>
            <a:r>
              <a:rPr lang="en-US" sz="1800" dirty="0" err="1"/>
              <a:t>classe</a:t>
            </a:r>
            <a:r>
              <a:rPr lang="en-US" sz="1800" dirty="0"/>
              <a:t> A. </a:t>
            </a:r>
            <a:r>
              <a:rPr lang="en-US" sz="1800" dirty="0" err="1"/>
              <a:t>Toutefois</a:t>
            </a:r>
            <a:r>
              <a:rPr lang="en-US" sz="1800" dirty="0"/>
              <a:t>, les </a:t>
            </a:r>
            <a:r>
              <a:rPr lang="en-US" sz="1800" dirty="0" err="1"/>
              <a:t>fonctions</a:t>
            </a:r>
            <a:r>
              <a:rPr lang="en-US" sz="1800" dirty="0"/>
              <a:t> </a:t>
            </a:r>
            <a:r>
              <a:rPr lang="en-US" sz="1800" dirty="0" err="1"/>
              <a:t>membres</a:t>
            </a:r>
            <a:r>
              <a:rPr lang="en-US" sz="1800" dirty="0"/>
              <a:t> de la </a:t>
            </a:r>
            <a:r>
              <a:rPr lang="en-US" sz="1800" dirty="0" err="1"/>
              <a:t>classe</a:t>
            </a:r>
            <a:r>
              <a:rPr lang="en-US" sz="1800" dirty="0"/>
              <a:t> A ne </a:t>
            </a:r>
            <a:r>
              <a:rPr lang="en-US" sz="1800" dirty="0" err="1"/>
              <a:t>peuvent</a:t>
            </a:r>
            <a:r>
              <a:rPr lang="en-US" sz="1800" dirty="0"/>
              <a:t> pas </a:t>
            </a:r>
            <a:r>
              <a:rPr lang="en-US" sz="1800" dirty="0" err="1"/>
              <a:t>accéder</a:t>
            </a:r>
            <a:r>
              <a:rPr lang="en-US" sz="1800" dirty="0"/>
              <a:t> aux </a:t>
            </a:r>
            <a:r>
              <a:rPr lang="en-US" sz="1800" dirty="0" err="1"/>
              <a:t>données</a:t>
            </a:r>
            <a:r>
              <a:rPr lang="en-US" sz="1800" dirty="0"/>
              <a:t> de </a:t>
            </a:r>
            <a:r>
              <a:rPr lang="en-US" sz="1800" dirty="0" err="1"/>
              <a:t>classe</a:t>
            </a:r>
            <a:r>
              <a:rPr lang="en-US" sz="1800" dirty="0"/>
              <a:t> B.</a:t>
            </a:r>
          </a:p>
          <a:p>
            <a:endParaRPr lang="fr-FR" dirty="0"/>
          </a:p>
        </p:txBody>
      </p:sp>
      <p:sp>
        <p:nvSpPr>
          <p:cNvPr id="5" name="Espace réservé du pied de page 4"/>
          <p:cNvSpPr>
            <a:spLocks noGrp="1"/>
          </p:cNvSpPr>
          <p:nvPr>
            <p:ph type="ftr" sz="quarter" idx="11"/>
          </p:nvPr>
        </p:nvSpPr>
        <p:spPr>
          <a:xfrm>
            <a:off x="1096433" y="6444610"/>
            <a:ext cx="4821767" cy="365125"/>
          </a:xfrm>
        </p:spPr>
        <p:txBody>
          <a:bodyPr/>
          <a:lstStyle/>
          <a:p>
            <a:pPr>
              <a:defRPr/>
            </a:pPr>
            <a:r>
              <a:rPr lang="fr-BE" dirty="0" smtClean="0"/>
              <a:t>A.ENNACIRI</a:t>
            </a:r>
            <a:endParaRPr lang="fr-BE" dirty="0"/>
          </a:p>
        </p:txBody>
      </p:sp>
      <p:sp>
        <p:nvSpPr>
          <p:cNvPr id="6" name="Titre 1"/>
          <p:cNvSpPr>
            <a:spLocks noGrp="1"/>
          </p:cNvSpPr>
          <p:nvPr>
            <p:ph type="title"/>
          </p:nvPr>
        </p:nvSpPr>
        <p:spPr>
          <a:xfrm>
            <a:off x="1096433" y="787940"/>
            <a:ext cx="10058400" cy="948786"/>
          </a:xfrm>
          <a:solidFill>
            <a:schemeClr val="accent5">
              <a:lumMod val="60000"/>
              <a:lumOff val="40000"/>
            </a:schemeClr>
          </a:solidFill>
        </p:spPr>
        <p:txBody>
          <a:bodyPr>
            <a:normAutofit/>
          </a:bodyPr>
          <a:lstStyle/>
          <a:p>
            <a:r>
              <a:rPr lang="fr-FR" dirty="0" smtClean="0"/>
              <a:t>Classe Amie</a:t>
            </a:r>
            <a:endParaRPr lang="fr-FR" dirty="0"/>
          </a:p>
        </p:txBody>
      </p:sp>
      <p:graphicFrame>
        <p:nvGraphicFramePr>
          <p:cNvPr id="8" name="Objet 7"/>
          <p:cNvGraphicFramePr>
            <a:graphicFrameLocks noChangeAspect="1"/>
          </p:cNvGraphicFramePr>
          <p:nvPr>
            <p:extLst>
              <p:ext uri="{D42A27DB-BD31-4B8C-83A1-F6EECF244321}">
                <p14:modId xmlns:p14="http://schemas.microsoft.com/office/powerpoint/2010/main" val="169117513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25604"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12614823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25296" y="738664"/>
            <a:ext cx="9957816"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10" dirty="0"/>
              <a:t>Constructeur </a:t>
            </a:r>
            <a:r>
              <a:rPr dirty="0"/>
              <a:t>/</a:t>
            </a:r>
            <a:r>
              <a:rPr spc="-30" dirty="0"/>
              <a:t> </a:t>
            </a:r>
            <a:r>
              <a:rPr spc="-10" dirty="0"/>
              <a:t>Destructeur</a:t>
            </a:r>
          </a:p>
        </p:txBody>
      </p:sp>
      <p:sp>
        <p:nvSpPr>
          <p:cNvPr id="3" name="object 3"/>
          <p:cNvSpPr txBox="1"/>
          <p:nvPr/>
        </p:nvSpPr>
        <p:spPr>
          <a:xfrm>
            <a:off x="1527455" y="1746098"/>
            <a:ext cx="8703945" cy="4187749"/>
          </a:xfrm>
          <a:prstGeom prst="rect">
            <a:avLst/>
          </a:prstGeom>
        </p:spPr>
        <p:txBody>
          <a:bodyPr vert="horz" wrap="square" lIns="0" tIns="12700" rIns="0" bIns="0" rtlCol="0">
            <a:spAutoFit/>
          </a:bodyPr>
          <a:lstStyle/>
          <a:p>
            <a:pPr marL="354965" marR="6350" indent="-342900" algn="just">
              <a:lnSpc>
                <a:spcPct val="150000"/>
              </a:lnSpc>
              <a:spcBef>
                <a:spcPts val="100"/>
              </a:spcBef>
              <a:buFont typeface="Wingdings"/>
              <a:buChar char=""/>
              <a:tabLst>
                <a:tab pos="355600" algn="l"/>
              </a:tabLst>
            </a:pPr>
            <a:r>
              <a:rPr sz="2000" dirty="0">
                <a:cs typeface="Calibri"/>
              </a:rPr>
              <a:t>A </a:t>
            </a:r>
            <a:r>
              <a:rPr sz="2000" spc="-5" dirty="0">
                <a:cs typeface="Calibri"/>
              </a:rPr>
              <a:t>priori, les </a:t>
            </a:r>
            <a:r>
              <a:rPr sz="2000" spc="-10" dirty="0">
                <a:solidFill>
                  <a:srgbClr val="FF0000"/>
                </a:solidFill>
                <a:cs typeface="Calibri"/>
              </a:rPr>
              <a:t>objets </a:t>
            </a:r>
            <a:r>
              <a:rPr sz="2000" spc="-10" dirty="0">
                <a:cs typeface="Calibri"/>
              </a:rPr>
              <a:t>suivent </a:t>
            </a:r>
            <a:r>
              <a:rPr sz="2000" spc="-5" dirty="0">
                <a:cs typeface="Calibri"/>
              </a:rPr>
              <a:t>les </a:t>
            </a:r>
            <a:r>
              <a:rPr sz="2000" spc="-10" dirty="0">
                <a:cs typeface="Calibri"/>
              </a:rPr>
              <a:t>règles habituelles concernant  </a:t>
            </a:r>
            <a:r>
              <a:rPr sz="2000" dirty="0">
                <a:cs typeface="Calibri"/>
              </a:rPr>
              <a:t>leur </a:t>
            </a:r>
            <a:r>
              <a:rPr sz="2000" spc="-5" dirty="0">
                <a:solidFill>
                  <a:srgbClr val="FF0000"/>
                </a:solidFill>
                <a:cs typeface="Calibri"/>
              </a:rPr>
              <a:t>initialisation par </a:t>
            </a:r>
            <a:r>
              <a:rPr sz="2000" spc="-15" dirty="0">
                <a:solidFill>
                  <a:srgbClr val="FF0000"/>
                </a:solidFill>
                <a:cs typeface="Calibri"/>
              </a:rPr>
              <a:t>défaut</a:t>
            </a:r>
            <a:r>
              <a:rPr sz="2000" spc="-15" dirty="0">
                <a:cs typeface="Calibri"/>
              </a:rPr>
              <a:t>. </a:t>
            </a:r>
            <a:r>
              <a:rPr sz="2000" dirty="0">
                <a:cs typeface="Calibri"/>
              </a:rPr>
              <a:t>Il </a:t>
            </a:r>
            <a:r>
              <a:rPr sz="2000" spc="-15" dirty="0">
                <a:cs typeface="Calibri"/>
              </a:rPr>
              <a:t>est </a:t>
            </a:r>
            <a:r>
              <a:rPr sz="2000" spc="-5" dirty="0">
                <a:cs typeface="Calibri"/>
              </a:rPr>
              <a:t>donc </a:t>
            </a:r>
            <a:r>
              <a:rPr sz="2000" spc="-10" dirty="0">
                <a:cs typeface="Calibri"/>
              </a:rPr>
              <a:t>nécessaire de </a:t>
            </a:r>
            <a:r>
              <a:rPr sz="2000" spc="-20" dirty="0">
                <a:cs typeface="Calibri"/>
              </a:rPr>
              <a:t>faire  </a:t>
            </a:r>
            <a:r>
              <a:rPr sz="2000" dirty="0">
                <a:cs typeface="Calibri"/>
              </a:rPr>
              <a:t>appel à </a:t>
            </a:r>
            <a:r>
              <a:rPr sz="2000" spc="-10" dirty="0">
                <a:cs typeface="Calibri"/>
              </a:rPr>
              <a:t>une </a:t>
            </a:r>
            <a:r>
              <a:rPr sz="2000" spc="-5" dirty="0">
                <a:cs typeface="Calibri"/>
              </a:rPr>
              <a:t>méthode pour </a:t>
            </a:r>
            <a:r>
              <a:rPr sz="2000" spc="-10" dirty="0">
                <a:cs typeface="Calibri"/>
              </a:rPr>
              <a:t>attribuer des </a:t>
            </a:r>
            <a:r>
              <a:rPr sz="2000" spc="-15" dirty="0">
                <a:cs typeface="Calibri"/>
              </a:rPr>
              <a:t>valeurs </a:t>
            </a:r>
            <a:r>
              <a:rPr sz="2000" spc="-5" dirty="0">
                <a:cs typeface="Calibri"/>
              </a:rPr>
              <a:t>aux </a:t>
            </a:r>
            <a:r>
              <a:rPr sz="2000" spc="-10" dirty="0">
                <a:cs typeface="Calibri"/>
              </a:rPr>
              <a:t>données  </a:t>
            </a:r>
            <a:r>
              <a:rPr sz="2000" spc="-20" dirty="0">
                <a:cs typeface="Calibri"/>
              </a:rPr>
              <a:t>d’un </a:t>
            </a:r>
            <a:r>
              <a:rPr sz="2000" spc="-5" dirty="0">
                <a:cs typeface="Calibri"/>
              </a:rPr>
              <a:t>objet, </a:t>
            </a:r>
            <a:r>
              <a:rPr sz="2000" spc="-10" dirty="0">
                <a:cs typeface="Calibri"/>
              </a:rPr>
              <a:t>comme </a:t>
            </a:r>
            <a:r>
              <a:rPr sz="2000" dirty="0">
                <a:cs typeface="Calibri"/>
              </a:rPr>
              <a:t>la </a:t>
            </a:r>
            <a:r>
              <a:rPr sz="2000" spc="-5" dirty="0">
                <a:cs typeface="Calibri"/>
              </a:rPr>
              <a:t>méthode </a:t>
            </a:r>
            <a:r>
              <a:rPr sz="2000" dirty="0">
                <a:cs typeface="Calibri"/>
              </a:rPr>
              <a:t>initialise </a:t>
            </a:r>
            <a:r>
              <a:rPr sz="2000" spc="-5" dirty="0">
                <a:cs typeface="Calibri"/>
              </a:rPr>
              <a:t>de </a:t>
            </a:r>
            <a:r>
              <a:rPr sz="2000" dirty="0">
                <a:cs typeface="Calibri"/>
              </a:rPr>
              <a:t>la classe</a:t>
            </a:r>
            <a:r>
              <a:rPr sz="2000" spc="-50" dirty="0">
                <a:cs typeface="Calibri"/>
              </a:rPr>
              <a:t> </a:t>
            </a:r>
            <a:r>
              <a:rPr sz="2000" spc="-15" dirty="0">
                <a:cs typeface="Calibri"/>
              </a:rPr>
              <a:t>Point.</a:t>
            </a:r>
            <a:endParaRPr sz="2000" dirty="0">
              <a:cs typeface="Calibri"/>
            </a:endParaRPr>
          </a:p>
          <a:p>
            <a:pPr marL="354965" marR="5080" indent="-342900" algn="just">
              <a:lnSpc>
                <a:spcPct val="150000"/>
              </a:lnSpc>
              <a:spcBef>
                <a:spcPts val="625"/>
              </a:spcBef>
              <a:buFont typeface="Wingdings"/>
              <a:buChar char=""/>
              <a:tabLst>
                <a:tab pos="355600" algn="l"/>
              </a:tabLst>
            </a:pPr>
            <a:r>
              <a:rPr sz="2000" spc="-10" dirty="0">
                <a:cs typeface="Calibri"/>
              </a:rPr>
              <a:t>Cependant, </a:t>
            </a:r>
            <a:r>
              <a:rPr sz="2000" spc="-5" dirty="0">
                <a:cs typeface="Calibri"/>
              </a:rPr>
              <a:t>une </a:t>
            </a:r>
            <a:r>
              <a:rPr sz="2000" spc="-10" dirty="0">
                <a:cs typeface="Calibri"/>
              </a:rPr>
              <a:t>telle démarche oblige </a:t>
            </a:r>
            <a:r>
              <a:rPr sz="2000" dirty="0">
                <a:cs typeface="Calibri"/>
              </a:rPr>
              <a:t>à </a:t>
            </a:r>
            <a:r>
              <a:rPr sz="2000" spc="-10" dirty="0">
                <a:solidFill>
                  <a:srgbClr val="FF0000"/>
                </a:solidFill>
                <a:cs typeface="Calibri"/>
              </a:rPr>
              <a:t>compter </a:t>
            </a:r>
            <a:r>
              <a:rPr sz="2000" dirty="0">
                <a:solidFill>
                  <a:srgbClr val="FF0000"/>
                </a:solidFill>
                <a:cs typeface="Calibri"/>
              </a:rPr>
              <a:t>sur  </a:t>
            </a:r>
            <a:r>
              <a:rPr sz="2000" spc="-10" dirty="0">
                <a:solidFill>
                  <a:srgbClr val="FF0000"/>
                </a:solidFill>
                <a:cs typeface="Calibri"/>
              </a:rPr>
              <a:t>l’utilisateur </a:t>
            </a:r>
            <a:r>
              <a:rPr sz="2000" spc="-5" dirty="0">
                <a:cs typeface="Calibri"/>
              </a:rPr>
              <a:t>de </a:t>
            </a:r>
            <a:r>
              <a:rPr sz="2000" spc="-35" dirty="0">
                <a:cs typeface="Calibri"/>
              </a:rPr>
              <a:t>l’objet </a:t>
            </a:r>
            <a:r>
              <a:rPr sz="2000" spc="-5" dirty="0">
                <a:cs typeface="Calibri"/>
              </a:rPr>
              <a:t>pour </a:t>
            </a:r>
            <a:r>
              <a:rPr sz="2000" spc="-20" dirty="0">
                <a:cs typeface="Calibri"/>
              </a:rPr>
              <a:t>effectuer </a:t>
            </a:r>
            <a:r>
              <a:rPr sz="2000" spc="-30" dirty="0">
                <a:cs typeface="Calibri"/>
              </a:rPr>
              <a:t>l’appel </a:t>
            </a:r>
            <a:r>
              <a:rPr sz="2000" spc="-10" dirty="0">
                <a:cs typeface="Calibri"/>
              </a:rPr>
              <a:t>voulu </a:t>
            </a:r>
            <a:r>
              <a:rPr sz="2000" spc="-5" dirty="0">
                <a:cs typeface="Calibri"/>
              </a:rPr>
              <a:t>au bon  moment. </a:t>
            </a:r>
            <a:r>
              <a:rPr sz="2000" dirty="0">
                <a:cs typeface="Calibri"/>
              </a:rPr>
              <a:t>En </a:t>
            </a:r>
            <a:r>
              <a:rPr sz="2000" spc="-10" dirty="0">
                <a:cs typeface="Calibri"/>
              </a:rPr>
              <a:t>outre, </a:t>
            </a:r>
            <a:r>
              <a:rPr sz="2000" spc="-50" dirty="0">
                <a:cs typeface="Calibri"/>
              </a:rPr>
              <a:t>L’</a:t>
            </a:r>
            <a:r>
              <a:rPr sz="2000" spc="-50" dirty="0">
                <a:solidFill>
                  <a:srgbClr val="FF0000"/>
                </a:solidFill>
                <a:cs typeface="Calibri"/>
              </a:rPr>
              <a:t>absence </a:t>
            </a:r>
            <a:r>
              <a:rPr sz="2000" spc="-5" dirty="0">
                <a:cs typeface="Calibri"/>
              </a:rPr>
              <a:t>de </a:t>
            </a:r>
            <a:r>
              <a:rPr sz="2000" spc="-15" dirty="0">
                <a:cs typeface="Calibri"/>
              </a:rPr>
              <a:t>procédure </a:t>
            </a:r>
            <a:r>
              <a:rPr sz="2000" spc="-5" dirty="0">
                <a:cs typeface="Calibri"/>
              </a:rPr>
              <a:t>d’initialisation  peut </a:t>
            </a:r>
            <a:r>
              <a:rPr sz="2000" spc="-15" dirty="0">
                <a:cs typeface="Calibri"/>
              </a:rPr>
              <a:t>être </a:t>
            </a:r>
            <a:r>
              <a:rPr sz="2000" spc="-15" dirty="0">
                <a:solidFill>
                  <a:srgbClr val="FF0000"/>
                </a:solidFill>
                <a:cs typeface="Calibri"/>
              </a:rPr>
              <a:t>catastrophique </a:t>
            </a:r>
            <a:r>
              <a:rPr sz="2000" spc="-5" dirty="0">
                <a:cs typeface="Calibri"/>
              </a:rPr>
              <a:t>dans </a:t>
            </a:r>
            <a:r>
              <a:rPr sz="2000" dirty="0">
                <a:cs typeface="Calibri"/>
              </a:rPr>
              <a:t>le </a:t>
            </a:r>
            <a:r>
              <a:rPr sz="2000" spc="-10" dirty="0">
                <a:cs typeface="Calibri"/>
              </a:rPr>
              <a:t>cas </a:t>
            </a:r>
            <a:r>
              <a:rPr sz="2000" spc="-5" dirty="0">
                <a:cs typeface="Calibri"/>
              </a:rPr>
              <a:t>où </a:t>
            </a:r>
            <a:r>
              <a:rPr sz="2000" spc="-35" dirty="0">
                <a:cs typeface="Calibri"/>
              </a:rPr>
              <a:t>l’objet </a:t>
            </a:r>
            <a:r>
              <a:rPr sz="2000" spc="-5" dirty="0">
                <a:cs typeface="Calibri"/>
              </a:rPr>
              <a:t>doit </a:t>
            </a:r>
            <a:r>
              <a:rPr sz="2000" dirty="0">
                <a:solidFill>
                  <a:srgbClr val="FF0000"/>
                </a:solidFill>
                <a:cs typeface="Calibri"/>
              </a:rPr>
              <a:t>allouer  </a:t>
            </a:r>
            <a:r>
              <a:rPr sz="2000" spc="-10" dirty="0">
                <a:solidFill>
                  <a:srgbClr val="FF0000"/>
                </a:solidFill>
                <a:cs typeface="Calibri"/>
              </a:rPr>
              <a:t>dynamiquement </a:t>
            </a:r>
            <a:r>
              <a:rPr sz="2000" spc="-5" dirty="0">
                <a:solidFill>
                  <a:srgbClr val="FF0000"/>
                </a:solidFill>
                <a:cs typeface="Calibri"/>
              </a:rPr>
              <a:t>de </a:t>
            </a:r>
            <a:r>
              <a:rPr sz="2000" dirty="0">
                <a:solidFill>
                  <a:srgbClr val="FF0000"/>
                </a:solidFill>
                <a:cs typeface="Calibri"/>
              </a:rPr>
              <a:t>la </a:t>
            </a:r>
            <a:r>
              <a:rPr sz="2000" spc="-5" dirty="0">
                <a:solidFill>
                  <a:srgbClr val="FF0000"/>
                </a:solidFill>
                <a:cs typeface="Calibri"/>
              </a:rPr>
              <a:t>mémoire</a:t>
            </a:r>
            <a:r>
              <a:rPr sz="2000" spc="-5" dirty="0">
                <a:cs typeface="Calibri"/>
              </a:rPr>
              <a:t>. Le </a:t>
            </a:r>
            <a:r>
              <a:rPr sz="2000" spc="5" dirty="0">
                <a:cs typeface="Calibri"/>
              </a:rPr>
              <a:t>C++ </a:t>
            </a:r>
            <a:r>
              <a:rPr sz="2000" spc="-20" dirty="0">
                <a:cs typeface="Calibri"/>
              </a:rPr>
              <a:t>offre </a:t>
            </a:r>
            <a:r>
              <a:rPr sz="2000" spc="-5" dirty="0">
                <a:cs typeface="Calibri"/>
              </a:rPr>
              <a:t>un </a:t>
            </a:r>
            <a:r>
              <a:rPr sz="2000" spc="-10" dirty="0">
                <a:cs typeface="Calibri"/>
              </a:rPr>
              <a:t>mécanisme  très </a:t>
            </a:r>
            <a:r>
              <a:rPr sz="2000" spc="-15" dirty="0">
                <a:cs typeface="Calibri"/>
              </a:rPr>
              <a:t>performant </a:t>
            </a:r>
            <a:r>
              <a:rPr sz="2000" spc="-5" dirty="0">
                <a:cs typeface="Calibri"/>
              </a:rPr>
              <a:t>pour </a:t>
            </a:r>
            <a:r>
              <a:rPr sz="2000" spc="-10" dirty="0">
                <a:cs typeface="Calibri"/>
              </a:rPr>
              <a:t>traiter </a:t>
            </a:r>
            <a:r>
              <a:rPr sz="2000" dirty="0">
                <a:cs typeface="Calibri"/>
              </a:rPr>
              <a:t>ces </a:t>
            </a:r>
            <a:r>
              <a:rPr sz="2000" spc="-10" dirty="0">
                <a:cs typeface="Calibri"/>
              </a:rPr>
              <a:t>problèmes </a:t>
            </a:r>
            <a:r>
              <a:rPr sz="2000" dirty="0">
                <a:cs typeface="Calibri"/>
              </a:rPr>
              <a:t>: </a:t>
            </a:r>
            <a:r>
              <a:rPr sz="2000" dirty="0">
                <a:solidFill>
                  <a:srgbClr val="FF0000"/>
                </a:solidFill>
                <a:cs typeface="Calibri"/>
              </a:rPr>
              <a:t>le</a:t>
            </a:r>
            <a:r>
              <a:rPr sz="2000" spc="-15" dirty="0">
                <a:solidFill>
                  <a:srgbClr val="FF0000"/>
                </a:solidFill>
                <a:cs typeface="Calibri"/>
              </a:rPr>
              <a:t> </a:t>
            </a:r>
            <a:r>
              <a:rPr sz="2000" spc="-25" dirty="0">
                <a:solidFill>
                  <a:srgbClr val="FF0000"/>
                </a:solidFill>
                <a:cs typeface="Calibri"/>
              </a:rPr>
              <a:t>constructeur</a:t>
            </a:r>
            <a:r>
              <a:rPr sz="2000" spc="-25" dirty="0">
                <a:cs typeface="Calibri"/>
              </a:rPr>
              <a:t>.</a:t>
            </a:r>
            <a:endParaRPr sz="2000" dirty="0">
              <a:cs typeface="Calibri"/>
            </a:endParaRPr>
          </a:p>
        </p:txBody>
      </p:sp>
      <p:graphicFrame>
        <p:nvGraphicFramePr>
          <p:cNvPr id="4" name="Objet 3"/>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6867"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402894641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24712" y="1669977"/>
            <a:ext cx="10003536" cy="4321696"/>
          </a:xfrm>
          <a:prstGeom prst="rect">
            <a:avLst/>
          </a:prstGeom>
        </p:spPr>
        <p:txBody>
          <a:bodyPr vert="horz" wrap="square" lIns="0" tIns="12700" rIns="0" bIns="0" rtlCol="0">
            <a:spAutoFit/>
          </a:bodyPr>
          <a:lstStyle/>
          <a:p>
            <a:pPr marL="355600" marR="5080" indent="-342900" algn="just">
              <a:lnSpc>
                <a:spcPct val="150000"/>
              </a:lnSpc>
              <a:spcBef>
                <a:spcPts val="100"/>
              </a:spcBef>
              <a:buFont typeface="Wingdings"/>
              <a:buChar char=""/>
              <a:tabLst>
                <a:tab pos="355600" algn="l"/>
              </a:tabLst>
            </a:pPr>
            <a:r>
              <a:rPr sz="2000" spc="-10" dirty="0">
                <a:cs typeface="Calibri"/>
              </a:rPr>
              <a:t>Le </a:t>
            </a:r>
            <a:r>
              <a:rPr sz="2000" spc="-10" dirty="0">
                <a:solidFill>
                  <a:srgbClr val="FF0000"/>
                </a:solidFill>
                <a:cs typeface="Calibri"/>
              </a:rPr>
              <a:t>constructeur </a:t>
            </a:r>
            <a:r>
              <a:rPr sz="2000" spc="-10" dirty="0">
                <a:cs typeface="Calibri"/>
              </a:rPr>
              <a:t>est </a:t>
            </a:r>
            <a:r>
              <a:rPr sz="2000" spc="-15" dirty="0">
                <a:cs typeface="Calibri"/>
              </a:rPr>
              <a:t>une </a:t>
            </a:r>
            <a:r>
              <a:rPr sz="2000" spc="-5" dirty="0">
                <a:cs typeface="Calibri"/>
              </a:rPr>
              <a:t>méthode qui </a:t>
            </a:r>
            <a:r>
              <a:rPr sz="2000" spc="-10" dirty="0">
                <a:cs typeface="Calibri"/>
              </a:rPr>
              <a:t>sert </a:t>
            </a:r>
            <a:r>
              <a:rPr sz="2000" spc="-5" dirty="0">
                <a:cs typeface="Calibri"/>
              </a:rPr>
              <a:t>à </a:t>
            </a:r>
            <a:r>
              <a:rPr sz="2000" spc="-15" dirty="0">
                <a:cs typeface="Calibri"/>
              </a:rPr>
              <a:t>construire </a:t>
            </a:r>
            <a:r>
              <a:rPr sz="2000" spc="-5" dirty="0">
                <a:cs typeface="Calibri"/>
              </a:rPr>
              <a:t>un </a:t>
            </a:r>
            <a:r>
              <a:rPr sz="2000" spc="-10" dirty="0">
                <a:cs typeface="Calibri"/>
              </a:rPr>
              <a:t>objet  </a:t>
            </a:r>
            <a:r>
              <a:rPr sz="2000" spc="-5" dirty="0">
                <a:cs typeface="Calibri"/>
              </a:rPr>
              <a:t>de </a:t>
            </a:r>
            <a:r>
              <a:rPr sz="2000" dirty="0">
                <a:cs typeface="Calibri"/>
              </a:rPr>
              <a:t>la </a:t>
            </a:r>
            <a:r>
              <a:rPr sz="2000" spc="-5" dirty="0">
                <a:cs typeface="Calibri"/>
              </a:rPr>
              <a:t>classe </a:t>
            </a:r>
            <a:r>
              <a:rPr sz="2000" dirty="0">
                <a:cs typeface="Calibri"/>
              </a:rPr>
              <a:t>en </a:t>
            </a:r>
            <a:r>
              <a:rPr sz="2000" spc="-5" dirty="0">
                <a:cs typeface="Calibri"/>
              </a:rPr>
              <a:t>question. Il </a:t>
            </a:r>
            <a:r>
              <a:rPr sz="2000" spc="-10" dirty="0">
                <a:cs typeface="Calibri"/>
              </a:rPr>
              <a:t>est </a:t>
            </a:r>
            <a:r>
              <a:rPr sz="2000" spc="-5" dirty="0">
                <a:cs typeface="Calibri"/>
              </a:rPr>
              <a:t>appelé </a:t>
            </a:r>
            <a:r>
              <a:rPr sz="2000" spc="-10" dirty="0">
                <a:cs typeface="Calibri"/>
              </a:rPr>
              <a:t>automatiquement </a:t>
            </a:r>
            <a:r>
              <a:rPr sz="2000" spc="-5" dirty="0">
                <a:cs typeface="Calibri"/>
              </a:rPr>
              <a:t>à chaque  </a:t>
            </a:r>
            <a:r>
              <a:rPr sz="2000" spc="-10" dirty="0">
                <a:cs typeface="Calibri"/>
              </a:rPr>
              <a:t>création </a:t>
            </a:r>
            <a:r>
              <a:rPr sz="2000" spc="-20" dirty="0">
                <a:cs typeface="Calibri"/>
              </a:rPr>
              <a:t>d’un </a:t>
            </a:r>
            <a:r>
              <a:rPr sz="2000" spc="-5" dirty="0">
                <a:cs typeface="Calibri"/>
              </a:rPr>
              <a:t>objet basé </a:t>
            </a:r>
            <a:r>
              <a:rPr sz="2000" spc="-10" dirty="0">
                <a:cs typeface="Calibri"/>
              </a:rPr>
              <a:t>sur </a:t>
            </a:r>
            <a:r>
              <a:rPr sz="2000" spc="-15" dirty="0">
                <a:cs typeface="Calibri"/>
              </a:rPr>
              <a:t>cette </a:t>
            </a:r>
            <a:r>
              <a:rPr sz="2000" spc="-5" dirty="0">
                <a:cs typeface="Calibri"/>
              </a:rPr>
              <a:t>classe. </a:t>
            </a:r>
            <a:r>
              <a:rPr sz="2000" spc="-10" dirty="0">
                <a:cs typeface="Calibri"/>
              </a:rPr>
              <a:t>Un </a:t>
            </a:r>
            <a:r>
              <a:rPr sz="2000" spc="-5" dirty="0">
                <a:cs typeface="Calibri"/>
              </a:rPr>
              <a:t>objet </a:t>
            </a:r>
            <a:r>
              <a:rPr sz="2000" spc="-15" dirty="0">
                <a:cs typeface="Calibri"/>
              </a:rPr>
              <a:t>pourra </a:t>
            </a:r>
            <a:r>
              <a:rPr sz="2000" spc="-5" dirty="0">
                <a:cs typeface="Calibri"/>
              </a:rPr>
              <a:t>aussi  </a:t>
            </a:r>
            <a:r>
              <a:rPr sz="2000" spc="-10" dirty="0">
                <a:cs typeface="Calibri"/>
              </a:rPr>
              <a:t>posséder </a:t>
            </a:r>
            <a:r>
              <a:rPr sz="2000" spc="-5" dirty="0">
                <a:cs typeface="Calibri"/>
              </a:rPr>
              <a:t>un  </a:t>
            </a:r>
            <a:r>
              <a:rPr sz="2000" spc="-25" dirty="0">
                <a:solidFill>
                  <a:srgbClr val="FF0000"/>
                </a:solidFill>
                <a:cs typeface="Calibri"/>
              </a:rPr>
              <a:t>destructeur</a:t>
            </a:r>
            <a:r>
              <a:rPr sz="2000" spc="-25" dirty="0">
                <a:cs typeface="Calibri"/>
              </a:rPr>
              <a:t>, </a:t>
            </a:r>
            <a:r>
              <a:rPr sz="2000" spc="-10" dirty="0">
                <a:cs typeface="Calibri"/>
              </a:rPr>
              <a:t>une </a:t>
            </a:r>
            <a:r>
              <a:rPr sz="2000" spc="-5" dirty="0">
                <a:cs typeface="Calibri"/>
              </a:rPr>
              <a:t>méthode  </a:t>
            </a:r>
            <a:r>
              <a:rPr sz="2000" dirty="0">
                <a:cs typeface="Calibri"/>
              </a:rPr>
              <a:t>appelée  </a:t>
            </a:r>
            <a:r>
              <a:rPr sz="2000" spc="-10" dirty="0">
                <a:cs typeface="Calibri"/>
              </a:rPr>
              <a:t>automatiquement </a:t>
            </a:r>
            <a:r>
              <a:rPr sz="2000" spc="-5" dirty="0">
                <a:cs typeface="Calibri"/>
              </a:rPr>
              <a:t>au </a:t>
            </a:r>
            <a:r>
              <a:rPr sz="2000" spc="-10" dirty="0">
                <a:cs typeface="Calibri"/>
              </a:rPr>
              <a:t>moment </a:t>
            </a:r>
            <a:r>
              <a:rPr sz="2000" spc="-5" dirty="0">
                <a:cs typeface="Calibri"/>
              </a:rPr>
              <a:t>de la destruction de</a:t>
            </a:r>
            <a:r>
              <a:rPr sz="2000" spc="100" dirty="0">
                <a:cs typeface="Calibri"/>
              </a:rPr>
              <a:t> </a:t>
            </a:r>
            <a:r>
              <a:rPr sz="2000" spc="-30" dirty="0">
                <a:cs typeface="Calibri"/>
              </a:rPr>
              <a:t>l’objet</a:t>
            </a:r>
            <a:r>
              <a:rPr sz="2000" spc="-30" dirty="0">
                <a:cs typeface="Calibri"/>
              </a:rPr>
              <a:t>.</a:t>
            </a:r>
            <a:endParaRPr sz="2000" dirty="0">
              <a:cs typeface="Calibri"/>
            </a:endParaRPr>
          </a:p>
          <a:p>
            <a:pPr marL="355600" marR="6350" indent="-342900" algn="just">
              <a:lnSpc>
                <a:spcPct val="150000"/>
              </a:lnSpc>
              <a:spcBef>
                <a:spcPts val="600"/>
              </a:spcBef>
              <a:buFont typeface="Wingdings"/>
              <a:buChar char=""/>
              <a:tabLst>
                <a:tab pos="355600" algn="l"/>
              </a:tabLst>
            </a:pPr>
            <a:r>
              <a:rPr sz="2000" spc="-10" dirty="0">
                <a:cs typeface="Calibri"/>
              </a:rPr>
              <a:t>Les </a:t>
            </a:r>
            <a:r>
              <a:rPr sz="2000" spc="-10" dirty="0">
                <a:solidFill>
                  <a:srgbClr val="FF0000"/>
                </a:solidFill>
                <a:cs typeface="Calibri"/>
              </a:rPr>
              <a:t>objets </a:t>
            </a:r>
            <a:r>
              <a:rPr sz="2000" spc="-5" dirty="0">
                <a:solidFill>
                  <a:srgbClr val="FF0000"/>
                </a:solidFill>
                <a:cs typeface="Calibri"/>
              </a:rPr>
              <a:t>automatiques</a:t>
            </a:r>
            <a:r>
              <a:rPr sz="2000" spc="-5" dirty="0">
                <a:cs typeface="Calibri"/>
              </a:rPr>
              <a:t>, </a:t>
            </a:r>
            <a:r>
              <a:rPr sz="2000" spc="-10" dirty="0">
                <a:cs typeface="Calibri"/>
              </a:rPr>
              <a:t>auxquels </a:t>
            </a:r>
            <a:r>
              <a:rPr sz="2000" spc="-5" dirty="0">
                <a:cs typeface="Calibri"/>
              </a:rPr>
              <a:t>on se limite </a:t>
            </a:r>
            <a:r>
              <a:rPr sz="2000" spc="-35" dirty="0">
                <a:cs typeface="Calibri"/>
              </a:rPr>
              <a:t>jusqu’à </a:t>
            </a:r>
            <a:r>
              <a:rPr sz="2000" spc="-10" dirty="0">
                <a:cs typeface="Calibri"/>
              </a:rPr>
              <a:t>présent,  </a:t>
            </a:r>
            <a:r>
              <a:rPr sz="2000" spc="-15" dirty="0">
                <a:cs typeface="Calibri"/>
              </a:rPr>
              <a:t>sont </a:t>
            </a:r>
            <a:r>
              <a:rPr sz="2000" spc="-10" dirty="0">
                <a:solidFill>
                  <a:srgbClr val="FF0000"/>
                </a:solidFill>
                <a:cs typeface="Calibri"/>
              </a:rPr>
              <a:t>créés par une déclaration </a:t>
            </a:r>
            <a:r>
              <a:rPr sz="2000" spc="-5" dirty="0">
                <a:cs typeface="Calibri"/>
              </a:rPr>
              <a:t>et leur </a:t>
            </a:r>
            <a:r>
              <a:rPr sz="2000" spc="-10" dirty="0">
                <a:cs typeface="Calibri"/>
              </a:rPr>
              <a:t>destruction </a:t>
            </a:r>
            <a:r>
              <a:rPr sz="2000" spc="-5" dirty="0">
                <a:cs typeface="Calibri"/>
              </a:rPr>
              <a:t>a lieu </a:t>
            </a:r>
            <a:r>
              <a:rPr sz="2000" spc="-15" dirty="0">
                <a:cs typeface="Calibri"/>
              </a:rPr>
              <a:t>lorsque </a:t>
            </a:r>
            <a:r>
              <a:rPr sz="2000" spc="-15" dirty="0">
                <a:solidFill>
                  <a:srgbClr val="FF0000"/>
                </a:solidFill>
                <a:cs typeface="Calibri"/>
              </a:rPr>
              <a:t> </a:t>
            </a:r>
            <a:r>
              <a:rPr sz="2000" spc="-50" dirty="0">
                <a:solidFill>
                  <a:srgbClr val="FF0000"/>
                </a:solidFill>
                <a:cs typeface="Calibri"/>
              </a:rPr>
              <a:t>l’on </a:t>
            </a:r>
            <a:r>
              <a:rPr sz="2000" spc="-15" dirty="0">
                <a:solidFill>
                  <a:srgbClr val="FF0000"/>
                </a:solidFill>
                <a:cs typeface="Calibri"/>
              </a:rPr>
              <a:t>quitte </a:t>
            </a:r>
            <a:r>
              <a:rPr sz="2000" spc="-5" dirty="0">
                <a:cs typeface="Calibri"/>
              </a:rPr>
              <a:t>le </a:t>
            </a:r>
            <a:r>
              <a:rPr sz="2000" spc="-10" dirty="0">
                <a:cs typeface="Calibri"/>
              </a:rPr>
              <a:t>bloc </a:t>
            </a:r>
            <a:r>
              <a:rPr sz="2000" dirty="0">
                <a:cs typeface="Calibri"/>
              </a:rPr>
              <a:t>ou </a:t>
            </a:r>
            <a:r>
              <a:rPr sz="2000" spc="-5" dirty="0">
                <a:cs typeface="Calibri"/>
              </a:rPr>
              <a:t>la </a:t>
            </a:r>
            <a:r>
              <a:rPr sz="2000" spc="-15" dirty="0">
                <a:cs typeface="Calibri"/>
              </a:rPr>
              <a:t>fonction </a:t>
            </a:r>
            <a:r>
              <a:rPr sz="2000" dirty="0">
                <a:solidFill>
                  <a:srgbClr val="FF0000"/>
                </a:solidFill>
                <a:cs typeface="Calibri"/>
              </a:rPr>
              <a:t>où </a:t>
            </a:r>
            <a:r>
              <a:rPr sz="2000" spc="-5" dirty="0">
                <a:solidFill>
                  <a:srgbClr val="FF0000"/>
                </a:solidFill>
                <a:cs typeface="Calibri"/>
              </a:rPr>
              <a:t>ils </a:t>
            </a:r>
            <a:r>
              <a:rPr sz="2000" spc="-15" dirty="0">
                <a:solidFill>
                  <a:srgbClr val="FF0000"/>
                </a:solidFill>
                <a:cs typeface="Calibri"/>
              </a:rPr>
              <a:t>ont été</a:t>
            </a:r>
            <a:r>
              <a:rPr sz="2000" spc="100" dirty="0">
                <a:solidFill>
                  <a:srgbClr val="FF0000"/>
                </a:solidFill>
                <a:cs typeface="Calibri"/>
              </a:rPr>
              <a:t> </a:t>
            </a:r>
            <a:r>
              <a:rPr sz="2000" spc="-10" dirty="0">
                <a:solidFill>
                  <a:srgbClr val="FF0000"/>
                </a:solidFill>
                <a:cs typeface="Calibri"/>
              </a:rPr>
              <a:t>déclaré</a:t>
            </a:r>
            <a:r>
              <a:rPr sz="2000" spc="-10" dirty="0">
                <a:solidFill>
                  <a:srgbClr val="FF0000"/>
                </a:solidFill>
                <a:cs typeface="Calibri"/>
              </a:rPr>
              <a:t>.</a:t>
            </a:r>
            <a:endParaRPr sz="2000" dirty="0">
              <a:cs typeface="Calibri"/>
            </a:endParaRPr>
          </a:p>
          <a:p>
            <a:pPr marL="355600" marR="6350" indent="-342900" algn="just">
              <a:lnSpc>
                <a:spcPct val="150000"/>
              </a:lnSpc>
              <a:spcBef>
                <a:spcPts val="600"/>
              </a:spcBef>
              <a:buFont typeface="Wingdings"/>
              <a:buChar char=""/>
              <a:tabLst>
                <a:tab pos="355600" algn="l"/>
              </a:tabLst>
            </a:pPr>
            <a:r>
              <a:rPr sz="2000" spc="-25" dirty="0">
                <a:cs typeface="Calibri"/>
              </a:rPr>
              <a:t>Par </a:t>
            </a:r>
            <a:r>
              <a:rPr sz="2000" spc="-15" dirty="0">
                <a:cs typeface="Calibri"/>
              </a:rPr>
              <a:t>convention, </a:t>
            </a:r>
            <a:r>
              <a:rPr sz="2000" spc="-5" dirty="0">
                <a:cs typeface="Calibri"/>
              </a:rPr>
              <a:t>le </a:t>
            </a:r>
            <a:r>
              <a:rPr sz="2000" spc="-10" dirty="0">
                <a:solidFill>
                  <a:srgbClr val="FF0000"/>
                </a:solidFill>
                <a:cs typeface="Calibri"/>
              </a:rPr>
              <a:t>constructeur </a:t>
            </a:r>
            <a:r>
              <a:rPr sz="2000" dirty="0">
                <a:cs typeface="Calibri"/>
              </a:rPr>
              <a:t>se </a:t>
            </a:r>
            <a:r>
              <a:rPr sz="2000" spc="-15" dirty="0">
                <a:cs typeface="Calibri"/>
              </a:rPr>
              <a:t>reconnaît </a:t>
            </a:r>
            <a:r>
              <a:rPr sz="2000" spc="-5" dirty="0">
                <a:cs typeface="Calibri"/>
              </a:rPr>
              <a:t>à ce qu’il </a:t>
            </a:r>
            <a:r>
              <a:rPr sz="2000" spc="-10" dirty="0">
                <a:cs typeface="Calibri"/>
              </a:rPr>
              <a:t>porte </a:t>
            </a:r>
            <a:r>
              <a:rPr sz="2000" spc="-15" dirty="0">
                <a:cs typeface="Calibri"/>
              </a:rPr>
              <a:t>le </a:t>
            </a:r>
            <a:r>
              <a:rPr sz="2000" spc="-15" dirty="0">
                <a:solidFill>
                  <a:srgbClr val="FF0000"/>
                </a:solidFill>
                <a:cs typeface="Calibri"/>
              </a:rPr>
              <a:t> </a:t>
            </a:r>
            <a:r>
              <a:rPr sz="2000" spc="-5" dirty="0">
                <a:solidFill>
                  <a:srgbClr val="FF0000"/>
                </a:solidFill>
                <a:cs typeface="Calibri"/>
              </a:rPr>
              <a:t>même </a:t>
            </a:r>
            <a:r>
              <a:rPr sz="2000" spc="-10" dirty="0">
                <a:solidFill>
                  <a:srgbClr val="FF0000"/>
                </a:solidFill>
                <a:cs typeface="Calibri"/>
              </a:rPr>
              <a:t>nom que </a:t>
            </a:r>
            <a:r>
              <a:rPr sz="2000" spc="-5" dirty="0">
                <a:solidFill>
                  <a:srgbClr val="FF0000"/>
                </a:solidFill>
                <a:cs typeface="Calibri"/>
              </a:rPr>
              <a:t>la </a:t>
            </a:r>
            <a:r>
              <a:rPr sz="2000" dirty="0">
                <a:solidFill>
                  <a:srgbClr val="FF0000"/>
                </a:solidFill>
                <a:cs typeface="Calibri"/>
              </a:rPr>
              <a:t>classe</a:t>
            </a:r>
            <a:r>
              <a:rPr sz="2000" dirty="0">
                <a:cs typeface="Calibri"/>
              </a:rPr>
              <a:t>. </a:t>
            </a:r>
            <a:r>
              <a:rPr sz="2000" spc="-10" dirty="0">
                <a:cs typeface="Calibri"/>
              </a:rPr>
              <a:t>Quant </a:t>
            </a:r>
            <a:r>
              <a:rPr sz="2000" spc="5" dirty="0">
                <a:cs typeface="Calibri"/>
              </a:rPr>
              <a:t>au </a:t>
            </a:r>
            <a:r>
              <a:rPr sz="2000" spc="-25" dirty="0">
                <a:solidFill>
                  <a:srgbClr val="FF0000"/>
                </a:solidFill>
                <a:cs typeface="Calibri"/>
              </a:rPr>
              <a:t>destructeur</a:t>
            </a:r>
            <a:r>
              <a:rPr sz="2000" spc="-25" dirty="0">
                <a:cs typeface="Calibri"/>
              </a:rPr>
              <a:t>, </a:t>
            </a:r>
            <a:r>
              <a:rPr sz="2000" spc="-5" dirty="0">
                <a:cs typeface="Calibri"/>
              </a:rPr>
              <a:t>il </a:t>
            </a:r>
            <a:r>
              <a:rPr sz="2000" spc="-10" dirty="0">
                <a:cs typeface="Calibri"/>
              </a:rPr>
              <a:t>porte </a:t>
            </a:r>
            <a:r>
              <a:rPr sz="2000" spc="-5" dirty="0">
                <a:cs typeface="Calibri"/>
              </a:rPr>
              <a:t>le </a:t>
            </a:r>
            <a:r>
              <a:rPr sz="2000" spc="-5" dirty="0">
                <a:solidFill>
                  <a:srgbClr val="FF0000"/>
                </a:solidFill>
                <a:cs typeface="Calibri"/>
              </a:rPr>
              <a:t>même  </a:t>
            </a:r>
            <a:r>
              <a:rPr sz="2000" spc="-10" dirty="0">
                <a:solidFill>
                  <a:srgbClr val="FF0000"/>
                </a:solidFill>
                <a:cs typeface="Calibri"/>
              </a:rPr>
              <a:t>nom que </a:t>
            </a:r>
            <a:r>
              <a:rPr sz="2000" spc="-5" dirty="0">
                <a:solidFill>
                  <a:srgbClr val="FF0000"/>
                </a:solidFill>
                <a:cs typeface="Calibri"/>
              </a:rPr>
              <a:t>la classe </a:t>
            </a:r>
            <a:r>
              <a:rPr sz="2000" spc="-10" dirty="0">
                <a:solidFill>
                  <a:srgbClr val="FF0000"/>
                </a:solidFill>
                <a:cs typeface="Calibri"/>
              </a:rPr>
              <a:t>précédé</a:t>
            </a:r>
            <a:r>
              <a:rPr sz="2000" spc="-10" dirty="0">
                <a:solidFill>
                  <a:srgbClr val="FF0000"/>
                </a:solidFill>
                <a:cs typeface="Calibri"/>
              </a:rPr>
              <a:t> </a:t>
            </a:r>
            <a:r>
              <a:rPr sz="2000" spc="-25" dirty="0">
                <a:solidFill>
                  <a:srgbClr val="FF0000"/>
                </a:solidFill>
                <a:cs typeface="Calibri"/>
              </a:rPr>
              <a:t>d’un </a:t>
            </a:r>
            <a:r>
              <a:rPr sz="2000" spc="-5" dirty="0">
                <a:solidFill>
                  <a:srgbClr val="FF0000"/>
                </a:solidFill>
                <a:cs typeface="Calibri"/>
              </a:rPr>
              <a:t>tilde</a:t>
            </a:r>
            <a:r>
              <a:rPr sz="2000" spc="125" dirty="0">
                <a:solidFill>
                  <a:srgbClr val="FF0000"/>
                </a:solidFill>
                <a:cs typeface="Calibri"/>
              </a:rPr>
              <a:t> </a:t>
            </a:r>
            <a:r>
              <a:rPr sz="2000" spc="-5" dirty="0">
                <a:solidFill>
                  <a:srgbClr val="FF0000"/>
                </a:solidFill>
                <a:cs typeface="Calibri"/>
              </a:rPr>
              <a:t>~.</a:t>
            </a:r>
            <a:endParaRPr sz="2000" dirty="0">
              <a:cs typeface="Calibri"/>
            </a:endParaRPr>
          </a:p>
        </p:txBody>
      </p:sp>
      <p:sp>
        <p:nvSpPr>
          <p:cNvPr id="5" name="object 2"/>
          <p:cNvSpPr txBox="1">
            <a:spLocks noGrp="1"/>
          </p:cNvSpPr>
          <p:nvPr>
            <p:ph type="title"/>
          </p:nvPr>
        </p:nvSpPr>
        <p:spPr>
          <a:xfrm>
            <a:off x="1225296" y="738664"/>
            <a:ext cx="9957816"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10" dirty="0"/>
              <a:t>Constructeur </a:t>
            </a:r>
            <a:r>
              <a:rPr dirty="0"/>
              <a:t>/</a:t>
            </a:r>
            <a:r>
              <a:rPr spc="-30" dirty="0"/>
              <a:t> </a:t>
            </a:r>
            <a:r>
              <a:rPr spc="-10" dirty="0"/>
              <a:t>Destructeur</a:t>
            </a:r>
          </a:p>
        </p:txBody>
      </p:sp>
      <p:graphicFrame>
        <p:nvGraphicFramePr>
          <p:cNvPr id="6" name="Objet 5"/>
          <p:cNvGraphicFramePr>
            <a:graphicFrameLocks noChangeAspect="1"/>
          </p:cNvGraphicFramePr>
          <p:nvPr>
            <p:extLst>
              <p:ext uri="{D42A27DB-BD31-4B8C-83A1-F6EECF244321}">
                <p14:modId xmlns:p14="http://schemas.microsoft.com/office/powerpoint/2010/main" val="169117513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7891"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5549644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536599" y="1828394"/>
            <a:ext cx="9536785" cy="3783087"/>
          </a:xfrm>
          <a:prstGeom prst="rect">
            <a:avLst/>
          </a:prstGeom>
        </p:spPr>
        <p:txBody>
          <a:bodyPr vert="horz" wrap="square" lIns="0" tIns="12700" rIns="0" bIns="0" rtlCol="0">
            <a:spAutoFit/>
          </a:bodyPr>
          <a:lstStyle/>
          <a:p>
            <a:pPr marL="354965" marR="6350" indent="-342900" algn="just">
              <a:lnSpc>
                <a:spcPct val="150000"/>
              </a:lnSpc>
              <a:spcBef>
                <a:spcPts val="100"/>
              </a:spcBef>
              <a:buFont typeface="Wingdings"/>
              <a:buChar char=""/>
              <a:tabLst>
                <a:tab pos="355600" algn="l"/>
              </a:tabLst>
            </a:pPr>
            <a:r>
              <a:rPr sz="2000" dirty="0">
                <a:cs typeface="Calibri"/>
              </a:rPr>
              <a:t>A </a:t>
            </a:r>
            <a:r>
              <a:rPr sz="2000" spc="-5" dirty="0">
                <a:cs typeface="Calibri"/>
              </a:rPr>
              <a:t>priori, les </a:t>
            </a:r>
            <a:r>
              <a:rPr sz="2000" spc="-10" dirty="0">
                <a:solidFill>
                  <a:srgbClr val="FF0000"/>
                </a:solidFill>
                <a:cs typeface="Calibri"/>
              </a:rPr>
              <a:t>objets </a:t>
            </a:r>
            <a:r>
              <a:rPr sz="2000" spc="-10" dirty="0">
                <a:cs typeface="Calibri"/>
              </a:rPr>
              <a:t>suivent </a:t>
            </a:r>
            <a:r>
              <a:rPr sz="2000" spc="-5" dirty="0">
                <a:cs typeface="Calibri"/>
              </a:rPr>
              <a:t>les </a:t>
            </a:r>
            <a:r>
              <a:rPr sz="2000" spc="-10" dirty="0">
                <a:cs typeface="Calibri"/>
              </a:rPr>
              <a:t>règles habituelles concernant  </a:t>
            </a:r>
            <a:r>
              <a:rPr sz="2000" dirty="0">
                <a:cs typeface="Calibri"/>
              </a:rPr>
              <a:t>leur </a:t>
            </a:r>
            <a:r>
              <a:rPr sz="2000" spc="-5" dirty="0">
                <a:solidFill>
                  <a:srgbClr val="FF0000"/>
                </a:solidFill>
                <a:cs typeface="Calibri"/>
              </a:rPr>
              <a:t>initialisation par </a:t>
            </a:r>
            <a:r>
              <a:rPr sz="2000" spc="-15" dirty="0">
                <a:solidFill>
                  <a:srgbClr val="FF0000"/>
                </a:solidFill>
                <a:cs typeface="Calibri"/>
              </a:rPr>
              <a:t>défaut</a:t>
            </a:r>
            <a:r>
              <a:rPr sz="2000" spc="-15" dirty="0">
                <a:cs typeface="Calibri"/>
              </a:rPr>
              <a:t>. </a:t>
            </a:r>
            <a:r>
              <a:rPr sz="2000" dirty="0">
                <a:cs typeface="Calibri"/>
              </a:rPr>
              <a:t>Il </a:t>
            </a:r>
            <a:r>
              <a:rPr sz="2000" spc="-15" dirty="0">
                <a:cs typeface="Calibri"/>
              </a:rPr>
              <a:t>est </a:t>
            </a:r>
            <a:r>
              <a:rPr sz="2000" spc="-5" dirty="0">
                <a:cs typeface="Calibri"/>
              </a:rPr>
              <a:t>donc </a:t>
            </a:r>
            <a:r>
              <a:rPr sz="2000" spc="-10" dirty="0">
                <a:cs typeface="Calibri"/>
              </a:rPr>
              <a:t>nécessaire de </a:t>
            </a:r>
            <a:r>
              <a:rPr sz="2000" spc="-20" dirty="0">
                <a:cs typeface="Calibri"/>
              </a:rPr>
              <a:t>faire  </a:t>
            </a:r>
            <a:r>
              <a:rPr sz="2000" dirty="0">
                <a:cs typeface="Calibri"/>
              </a:rPr>
              <a:t>appel à </a:t>
            </a:r>
            <a:r>
              <a:rPr sz="2000" spc="-10" dirty="0">
                <a:cs typeface="Calibri"/>
              </a:rPr>
              <a:t>une </a:t>
            </a:r>
            <a:r>
              <a:rPr sz="2000" spc="-5" dirty="0">
                <a:cs typeface="Calibri"/>
              </a:rPr>
              <a:t>méthode pour </a:t>
            </a:r>
            <a:r>
              <a:rPr sz="2000" spc="-10" dirty="0">
                <a:cs typeface="Calibri"/>
              </a:rPr>
              <a:t>attribuer des </a:t>
            </a:r>
            <a:r>
              <a:rPr sz="2000" spc="-15" dirty="0">
                <a:cs typeface="Calibri"/>
              </a:rPr>
              <a:t>valeurs </a:t>
            </a:r>
            <a:r>
              <a:rPr sz="2000" spc="-5" dirty="0">
                <a:cs typeface="Calibri"/>
              </a:rPr>
              <a:t>aux </a:t>
            </a:r>
            <a:r>
              <a:rPr sz="2000" spc="-10" dirty="0">
                <a:cs typeface="Calibri"/>
              </a:rPr>
              <a:t>données  </a:t>
            </a:r>
            <a:r>
              <a:rPr sz="2000" spc="-20" dirty="0">
                <a:cs typeface="Calibri"/>
              </a:rPr>
              <a:t>d’un </a:t>
            </a:r>
            <a:r>
              <a:rPr sz="2000" spc="-5" dirty="0">
                <a:cs typeface="Calibri"/>
              </a:rPr>
              <a:t>objet, </a:t>
            </a:r>
            <a:r>
              <a:rPr sz="2000" spc="-10" dirty="0">
                <a:cs typeface="Calibri"/>
              </a:rPr>
              <a:t>comme </a:t>
            </a:r>
            <a:r>
              <a:rPr sz="2000" dirty="0">
                <a:cs typeface="Calibri"/>
              </a:rPr>
              <a:t>la </a:t>
            </a:r>
            <a:r>
              <a:rPr sz="2000" spc="-5" dirty="0">
                <a:cs typeface="Calibri"/>
              </a:rPr>
              <a:t>méthode </a:t>
            </a:r>
            <a:r>
              <a:rPr sz="2000" dirty="0">
                <a:cs typeface="Calibri"/>
              </a:rPr>
              <a:t>initialise </a:t>
            </a:r>
            <a:r>
              <a:rPr sz="2000" spc="-5" dirty="0">
                <a:cs typeface="Calibri"/>
              </a:rPr>
              <a:t>de </a:t>
            </a:r>
            <a:r>
              <a:rPr sz="2000" dirty="0">
                <a:cs typeface="Calibri"/>
              </a:rPr>
              <a:t>la classe</a:t>
            </a:r>
            <a:r>
              <a:rPr sz="2000" spc="-50" dirty="0">
                <a:cs typeface="Calibri"/>
              </a:rPr>
              <a:t> </a:t>
            </a:r>
            <a:r>
              <a:rPr sz="2000" spc="-15" dirty="0">
                <a:cs typeface="Calibri"/>
              </a:rPr>
              <a:t>Point.</a:t>
            </a:r>
            <a:endParaRPr sz="2000" dirty="0">
              <a:cs typeface="Calibri"/>
            </a:endParaRPr>
          </a:p>
          <a:p>
            <a:pPr marL="354965" marR="5080" indent="-342900" algn="just">
              <a:lnSpc>
                <a:spcPct val="150000"/>
              </a:lnSpc>
              <a:spcBef>
                <a:spcPts val="625"/>
              </a:spcBef>
              <a:buFont typeface="Wingdings"/>
              <a:buChar char=""/>
              <a:tabLst>
                <a:tab pos="355600" algn="l"/>
              </a:tabLst>
            </a:pPr>
            <a:r>
              <a:rPr sz="2000" spc="-10" dirty="0">
                <a:cs typeface="Calibri"/>
              </a:rPr>
              <a:t>Cependant, </a:t>
            </a:r>
            <a:r>
              <a:rPr sz="2000" spc="-5" dirty="0">
                <a:cs typeface="Calibri"/>
              </a:rPr>
              <a:t>une </a:t>
            </a:r>
            <a:r>
              <a:rPr sz="2000" spc="-10" dirty="0">
                <a:cs typeface="Calibri"/>
              </a:rPr>
              <a:t>telle démarche oblige </a:t>
            </a:r>
            <a:r>
              <a:rPr sz="2000" dirty="0">
                <a:cs typeface="Calibri"/>
              </a:rPr>
              <a:t>à </a:t>
            </a:r>
            <a:r>
              <a:rPr sz="2000" spc="-10" dirty="0">
                <a:solidFill>
                  <a:srgbClr val="FF0000"/>
                </a:solidFill>
                <a:cs typeface="Calibri"/>
              </a:rPr>
              <a:t>compter </a:t>
            </a:r>
            <a:r>
              <a:rPr sz="2000" dirty="0">
                <a:solidFill>
                  <a:srgbClr val="FF0000"/>
                </a:solidFill>
                <a:cs typeface="Calibri"/>
              </a:rPr>
              <a:t>sur  </a:t>
            </a:r>
            <a:r>
              <a:rPr sz="2000" spc="-10" dirty="0">
                <a:solidFill>
                  <a:srgbClr val="FF0000"/>
                </a:solidFill>
                <a:cs typeface="Calibri"/>
              </a:rPr>
              <a:t>l’utilisateur </a:t>
            </a:r>
            <a:r>
              <a:rPr sz="2000" spc="-5" dirty="0">
                <a:cs typeface="Calibri"/>
              </a:rPr>
              <a:t>de </a:t>
            </a:r>
            <a:r>
              <a:rPr sz="2000" spc="-35" dirty="0">
                <a:cs typeface="Calibri"/>
              </a:rPr>
              <a:t>l’objet </a:t>
            </a:r>
            <a:r>
              <a:rPr sz="2000" spc="-5" dirty="0">
                <a:cs typeface="Calibri"/>
              </a:rPr>
              <a:t>pour </a:t>
            </a:r>
            <a:r>
              <a:rPr sz="2000" spc="-20" dirty="0">
                <a:cs typeface="Calibri"/>
              </a:rPr>
              <a:t>effectuer </a:t>
            </a:r>
            <a:r>
              <a:rPr sz="2000" spc="-30" dirty="0">
                <a:cs typeface="Calibri"/>
              </a:rPr>
              <a:t>l’appel </a:t>
            </a:r>
            <a:r>
              <a:rPr sz="2000" spc="-10" dirty="0">
                <a:cs typeface="Calibri"/>
              </a:rPr>
              <a:t>voulu </a:t>
            </a:r>
            <a:r>
              <a:rPr sz="2000" spc="-5" dirty="0">
                <a:cs typeface="Calibri"/>
              </a:rPr>
              <a:t>au bon  moment. </a:t>
            </a:r>
            <a:r>
              <a:rPr sz="2000" dirty="0">
                <a:cs typeface="Calibri"/>
              </a:rPr>
              <a:t>En </a:t>
            </a:r>
            <a:r>
              <a:rPr sz="2000" spc="-10" dirty="0">
                <a:cs typeface="Calibri"/>
              </a:rPr>
              <a:t>outre, </a:t>
            </a:r>
            <a:r>
              <a:rPr sz="2000" spc="-50" dirty="0">
                <a:cs typeface="Calibri"/>
              </a:rPr>
              <a:t>L’</a:t>
            </a:r>
            <a:r>
              <a:rPr sz="2000" spc="-50" dirty="0">
                <a:solidFill>
                  <a:srgbClr val="FF0000"/>
                </a:solidFill>
                <a:cs typeface="Calibri"/>
              </a:rPr>
              <a:t>absence </a:t>
            </a:r>
            <a:r>
              <a:rPr sz="2000" spc="-5" dirty="0">
                <a:cs typeface="Calibri"/>
              </a:rPr>
              <a:t>de </a:t>
            </a:r>
            <a:r>
              <a:rPr sz="2000" spc="-15" dirty="0">
                <a:cs typeface="Calibri"/>
              </a:rPr>
              <a:t>procédure </a:t>
            </a:r>
            <a:r>
              <a:rPr sz="2000" spc="-5" dirty="0">
                <a:cs typeface="Calibri"/>
              </a:rPr>
              <a:t>d’initialisation  peut </a:t>
            </a:r>
            <a:r>
              <a:rPr sz="2000" spc="-15" dirty="0">
                <a:cs typeface="Calibri"/>
              </a:rPr>
              <a:t>être </a:t>
            </a:r>
            <a:r>
              <a:rPr sz="2000" spc="-15" dirty="0">
                <a:solidFill>
                  <a:srgbClr val="FF0000"/>
                </a:solidFill>
                <a:cs typeface="Calibri"/>
              </a:rPr>
              <a:t>catastrophique </a:t>
            </a:r>
            <a:r>
              <a:rPr sz="2000" spc="-5" dirty="0">
                <a:cs typeface="Calibri"/>
              </a:rPr>
              <a:t>dans </a:t>
            </a:r>
            <a:r>
              <a:rPr sz="2000" dirty="0">
                <a:cs typeface="Calibri"/>
              </a:rPr>
              <a:t>le </a:t>
            </a:r>
            <a:r>
              <a:rPr sz="2000" spc="-10" dirty="0">
                <a:cs typeface="Calibri"/>
              </a:rPr>
              <a:t>cas </a:t>
            </a:r>
            <a:r>
              <a:rPr sz="2000" spc="-5" dirty="0">
                <a:cs typeface="Calibri"/>
              </a:rPr>
              <a:t>où </a:t>
            </a:r>
            <a:r>
              <a:rPr sz="2000" spc="-35" dirty="0">
                <a:cs typeface="Calibri"/>
              </a:rPr>
              <a:t>l’objet </a:t>
            </a:r>
            <a:r>
              <a:rPr sz="2000" spc="-5" dirty="0">
                <a:cs typeface="Calibri"/>
              </a:rPr>
              <a:t>doit </a:t>
            </a:r>
            <a:r>
              <a:rPr sz="2000" dirty="0">
                <a:solidFill>
                  <a:srgbClr val="FF0000"/>
                </a:solidFill>
                <a:cs typeface="Calibri"/>
              </a:rPr>
              <a:t>allouer  </a:t>
            </a:r>
            <a:r>
              <a:rPr sz="2000" spc="-10" dirty="0">
                <a:solidFill>
                  <a:srgbClr val="FF0000"/>
                </a:solidFill>
                <a:cs typeface="Calibri"/>
              </a:rPr>
              <a:t>dynamiquement </a:t>
            </a:r>
            <a:r>
              <a:rPr sz="2000" spc="-5" dirty="0">
                <a:solidFill>
                  <a:srgbClr val="FF0000"/>
                </a:solidFill>
                <a:cs typeface="Calibri"/>
              </a:rPr>
              <a:t>de </a:t>
            </a:r>
            <a:r>
              <a:rPr sz="2000" dirty="0">
                <a:solidFill>
                  <a:srgbClr val="FF0000"/>
                </a:solidFill>
                <a:cs typeface="Calibri"/>
              </a:rPr>
              <a:t>la </a:t>
            </a:r>
            <a:r>
              <a:rPr sz="2000" spc="-5" dirty="0">
                <a:solidFill>
                  <a:srgbClr val="FF0000"/>
                </a:solidFill>
                <a:cs typeface="Calibri"/>
              </a:rPr>
              <a:t>mémoire</a:t>
            </a:r>
            <a:r>
              <a:rPr sz="2000" spc="-5" dirty="0">
                <a:cs typeface="Calibri"/>
              </a:rPr>
              <a:t>. Le </a:t>
            </a:r>
            <a:r>
              <a:rPr sz="2000" spc="5" dirty="0">
                <a:cs typeface="Calibri"/>
              </a:rPr>
              <a:t>C++ </a:t>
            </a:r>
            <a:r>
              <a:rPr sz="2000" spc="-20" dirty="0">
                <a:cs typeface="Calibri"/>
              </a:rPr>
              <a:t>offre </a:t>
            </a:r>
            <a:r>
              <a:rPr sz="2000" spc="-5" dirty="0">
                <a:cs typeface="Calibri"/>
              </a:rPr>
              <a:t>un </a:t>
            </a:r>
            <a:r>
              <a:rPr sz="2000" spc="-10" dirty="0">
                <a:cs typeface="Calibri"/>
              </a:rPr>
              <a:t>mécanisme  très </a:t>
            </a:r>
            <a:r>
              <a:rPr sz="2000" spc="-15" dirty="0">
                <a:cs typeface="Calibri"/>
              </a:rPr>
              <a:t>performant </a:t>
            </a:r>
            <a:r>
              <a:rPr sz="2000" spc="-5" dirty="0">
                <a:cs typeface="Calibri"/>
              </a:rPr>
              <a:t>pour </a:t>
            </a:r>
            <a:r>
              <a:rPr sz="2000" spc="-10" dirty="0">
                <a:cs typeface="Calibri"/>
              </a:rPr>
              <a:t>traiter </a:t>
            </a:r>
            <a:r>
              <a:rPr sz="2000" dirty="0">
                <a:cs typeface="Calibri"/>
              </a:rPr>
              <a:t>ces </a:t>
            </a:r>
            <a:r>
              <a:rPr sz="2000" spc="-10" dirty="0">
                <a:cs typeface="Calibri"/>
              </a:rPr>
              <a:t>problèmes </a:t>
            </a:r>
            <a:r>
              <a:rPr sz="2000" dirty="0">
                <a:cs typeface="Calibri"/>
              </a:rPr>
              <a:t>: </a:t>
            </a:r>
            <a:r>
              <a:rPr sz="2000" dirty="0">
                <a:solidFill>
                  <a:srgbClr val="FF0000"/>
                </a:solidFill>
                <a:cs typeface="Calibri"/>
              </a:rPr>
              <a:t>le</a:t>
            </a:r>
            <a:r>
              <a:rPr sz="2000" spc="-15" dirty="0">
                <a:solidFill>
                  <a:srgbClr val="FF0000"/>
                </a:solidFill>
                <a:cs typeface="Calibri"/>
              </a:rPr>
              <a:t> </a:t>
            </a:r>
            <a:r>
              <a:rPr sz="2000" spc="-25" dirty="0">
                <a:solidFill>
                  <a:srgbClr val="FF0000"/>
                </a:solidFill>
                <a:cs typeface="Calibri"/>
              </a:rPr>
              <a:t>constructeur</a:t>
            </a:r>
            <a:r>
              <a:rPr sz="2000" spc="-25" dirty="0">
                <a:cs typeface="Calibri"/>
              </a:rPr>
              <a:t>.</a:t>
            </a:r>
            <a:endParaRPr sz="2000" dirty="0">
              <a:cs typeface="Calibri"/>
            </a:endParaRPr>
          </a:p>
        </p:txBody>
      </p:sp>
      <p:sp>
        <p:nvSpPr>
          <p:cNvPr id="5" name="object 2"/>
          <p:cNvSpPr txBox="1">
            <a:spLocks noGrp="1"/>
          </p:cNvSpPr>
          <p:nvPr>
            <p:ph type="title"/>
          </p:nvPr>
        </p:nvSpPr>
        <p:spPr>
          <a:xfrm>
            <a:off x="1225296" y="738664"/>
            <a:ext cx="9957816"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10" dirty="0"/>
              <a:t>Constructeur </a:t>
            </a:r>
            <a:r>
              <a:rPr dirty="0"/>
              <a:t>/</a:t>
            </a:r>
            <a:r>
              <a:rPr spc="-30" dirty="0"/>
              <a:t> </a:t>
            </a:r>
            <a:r>
              <a:rPr spc="-10" dirty="0"/>
              <a:t>Destructeur</a:t>
            </a:r>
          </a:p>
        </p:txBody>
      </p:sp>
      <p:graphicFrame>
        <p:nvGraphicFramePr>
          <p:cNvPr id="6" name="Objet 5"/>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8915"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152706999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97864" y="1604289"/>
            <a:ext cx="9939528" cy="4783361"/>
          </a:xfrm>
          <a:prstGeom prst="rect">
            <a:avLst/>
          </a:prstGeom>
        </p:spPr>
        <p:txBody>
          <a:bodyPr vert="horz" wrap="square" lIns="0" tIns="12700" rIns="0" bIns="0" rtlCol="0">
            <a:spAutoFit/>
          </a:bodyPr>
          <a:lstStyle/>
          <a:p>
            <a:pPr marL="355600" marR="5080" indent="-342900" algn="just">
              <a:lnSpc>
                <a:spcPct val="150000"/>
              </a:lnSpc>
              <a:spcBef>
                <a:spcPts val="100"/>
              </a:spcBef>
              <a:buFont typeface="Wingdings"/>
              <a:buChar char=""/>
              <a:tabLst>
                <a:tab pos="355600" algn="l"/>
              </a:tabLst>
            </a:pPr>
            <a:r>
              <a:rPr sz="2000" spc="-10" dirty="0">
                <a:cs typeface="Calibri"/>
              </a:rPr>
              <a:t>Le </a:t>
            </a:r>
            <a:r>
              <a:rPr sz="2000" spc="-10" dirty="0">
                <a:solidFill>
                  <a:srgbClr val="FF0000"/>
                </a:solidFill>
                <a:cs typeface="Calibri"/>
              </a:rPr>
              <a:t>constructeur </a:t>
            </a:r>
            <a:r>
              <a:rPr sz="2000" spc="-10" dirty="0">
                <a:cs typeface="Calibri"/>
              </a:rPr>
              <a:t>est </a:t>
            </a:r>
            <a:r>
              <a:rPr sz="2000" spc="-15" dirty="0">
                <a:cs typeface="Calibri"/>
              </a:rPr>
              <a:t>une </a:t>
            </a:r>
            <a:r>
              <a:rPr sz="2000" spc="-5" dirty="0">
                <a:cs typeface="Calibri"/>
              </a:rPr>
              <a:t>méthode qui </a:t>
            </a:r>
            <a:r>
              <a:rPr sz="2000" spc="-10" dirty="0">
                <a:cs typeface="Calibri"/>
              </a:rPr>
              <a:t>sert </a:t>
            </a:r>
            <a:r>
              <a:rPr sz="2000" spc="-5" dirty="0">
                <a:cs typeface="Calibri"/>
              </a:rPr>
              <a:t>à </a:t>
            </a:r>
            <a:r>
              <a:rPr sz="2000" spc="-15" dirty="0">
                <a:cs typeface="Calibri"/>
              </a:rPr>
              <a:t>construire </a:t>
            </a:r>
            <a:r>
              <a:rPr sz="2000" spc="-5" dirty="0">
                <a:cs typeface="Calibri"/>
              </a:rPr>
              <a:t>un </a:t>
            </a:r>
            <a:r>
              <a:rPr sz="2000" spc="-10" dirty="0">
                <a:cs typeface="Calibri"/>
              </a:rPr>
              <a:t>objet  </a:t>
            </a:r>
            <a:r>
              <a:rPr sz="2000" spc="-5" dirty="0">
                <a:cs typeface="Calibri"/>
              </a:rPr>
              <a:t>de </a:t>
            </a:r>
            <a:r>
              <a:rPr sz="2000" dirty="0">
                <a:cs typeface="Calibri"/>
              </a:rPr>
              <a:t>la </a:t>
            </a:r>
            <a:r>
              <a:rPr sz="2000" spc="-5" dirty="0">
                <a:cs typeface="Calibri"/>
              </a:rPr>
              <a:t>classe </a:t>
            </a:r>
            <a:r>
              <a:rPr sz="2000" dirty="0">
                <a:cs typeface="Calibri"/>
              </a:rPr>
              <a:t>en </a:t>
            </a:r>
            <a:r>
              <a:rPr sz="2000" spc="-5" dirty="0">
                <a:cs typeface="Calibri"/>
              </a:rPr>
              <a:t>question. Il </a:t>
            </a:r>
            <a:r>
              <a:rPr sz="2000" spc="-10" dirty="0">
                <a:cs typeface="Calibri"/>
              </a:rPr>
              <a:t>est </a:t>
            </a:r>
            <a:r>
              <a:rPr sz="2000" spc="-5" dirty="0">
                <a:cs typeface="Calibri"/>
              </a:rPr>
              <a:t>appelé </a:t>
            </a:r>
            <a:r>
              <a:rPr sz="2000" spc="-10" dirty="0">
                <a:cs typeface="Calibri"/>
              </a:rPr>
              <a:t>automatiquement </a:t>
            </a:r>
            <a:r>
              <a:rPr sz="2000" spc="-5" dirty="0">
                <a:cs typeface="Calibri"/>
              </a:rPr>
              <a:t>à chaque  </a:t>
            </a:r>
            <a:r>
              <a:rPr sz="2000" spc="-10" dirty="0">
                <a:cs typeface="Calibri"/>
              </a:rPr>
              <a:t>création </a:t>
            </a:r>
            <a:r>
              <a:rPr sz="2000" spc="-20" dirty="0">
                <a:cs typeface="Calibri"/>
              </a:rPr>
              <a:t>d’un </a:t>
            </a:r>
            <a:r>
              <a:rPr sz="2000" spc="-5" dirty="0">
                <a:cs typeface="Calibri"/>
              </a:rPr>
              <a:t>objet basé </a:t>
            </a:r>
            <a:r>
              <a:rPr sz="2000" spc="-10" dirty="0">
                <a:cs typeface="Calibri"/>
              </a:rPr>
              <a:t>sur </a:t>
            </a:r>
            <a:r>
              <a:rPr sz="2000" spc="-15" dirty="0">
                <a:cs typeface="Calibri"/>
              </a:rPr>
              <a:t>cette </a:t>
            </a:r>
            <a:r>
              <a:rPr sz="2000" spc="-5" dirty="0">
                <a:cs typeface="Calibri"/>
              </a:rPr>
              <a:t>classe. </a:t>
            </a:r>
            <a:r>
              <a:rPr sz="2000" spc="-10" dirty="0">
                <a:cs typeface="Calibri"/>
              </a:rPr>
              <a:t>Un </a:t>
            </a:r>
            <a:r>
              <a:rPr sz="2000" spc="-5" dirty="0">
                <a:cs typeface="Calibri"/>
              </a:rPr>
              <a:t>objet </a:t>
            </a:r>
            <a:r>
              <a:rPr sz="2000" spc="-15" dirty="0">
                <a:cs typeface="Calibri"/>
              </a:rPr>
              <a:t>pourra </a:t>
            </a:r>
            <a:r>
              <a:rPr sz="2000" spc="-5" dirty="0">
                <a:cs typeface="Calibri"/>
              </a:rPr>
              <a:t>aussi  </a:t>
            </a:r>
            <a:r>
              <a:rPr sz="2000" spc="-10" dirty="0">
                <a:cs typeface="Calibri"/>
              </a:rPr>
              <a:t>posséder </a:t>
            </a:r>
            <a:r>
              <a:rPr sz="2000" spc="-5" dirty="0">
                <a:cs typeface="Calibri"/>
              </a:rPr>
              <a:t>un  </a:t>
            </a:r>
            <a:r>
              <a:rPr sz="2000" spc="-25" dirty="0">
                <a:solidFill>
                  <a:srgbClr val="FF0000"/>
                </a:solidFill>
                <a:cs typeface="Calibri"/>
              </a:rPr>
              <a:t>destructeur</a:t>
            </a:r>
            <a:r>
              <a:rPr sz="2000" spc="-25" dirty="0">
                <a:cs typeface="Calibri"/>
              </a:rPr>
              <a:t>, </a:t>
            </a:r>
            <a:r>
              <a:rPr sz="2000" spc="-10" dirty="0">
                <a:cs typeface="Calibri"/>
              </a:rPr>
              <a:t>une </a:t>
            </a:r>
            <a:r>
              <a:rPr sz="2000" spc="-5" dirty="0">
                <a:cs typeface="Calibri"/>
              </a:rPr>
              <a:t>méthode  </a:t>
            </a:r>
            <a:r>
              <a:rPr sz="2000" dirty="0">
                <a:cs typeface="Calibri"/>
              </a:rPr>
              <a:t>appelée  </a:t>
            </a:r>
            <a:r>
              <a:rPr sz="2000" spc="-10" dirty="0">
                <a:cs typeface="Calibri"/>
              </a:rPr>
              <a:t>automatiquement </a:t>
            </a:r>
            <a:r>
              <a:rPr sz="2000" spc="-5" dirty="0">
                <a:cs typeface="Calibri"/>
              </a:rPr>
              <a:t>au </a:t>
            </a:r>
            <a:r>
              <a:rPr sz="2000" spc="-10" dirty="0">
                <a:cs typeface="Calibri"/>
              </a:rPr>
              <a:t>moment </a:t>
            </a:r>
            <a:r>
              <a:rPr sz="2000" spc="-5" dirty="0">
                <a:cs typeface="Calibri"/>
              </a:rPr>
              <a:t>de la destruction de</a:t>
            </a:r>
            <a:r>
              <a:rPr sz="2000" spc="100" dirty="0">
                <a:cs typeface="Calibri"/>
              </a:rPr>
              <a:t> </a:t>
            </a:r>
            <a:r>
              <a:rPr sz="2000" spc="-30" dirty="0">
                <a:cs typeface="Calibri"/>
              </a:rPr>
              <a:t>l’objet</a:t>
            </a:r>
            <a:r>
              <a:rPr sz="2000" spc="-30" dirty="0">
                <a:cs typeface="Calibri"/>
              </a:rPr>
              <a:t>.</a:t>
            </a:r>
            <a:endParaRPr sz="2000" dirty="0">
              <a:cs typeface="Calibri"/>
            </a:endParaRPr>
          </a:p>
          <a:p>
            <a:pPr marL="355600" marR="6350" indent="-342900" algn="just">
              <a:lnSpc>
                <a:spcPct val="150000"/>
              </a:lnSpc>
              <a:spcBef>
                <a:spcPts val="600"/>
              </a:spcBef>
              <a:buFont typeface="Wingdings"/>
              <a:buChar char=""/>
              <a:tabLst>
                <a:tab pos="355600" algn="l"/>
              </a:tabLst>
            </a:pPr>
            <a:r>
              <a:rPr sz="2000" spc="-10" dirty="0">
                <a:cs typeface="Calibri"/>
              </a:rPr>
              <a:t>Les </a:t>
            </a:r>
            <a:r>
              <a:rPr sz="2000" spc="-10" dirty="0">
                <a:solidFill>
                  <a:srgbClr val="FF0000"/>
                </a:solidFill>
                <a:cs typeface="Calibri"/>
              </a:rPr>
              <a:t>objets </a:t>
            </a:r>
            <a:r>
              <a:rPr sz="2000" spc="-5" dirty="0">
                <a:solidFill>
                  <a:srgbClr val="FF0000"/>
                </a:solidFill>
                <a:cs typeface="Calibri"/>
              </a:rPr>
              <a:t>automatiques</a:t>
            </a:r>
            <a:r>
              <a:rPr sz="2000" spc="-5" dirty="0">
                <a:cs typeface="Calibri"/>
              </a:rPr>
              <a:t>, </a:t>
            </a:r>
            <a:r>
              <a:rPr sz="2000" spc="-10" dirty="0">
                <a:cs typeface="Calibri"/>
              </a:rPr>
              <a:t>auxquels </a:t>
            </a:r>
            <a:r>
              <a:rPr sz="2000" spc="-5" dirty="0">
                <a:cs typeface="Calibri"/>
              </a:rPr>
              <a:t>on se limite </a:t>
            </a:r>
            <a:r>
              <a:rPr sz="2000" spc="-35" dirty="0">
                <a:cs typeface="Calibri"/>
              </a:rPr>
              <a:t>jusqu’à </a:t>
            </a:r>
            <a:r>
              <a:rPr sz="2000" spc="-10" dirty="0">
                <a:cs typeface="Calibri"/>
              </a:rPr>
              <a:t>présent,  </a:t>
            </a:r>
            <a:r>
              <a:rPr sz="2000" spc="-15" dirty="0">
                <a:cs typeface="Calibri"/>
              </a:rPr>
              <a:t>sont </a:t>
            </a:r>
            <a:r>
              <a:rPr sz="2000" spc="-10" dirty="0">
                <a:solidFill>
                  <a:srgbClr val="FF0000"/>
                </a:solidFill>
                <a:cs typeface="Calibri"/>
              </a:rPr>
              <a:t>créés par une déclaration </a:t>
            </a:r>
            <a:r>
              <a:rPr sz="2000" spc="-5" dirty="0">
                <a:cs typeface="Calibri"/>
              </a:rPr>
              <a:t>et leur </a:t>
            </a:r>
            <a:r>
              <a:rPr sz="2000" spc="-10" dirty="0">
                <a:cs typeface="Calibri"/>
              </a:rPr>
              <a:t>destruction </a:t>
            </a:r>
            <a:r>
              <a:rPr sz="2000" spc="-5" dirty="0">
                <a:cs typeface="Calibri"/>
              </a:rPr>
              <a:t>a lieu </a:t>
            </a:r>
            <a:r>
              <a:rPr sz="2000" spc="-15" dirty="0">
                <a:cs typeface="Calibri"/>
              </a:rPr>
              <a:t>lorsque </a:t>
            </a:r>
            <a:r>
              <a:rPr sz="2000" spc="-15" dirty="0">
                <a:solidFill>
                  <a:srgbClr val="FF0000"/>
                </a:solidFill>
                <a:cs typeface="Calibri"/>
              </a:rPr>
              <a:t> </a:t>
            </a:r>
            <a:r>
              <a:rPr sz="2000" spc="-50" dirty="0">
                <a:solidFill>
                  <a:srgbClr val="FF0000"/>
                </a:solidFill>
                <a:cs typeface="Calibri"/>
              </a:rPr>
              <a:t>l’on </a:t>
            </a:r>
            <a:r>
              <a:rPr sz="2000" spc="-15" dirty="0">
                <a:solidFill>
                  <a:srgbClr val="FF0000"/>
                </a:solidFill>
                <a:cs typeface="Calibri"/>
              </a:rPr>
              <a:t>quitte </a:t>
            </a:r>
            <a:r>
              <a:rPr sz="2000" spc="-5" dirty="0">
                <a:cs typeface="Calibri"/>
              </a:rPr>
              <a:t>le </a:t>
            </a:r>
            <a:r>
              <a:rPr sz="2000" spc="-10" dirty="0">
                <a:cs typeface="Calibri"/>
              </a:rPr>
              <a:t>bloc </a:t>
            </a:r>
            <a:r>
              <a:rPr sz="2000" dirty="0">
                <a:cs typeface="Calibri"/>
              </a:rPr>
              <a:t>ou </a:t>
            </a:r>
            <a:r>
              <a:rPr sz="2000" spc="-5" dirty="0">
                <a:cs typeface="Calibri"/>
              </a:rPr>
              <a:t>la </a:t>
            </a:r>
            <a:r>
              <a:rPr sz="2000" spc="-15" dirty="0">
                <a:cs typeface="Calibri"/>
              </a:rPr>
              <a:t>fonction </a:t>
            </a:r>
            <a:r>
              <a:rPr sz="2000" dirty="0">
                <a:solidFill>
                  <a:srgbClr val="FF0000"/>
                </a:solidFill>
                <a:cs typeface="Calibri"/>
              </a:rPr>
              <a:t>où </a:t>
            </a:r>
            <a:r>
              <a:rPr sz="2000" spc="-5" dirty="0">
                <a:solidFill>
                  <a:srgbClr val="FF0000"/>
                </a:solidFill>
                <a:cs typeface="Calibri"/>
              </a:rPr>
              <a:t>ils </a:t>
            </a:r>
            <a:r>
              <a:rPr sz="2000" spc="-15" dirty="0">
                <a:solidFill>
                  <a:srgbClr val="FF0000"/>
                </a:solidFill>
                <a:cs typeface="Calibri"/>
              </a:rPr>
              <a:t>ont été</a:t>
            </a:r>
            <a:r>
              <a:rPr sz="2000" spc="100" dirty="0">
                <a:solidFill>
                  <a:srgbClr val="FF0000"/>
                </a:solidFill>
                <a:cs typeface="Calibri"/>
              </a:rPr>
              <a:t> </a:t>
            </a:r>
            <a:r>
              <a:rPr sz="2000" spc="-10" dirty="0">
                <a:solidFill>
                  <a:srgbClr val="FF0000"/>
                </a:solidFill>
                <a:cs typeface="Calibri"/>
              </a:rPr>
              <a:t>déclaré</a:t>
            </a:r>
            <a:r>
              <a:rPr sz="2000" spc="-10" dirty="0">
                <a:solidFill>
                  <a:srgbClr val="FF0000"/>
                </a:solidFill>
                <a:cs typeface="Calibri"/>
              </a:rPr>
              <a:t>.</a:t>
            </a:r>
            <a:endParaRPr sz="2000" dirty="0">
              <a:cs typeface="Calibri"/>
            </a:endParaRPr>
          </a:p>
          <a:p>
            <a:pPr marL="355600" marR="6350" indent="-342900" algn="just">
              <a:lnSpc>
                <a:spcPct val="150000"/>
              </a:lnSpc>
              <a:spcBef>
                <a:spcPts val="600"/>
              </a:spcBef>
              <a:buFont typeface="Wingdings"/>
              <a:buChar char=""/>
              <a:tabLst>
                <a:tab pos="355600" algn="l"/>
              </a:tabLst>
            </a:pPr>
            <a:r>
              <a:rPr sz="2000" spc="-25" dirty="0">
                <a:cs typeface="Calibri"/>
              </a:rPr>
              <a:t>Par </a:t>
            </a:r>
            <a:r>
              <a:rPr sz="2000" spc="-15" dirty="0">
                <a:cs typeface="Calibri"/>
              </a:rPr>
              <a:t>convention, </a:t>
            </a:r>
            <a:r>
              <a:rPr sz="2000" spc="-5" dirty="0">
                <a:cs typeface="Calibri"/>
              </a:rPr>
              <a:t>le </a:t>
            </a:r>
            <a:r>
              <a:rPr sz="2000" spc="-10" dirty="0">
                <a:solidFill>
                  <a:srgbClr val="FF0000"/>
                </a:solidFill>
                <a:cs typeface="Calibri"/>
              </a:rPr>
              <a:t>constructeur </a:t>
            </a:r>
            <a:r>
              <a:rPr sz="2000" dirty="0">
                <a:cs typeface="Calibri"/>
              </a:rPr>
              <a:t>se </a:t>
            </a:r>
            <a:r>
              <a:rPr sz="2000" spc="-15" dirty="0">
                <a:cs typeface="Calibri"/>
              </a:rPr>
              <a:t>reconnaît </a:t>
            </a:r>
            <a:r>
              <a:rPr sz="2000" spc="-5" dirty="0">
                <a:cs typeface="Calibri"/>
              </a:rPr>
              <a:t>à ce qu’il </a:t>
            </a:r>
            <a:r>
              <a:rPr sz="2000" spc="-10" dirty="0">
                <a:cs typeface="Calibri"/>
              </a:rPr>
              <a:t>porte </a:t>
            </a:r>
            <a:r>
              <a:rPr sz="2000" spc="-15" dirty="0">
                <a:cs typeface="Calibri"/>
              </a:rPr>
              <a:t>le </a:t>
            </a:r>
            <a:r>
              <a:rPr sz="2000" spc="-15" dirty="0">
                <a:solidFill>
                  <a:srgbClr val="FF0000"/>
                </a:solidFill>
                <a:cs typeface="Calibri"/>
              </a:rPr>
              <a:t> </a:t>
            </a:r>
            <a:r>
              <a:rPr sz="2000" spc="-5" dirty="0">
                <a:solidFill>
                  <a:srgbClr val="FF0000"/>
                </a:solidFill>
                <a:cs typeface="Calibri"/>
              </a:rPr>
              <a:t>même </a:t>
            </a:r>
            <a:r>
              <a:rPr sz="2000" spc="-10" dirty="0">
                <a:solidFill>
                  <a:srgbClr val="FF0000"/>
                </a:solidFill>
                <a:cs typeface="Calibri"/>
              </a:rPr>
              <a:t>nom que </a:t>
            </a:r>
            <a:r>
              <a:rPr sz="2000" spc="-5" dirty="0">
                <a:solidFill>
                  <a:srgbClr val="FF0000"/>
                </a:solidFill>
                <a:cs typeface="Calibri"/>
              </a:rPr>
              <a:t>la </a:t>
            </a:r>
            <a:r>
              <a:rPr sz="2000" dirty="0">
                <a:solidFill>
                  <a:srgbClr val="FF0000"/>
                </a:solidFill>
                <a:cs typeface="Calibri"/>
              </a:rPr>
              <a:t>classe</a:t>
            </a:r>
            <a:r>
              <a:rPr sz="2000" dirty="0">
                <a:cs typeface="Calibri"/>
              </a:rPr>
              <a:t>. </a:t>
            </a:r>
            <a:r>
              <a:rPr sz="2000" spc="-10" dirty="0">
                <a:cs typeface="Calibri"/>
              </a:rPr>
              <a:t>Quant </a:t>
            </a:r>
            <a:r>
              <a:rPr sz="2000" spc="5" dirty="0">
                <a:cs typeface="Calibri"/>
              </a:rPr>
              <a:t>au </a:t>
            </a:r>
            <a:r>
              <a:rPr sz="2000" spc="-25" dirty="0">
                <a:solidFill>
                  <a:srgbClr val="FF0000"/>
                </a:solidFill>
                <a:cs typeface="Calibri"/>
              </a:rPr>
              <a:t>destructeur</a:t>
            </a:r>
            <a:r>
              <a:rPr sz="2000" spc="-25" dirty="0">
                <a:cs typeface="Calibri"/>
              </a:rPr>
              <a:t>, </a:t>
            </a:r>
            <a:r>
              <a:rPr sz="2000" spc="-5" dirty="0">
                <a:cs typeface="Calibri"/>
              </a:rPr>
              <a:t>il </a:t>
            </a:r>
            <a:r>
              <a:rPr sz="2000" spc="-10" dirty="0">
                <a:cs typeface="Calibri"/>
              </a:rPr>
              <a:t>porte </a:t>
            </a:r>
            <a:r>
              <a:rPr sz="2000" spc="-5" dirty="0">
                <a:cs typeface="Calibri"/>
              </a:rPr>
              <a:t>le </a:t>
            </a:r>
            <a:r>
              <a:rPr sz="2000" spc="-5" dirty="0">
                <a:solidFill>
                  <a:srgbClr val="FF0000"/>
                </a:solidFill>
                <a:cs typeface="Calibri"/>
              </a:rPr>
              <a:t>même  </a:t>
            </a:r>
            <a:r>
              <a:rPr sz="2000" spc="-10" dirty="0">
                <a:solidFill>
                  <a:srgbClr val="FF0000"/>
                </a:solidFill>
                <a:cs typeface="Calibri"/>
              </a:rPr>
              <a:t>nom que </a:t>
            </a:r>
            <a:r>
              <a:rPr sz="2000" spc="-5" dirty="0">
                <a:solidFill>
                  <a:srgbClr val="FF0000"/>
                </a:solidFill>
                <a:cs typeface="Calibri"/>
              </a:rPr>
              <a:t>la classe </a:t>
            </a:r>
            <a:r>
              <a:rPr sz="2000" spc="-10" dirty="0">
                <a:solidFill>
                  <a:srgbClr val="FF0000"/>
                </a:solidFill>
                <a:cs typeface="Calibri"/>
              </a:rPr>
              <a:t>précédé</a:t>
            </a:r>
            <a:r>
              <a:rPr sz="2000" spc="-10" dirty="0">
                <a:solidFill>
                  <a:srgbClr val="FF0000"/>
                </a:solidFill>
                <a:cs typeface="Calibri"/>
              </a:rPr>
              <a:t> </a:t>
            </a:r>
            <a:r>
              <a:rPr sz="2000" spc="-25" dirty="0">
                <a:solidFill>
                  <a:srgbClr val="FF0000"/>
                </a:solidFill>
                <a:cs typeface="Calibri"/>
              </a:rPr>
              <a:t>d’un </a:t>
            </a:r>
            <a:r>
              <a:rPr sz="2000" spc="-5" dirty="0">
                <a:solidFill>
                  <a:srgbClr val="FF0000"/>
                </a:solidFill>
                <a:cs typeface="Calibri"/>
              </a:rPr>
              <a:t>tilde</a:t>
            </a:r>
            <a:r>
              <a:rPr sz="2000" spc="125" dirty="0">
                <a:solidFill>
                  <a:srgbClr val="FF0000"/>
                </a:solidFill>
                <a:cs typeface="Calibri"/>
              </a:rPr>
              <a:t> </a:t>
            </a:r>
            <a:r>
              <a:rPr sz="2000" spc="-5" dirty="0">
                <a:solidFill>
                  <a:srgbClr val="FF0000"/>
                </a:solidFill>
                <a:cs typeface="Calibri"/>
              </a:rPr>
              <a:t>~.</a:t>
            </a:r>
            <a:endParaRPr sz="2000" dirty="0">
              <a:cs typeface="Calibri"/>
            </a:endParaRPr>
          </a:p>
        </p:txBody>
      </p:sp>
      <p:sp>
        <p:nvSpPr>
          <p:cNvPr id="5" name="object 2"/>
          <p:cNvSpPr txBox="1">
            <a:spLocks noGrp="1"/>
          </p:cNvSpPr>
          <p:nvPr>
            <p:ph type="title"/>
          </p:nvPr>
        </p:nvSpPr>
        <p:spPr>
          <a:xfrm>
            <a:off x="1225296" y="738664"/>
            <a:ext cx="9957816"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10" dirty="0"/>
              <a:t>Constructeur </a:t>
            </a:r>
            <a:r>
              <a:rPr dirty="0"/>
              <a:t>/</a:t>
            </a:r>
            <a:r>
              <a:rPr spc="-30" dirty="0"/>
              <a:t> </a:t>
            </a:r>
            <a:r>
              <a:rPr spc="-10" dirty="0"/>
              <a:t>Destructeur</a:t>
            </a:r>
          </a:p>
        </p:txBody>
      </p:sp>
      <p:graphicFrame>
        <p:nvGraphicFramePr>
          <p:cNvPr id="6" name="Objet 5"/>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9939"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77284413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732976" y="778374"/>
            <a:ext cx="8822693" cy="1748062"/>
          </a:xfrm>
          <a:prstGeom prst="rect">
            <a:avLst/>
          </a:prstGeom>
        </p:spPr>
        <p:txBody>
          <a:bodyPr vert="horz" wrap="square" lIns="0" tIns="10941" rIns="0" bIns="0" rtlCol="0">
            <a:spAutoFit/>
          </a:bodyPr>
          <a:lstStyle/>
          <a:p>
            <a:pPr marL="11516" marR="1636475">
              <a:lnSpc>
                <a:spcPct val="165000"/>
              </a:lnSpc>
              <a:spcBef>
                <a:spcPts val="304"/>
              </a:spcBef>
            </a:pPr>
            <a:r>
              <a:rPr sz="1451" spc="-5" dirty="0" smtClean="0">
                <a:solidFill>
                  <a:prstClr val="black"/>
                </a:solidFill>
                <a:latin typeface="Times New Roman"/>
                <a:cs typeface="Times New Roman"/>
              </a:rPr>
              <a:t>Pour </a:t>
            </a:r>
            <a:r>
              <a:rPr sz="1451" spc="-5" dirty="0">
                <a:solidFill>
                  <a:prstClr val="black"/>
                </a:solidFill>
                <a:latin typeface="Times New Roman"/>
                <a:cs typeface="Times New Roman"/>
              </a:rPr>
              <a:t>faire ces initialisations, il existe en C++ des méthodes particulières appelées </a:t>
            </a:r>
            <a:r>
              <a:rPr sz="1451" b="1" spc="-5" dirty="0">
                <a:solidFill>
                  <a:srgbClr val="FF0000"/>
                </a:solidFill>
                <a:latin typeface="Times New Roman"/>
                <a:cs typeface="Times New Roman"/>
              </a:rPr>
              <a:t>constructeurs</a:t>
            </a:r>
            <a:r>
              <a:rPr sz="1451" spc="-5" dirty="0">
                <a:solidFill>
                  <a:prstClr val="black"/>
                </a:solidFill>
                <a:latin typeface="Times New Roman"/>
                <a:cs typeface="Times New Roman"/>
              </a:rPr>
              <a:t>.  Un constructeur </a:t>
            </a:r>
            <a:r>
              <a:rPr sz="1451" dirty="0">
                <a:solidFill>
                  <a:prstClr val="black"/>
                </a:solidFill>
                <a:latin typeface="Times New Roman"/>
                <a:cs typeface="Times New Roman"/>
              </a:rPr>
              <a:t>est </a:t>
            </a:r>
            <a:r>
              <a:rPr sz="1451" spc="-5" dirty="0">
                <a:solidFill>
                  <a:prstClr val="black"/>
                </a:solidFill>
                <a:latin typeface="Times New Roman"/>
                <a:cs typeface="Times New Roman"/>
              </a:rPr>
              <a:t>une méthode :</a:t>
            </a:r>
            <a:endParaRPr sz="1451" dirty="0">
              <a:solidFill>
                <a:prstClr val="black"/>
              </a:solidFill>
              <a:latin typeface="Times New Roman"/>
              <a:cs typeface="Times New Roman"/>
            </a:endParaRPr>
          </a:p>
          <a:p>
            <a:pPr marL="426105" indent="-207294">
              <a:spcBef>
                <a:spcPts val="172"/>
              </a:spcBef>
              <a:buFont typeface="Wingdings"/>
              <a:buChar char=""/>
              <a:tabLst>
                <a:tab pos="426105" algn="l"/>
              </a:tabLst>
            </a:pPr>
            <a:r>
              <a:rPr sz="1451" spc="-5" dirty="0">
                <a:solidFill>
                  <a:prstClr val="black"/>
                </a:solidFill>
                <a:latin typeface="Times New Roman"/>
                <a:cs typeface="Times New Roman"/>
              </a:rPr>
              <a:t>invoquée </a:t>
            </a:r>
            <a:r>
              <a:rPr sz="1451" b="1" spc="-5" dirty="0">
                <a:solidFill>
                  <a:srgbClr val="FF0000"/>
                </a:solidFill>
                <a:latin typeface="Times New Roman"/>
                <a:cs typeface="Times New Roman"/>
              </a:rPr>
              <a:t>automatiquement </a:t>
            </a:r>
            <a:r>
              <a:rPr sz="1451" spc="-5" dirty="0">
                <a:solidFill>
                  <a:prstClr val="black"/>
                </a:solidFill>
                <a:latin typeface="Times New Roman"/>
                <a:cs typeface="Times New Roman"/>
              </a:rPr>
              <a:t>lors de </a:t>
            </a:r>
            <a:r>
              <a:rPr sz="1451" dirty="0">
                <a:solidFill>
                  <a:prstClr val="black"/>
                </a:solidFill>
                <a:latin typeface="Times New Roman"/>
                <a:cs typeface="Times New Roman"/>
              </a:rPr>
              <a:t>la </a:t>
            </a:r>
            <a:r>
              <a:rPr sz="1451" spc="-5" dirty="0">
                <a:solidFill>
                  <a:prstClr val="black"/>
                </a:solidFill>
                <a:latin typeface="Times New Roman"/>
                <a:cs typeface="Times New Roman"/>
              </a:rPr>
              <a:t>déclaration d’un</a:t>
            </a:r>
            <a:r>
              <a:rPr sz="1451" spc="27" dirty="0">
                <a:solidFill>
                  <a:prstClr val="black"/>
                </a:solidFill>
                <a:latin typeface="Times New Roman"/>
                <a:cs typeface="Times New Roman"/>
              </a:rPr>
              <a:t> </a:t>
            </a:r>
            <a:r>
              <a:rPr sz="1451" spc="-5" dirty="0">
                <a:solidFill>
                  <a:prstClr val="black"/>
                </a:solidFill>
                <a:latin typeface="Times New Roman"/>
                <a:cs typeface="Times New Roman"/>
              </a:rPr>
              <a:t>objet</a:t>
            </a:r>
            <a:endParaRPr sz="1451" dirty="0">
              <a:solidFill>
                <a:prstClr val="black"/>
              </a:solidFill>
              <a:latin typeface="Times New Roman"/>
              <a:cs typeface="Times New Roman"/>
            </a:endParaRPr>
          </a:p>
          <a:p>
            <a:pPr marL="426105" indent="-207294">
              <a:spcBef>
                <a:spcPts val="185"/>
              </a:spcBef>
              <a:buFont typeface="Wingdings"/>
              <a:buChar char=""/>
              <a:tabLst>
                <a:tab pos="426105" algn="l"/>
              </a:tabLst>
            </a:pPr>
            <a:r>
              <a:rPr sz="1451" spc="-5" dirty="0">
                <a:solidFill>
                  <a:prstClr val="black"/>
                </a:solidFill>
                <a:latin typeface="Times New Roman"/>
                <a:cs typeface="Times New Roman"/>
              </a:rPr>
              <a:t>chargée d’effectuer toutes les opérations requises en « </a:t>
            </a:r>
            <a:r>
              <a:rPr sz="1451" b="1" spc="-5" dirty="0">
                <a:solidFill>
                  <a:srgbClr val="FF0000"/>
                </a:solidFill>
                <a:latin typeface="Times New Roman"/>
                <a:cs typeface="Times New Roman"/>
              </a:rPr>
              <a:t>début </a:t>
            </a:r>
            <a:r>
              <a:rPr sz="1451" b="1" dirty="0">
                <a:solidFill>
                  <a:srgbClr val="FF0000"/>
                </a:solidFill>
                <a:latin typeface="Times New Roman"/>
                <a:cs typeface="Times New Roman"/>
              </a:rPr>
              <a:t>de </a:t>
            </a:r>
            <a:r>
              <a:rPr sz="1451" b="1" spc="-5" dirty="0">
                <a:solidFill>
                  <a:srgbClr val="FF0000"/>
                </a:solidFill>
                <a:latin typeface="Times New Roman"/>
                <a:cs typeface="Times New Roman"/>
              </a:rPr>
              <a:t>vie </a:t>
            </a:r>
            <a:r>
              <a:rPr sz="1451" spc="-5" dirty="0">
                <a:solidFill>
                  <a:prstClr val="black"/>
                </a:solidFill>
                <a:latin typeface="Times New Roman"/>
                <a:cs typeface="Times New Roman"/>
              </a:rPr>
              <a:t>» de l’objet (dont l’initialisation des</a:t>
            </a:r>
            <a:r>
              <a:rPr sz="1451" spc="254" dirty="0">
                <a:solidFill>
                  <a:prstClr val="black"/>
                </a:solidFill>
                <a:latin typeface="Times New Roman"/>
                <a:cs typeface="Times New Roman"/>
              </a:rPr>
              <a:t> </a:t>
            </a:r>
            <a:r>
              <a:rPr sz="1451" spc="-5" dirty="0">
                <a:solidFill>
                  <a:prstClr val="black"/>
                </a:solidFill>
                <a:latin typeface="Times New Roman"/>
                <a:cs typeface="Times New Roman"/>
              </a:rPr>
              <a:t>attributs)</a:t>
            </a:r>
            <a:endParaRPr sz="1451" dirty="0">
              <a:solidFill>
                <a:prstClr val="black"/>
              </a:solidFill>
              <a:latin typeface="Times New Roman"/>
              <a:cs typeface="Times New Roman"/>
            </a:endParaRPr>
          </a:p>
          <a:p>
            <a:pPr>
              <a:spcBef>
                <a:spcPts val="41"/>
              </a:spcBef>
            </a:pPr>
            <a:endParaRPr sz="1814" dirty="0">
              <a:solidFill>
                <a:prstClr val="black"/>
              </a:solidFill>
              <a:latin typeface="Times New Roman"/>
              <a:cs typeface="Times New Roman"/>
            </a:endParaRPr>
          </a:p>
          <a:p>
            <a:pPr marL="11516">
              <a:tabLst>
                <a:tab pos="4729769" algn="l"/>
              </a:tabLst>
            </a:pPr>
            <a:r>
              <a:rPr sz="1451" b="1" spc="-5" dirty="0">
                <a:solidFill>
                  <a:prstClr val="black"/>
                </a:solidFill>
                <a:latin typeface="Times New Roman"/>
                <a:cs typeface="Times New Roman"/>
              </a:rPr>
              <a:t>Syntaxe	Exemple</a:t>
            </a:r>
            <a:endParaRPr sz="1451" dirty="0">
              <a:solidFill>
                <a:prstClr val="black"/>
              </a:solidFill>
              <a:latin typeface="Times New Roman"/>
              <a:cs typeface="Times New Roman"/>
            </a:endParaRPr>
          </a:p>
        </p:txBody>
      </p:sp>
      <p:sp>
        <p:nvSpPr>
          <p:cNvPr id="5" name="object 5"/>
          <p:cNvSpPr txBox="1"/>
          <p:nvPr/>
        </p:nvSpPr>
        <p:spPr>
          <a:xfrm>
            <a:off x="1650680" y="3381460"/>
            <a:ext cx="6246481" cy="2736835"/>
          </a:xfrm>
          <a:prstGeom prst="rect">
            <a:avLst/>
          </a:prstGeom>
        </p:spPr>
        <p:txBody>
          <a:bodyPr vert="horz" wrap="square" lIns="0" tIns="33397" rIns="0" bIns="0" rtlCol="0">
            <a:spAutoFit/>
          </a:bodyPr>
          <a:lstStyle/>
          <a:p>
            <a:pPr marL="1241464" indent="-207870">
              <a:spcBef>
                <a:spcPts val="263"/>
              </a:spcBef>
              <a:buFont typeface="Wingdings"/>
              <a:buChar char=""/>
              <a:tabLst>
                <a:tab pos="1242039" algn="l"/>
              </a:tabLst>
            </a:pPr>
            <a:r>
              <a:rPr sz="1451" spc="-5" dirty="0">
                <a:solidFill>
                  <a:prstClr val="black"/>
                </a:solidFill>
                <a:latin typeface="Times New Roman"/>
                <a:cs typeface="Times New Roman"/>
              </a:rPr>
              <a:t>pas de type de </a:t>
            </a:r>
            <a:r>
              <a:rPr sz="1451" dirty="0">
                <a:solidFill>
                  <a:prstClr val="black"/>
                </a:solidFill>
                <a:latin typeface="Times New Roman"/>
                <a:cs typeface="Times New Roman"/>
              </a:rPr>
              <a:t>retour </a:t>
            </a:r>
            <a:r>
              <a:rPr sz="1451" spc="-5" dirty="0">
                <a:solidFill>
                  <a:prstClr val="black"/>
                </a:solidFill>
                <a:latin typeface="Times New Roman"/>
                <a:cs typeface="Times New Roman"/>
              </a:rPr>
              <a:t>(pas </a:t>
            </a:r>
            <a:r>
              <a:rPr sz="1451" spc="-9" dirty="0">
                <a:solidFill>
                  <a:prstClr val="black"/>
                </a:solidFill>
                <a:latin typeface="Times New Roman"/>
                <a:cs typeface="Times New Roman"/>
              </a:rPr>
              <a:t>même</a:t>
            </a:r>
            <a:r>
              <a:rPr sz="1451" spc="14" dirty="0">
                <a:solidFill>
                  <a:prstClr val="black"/>
                </a:solidFill>
                <a:latin typeface="Times New Roman"/>
                <a:cs typeface="Times New Roman"/>
              </a:rPr>
              <a:t> </a:t>
            </a:r>
            <a:r>
              <a:rPr sz="1451" spc="-5" dirty="0">
                <a:solidFill>
                  <a:prstClr val="black"/>
                </a:solidFill>
                <a:latin typeface="Times New Roman"/>
                <a:cs typeface="Times New Roman"/>
              </a:rPr>
              <a:t>void)</a:t>
            </a:r>
            <a:endParaRPr sz="1451">
              <a:solidFill>
                <a:prstClr val="black"/>
              </a:solidFill>
              <a:latin typeface="Times New Roman"/>
              <a:cs typeface="Times New Roman"/>
            </a:endParaRPr>
          </a:p>
          <a:p>
            <a:pPr marL="1241464" indent="-207870">
              <a:spcBef>
                <a:spcPts val="177"/>
              </a:spcBef>
              <a:buFont typeface="Wingdings"/>
              <a:buChar char=""/>
              <a:tabLst>
                <a:tab pos="1242039" algn="l"/>
              </a:tabLst>
            </a:pPr>
            <a:r>
              <a:rPr sz="1451" spc="-9" dirty="0">
                <a:solidFill>
                  <a:prstClr val="black"/>
                </a:solidFill>
                <a:latin typeface="Times New Roman"/>
                <a:cs typeface="Times New Roman"/>
              </a:rPr>
              <a:t>même </a:t>
            </a:r>
            <a:r>
              <a:rPr sz="1451" dirty="0">
                <a:solidFill>
                  <a:prstClr val="black"/>
                </a:solidFill>
                <a:latin typeface="Times New Roman"/>
                <a:cs typeface="Times New Roman"/>
              </a:rPr>
              <a:t>nom </a:t>
            </a:r>
            <a:r>
              <a:rPr sz="1451" spc="-5" dirty="0">
                <a:solidFill>
                  <a:prstClr val="black"/>
                </a:solidFill>
                <a:latin typeface="Times New Roman"/>
                <a:cs typeface="Times New Roman"/>
              </a:rPr>
              <a:t>que </a:t>
            </a:r>
            <a:r>
              <a:rPr sz="1451" dirty="0">
                <a:solidFill>
                  <a:prstClr val="black"/>
                </a:solidFill>
                <a:latin typeface="Times New Roman"/>
                <a:cs typeface="Times New Roman"/>
              </a:rPr>
              <a:t>la</a:t>
            </a:r>
            <a:r>
              <a:rPr sz="1451" spc="-5" dirty="0">
                <a:solidFill>
                  <a:prstClr val="black"/>
                </a:solidFill>
                <a:latin typeface="Times New Roman"/>
                <a:cs typeface="Times New Roman"/>
              </a:rPr>
              <a:t> classe</a:t>
            </a:r>
            <a:endParaRPr sz="1451">
              <a:solidFill>
                <a:prstClr val="black"/>
              </a:solidFill>
              <a:latin typeface="Times New Roman"/>
              <a:cs typeface="Times New Roman"/>
            </a:endParaRPr>
          </a:p>
          <a:p>
            <a:pPr marL="11516">
              <a:spcBef>
                <a:spcPts val="1143"/>
              </a:spcBef>
            </a:pPr>
            <a:r>
              <a:rPr sz="1451" spc="-9" dirty="0">
                <a:solidFill>
                  <a:prstClr val="black"/>
                </a:solidFill>
                <a:latin typeface="Times New Roman"/>
                <a:cs typeface="Times New Roman"/>
              </a:rPr>
              <a:t>Comme </a:t>
            </a:r>
            <a:r>
              <a:rPr sz="1451" spc="-5" dirty="0">
                <a:solidFill>
                  <a:prstClr val="black"/>
                </a:solidFill>
                <a:latin typeface="Times New Roman"/>
                <a:cs typeface="Times New Roman"/>
              </a:rPr>
              <a:t>les autres méthodes</a:t>
            </a:r>
            <a:r>
              <a:rPr sz="1451" spc="18" dirty="0">
                <a:solidFill>
                  <a:prstClr val="black"/>
                </a:solidFill>
                <a:latin typeface="Times New Roman"/>
                <a:cs typeface="Times New Roman"/>
              </a:rPr>
              <a:t> </a:t>
            </a:r>
            <a:r>
              <a:rPr sz="1451" spc="-5" dirty="0">
                <a:solidFill>
                  <a:prstClr val="black"/>
                </a:solidFill>
                <a:latin typeface="Times New Roman"/>
                <a:cs typeface="Times New Roman"/>
              </a:rPr>
              <a:t>:</a:t>
            </a:r>
            <a:endParaRPr sz="1451">
              <a:solidFill>
                <a:prstClr val="black"/>
              </a:solidFill>
              <a:latin typeface="Times New Roman"/>
              <a:cs typeface="Times New Roman"/>
            </a:endParaRPr>
          </a:p>
          <a:p>
            <a:pPr marL="426105" indent="-207294">
              <a:spcBef>
                <a:spcPts val="172"/>
              </a:spcBef>
              <a:buFont typeface="Wingdings"/>
              <a:buChar char=""/>
              <a:tabLst>
                <a:tab pos="426105" algn="l"/>
              </a:tabLst>
            </a:pPr>
            <a:r>
              <a:rPr sz="1451" spc="-5" dirty="0">
                <a:solidFill>
                  <a:prstClr val="black"/>
                </a:solidFill>
                <a:latin typeface="Times New Roman"/>
                <a:cs typeface="Times New Roman"/>
              </a:rPr>
              <a:t>les constructeurs peuvent être surchargés</a:t>
            </a:r>
            <a:endParaRPr sz="1451">
              <a:solidFill>
                <a:prstClr val="black"/>
              </a:solidFill>
              <a:latin typeface="Times New Roman"/>
              <a:cs typeface="Times New Roman"/>
            </a:endParaRPr>
          </a:p>
          <a:p>
            <a:pPr marL="426105" indent="-207294">
              <a:spcBef>
                <a:spcPts val="172"/>
              </a:spcBef>
              <a:buFont typeface="Wingdings"/>
              <a:buChar char=""/>
              <a:tabLst>
                <a:tab pos="426105" algn="l"/>
              </a:tabLst>
            </a:pPr>
            <a:r>
              <a:rPr sz="1451" spc="-5" dirty="0">
                <a:solidFill>
                  <a:prstClr val="black"/>
                </a:solidFill>
                <a:latin typeface="Times New Roman"/>
                <a:cs typeface="Times New Roman"/>
              </a:rPr>
              <a:t>on peut donner des valeurs par défaut à leurs</a:t>
            </a:r>
            <a:r>
              <a:rPr sz="1451" spc="14" dirty="0">
                <a:solidFill>
                  <a:prstClr val="black"/>
                </a:solidFill>
                <a:latin typeface="Times New Roman"/>
                <a:cs typeface="Times New Roman"/>
              </a:rPr>
              <a:t> </a:t>
            </a:r>
            <a:r>
              <a:rPr sz="1451" spc="-5" dirty="0">
                <a:solidFill>
                  <a:prstClr val="black"/>
                </a:solidFill>
                <a:latin typeface="Times New Roman"/>
                <a:cs typeface="Times New Roman"/>
              </a:rPr>
              <a:t>paramètres</a:t>
            </a:r>
            <a:endParaRPr sz="1451">
              <a:solidFill>
                <a:prstClr val="black"/>
              </a:solidFill>
              <a:latin typeface="Times New Roman"/>
              <a:cs typeface="Times New Roman"/>
            </a:endParaRPr>
          </a:p>
          <a:p>
            <a:pPr marL="11516">
              <a:spcBef>
                <a:spcPts val="1147"/>
              </a:spcBef>
            </a:pPr>
            <a:r>
              <a:rPr sz="1451" spc="-5" dirty="0">
                <a:solidFill>
                  <a:prstClr val="black"/>
                </a:solidFill>
                <a:latin typeface="Times New Roman"/>
                <a:cs typeface="Times New Roman"/>
              </a:rPr>
              <a:t>Une classe peut donc avoir plusieurs constructeurs (listes de paramètres</a:t>
            </a:r>
            <a:r>
              <a:rPr sz="1451" spc="159" dirty="0">
                <a:solidFill>
                  <a:prstClr val="black"/>
                </a:solidFill>
                <a:latin typeface="Times New Roman"/>
                <a:cs typeface="Times New Roman"/>
              </a:rPr>
              <a:t> </a:t>
            </a:r>
            <a:r>
              <a:rPr sz="1451" spc="-5" dirty="0">
                <a:solidFill>
                  <a:prstClr val="black"/>
                </a:solidFill>
                <a:latin typeface="Times New Roman"/>
                <a:cs typeface="Times New Roman"/>
              </a:rPr>
              <a:t>différentes).</a:t>
            </a:r>
            <a:endParaRPr sz="1451">
              <a:solidFill>
                <a:prstClr val="black"/>
              </a:solidFill>
              <a:latin typeface="Times New Roman"/>
              <a:cs typeface="Times New Roman"/>
            </a:endParaRPr>
          </a:p>
          <a:p>
            <a:pPr marL="419196">
              <a:spcBef>
                <a:spcPts val="1165"/>
              </a:spcBef>
            </a:pPr>
            <a:r>
              <a:rPr sz="1451" b="1" spc="-5" dirty="0">
                <a:solidFill>
                  <a:prstClr val="black"/>
                </a:solidFill>
                <a:latin typeface="Times New Roman"/>
                <a:cs typeface="Times New Roman"/>
              </a:rPr>
              <a:t>Initialisation par</a:t>
            </a:r>
            <a:r>
              <a:rPr sz="1451" b="1" spc="5" dirty="0">
                <a:solidFill>
                  <a:prstClr val="black"/>
                </a:solidFill>
                <a:latin typeface="Times New Roman"/>
                <a:cs typeface="Times New Roman"/>
              </a:rPr>
              <a:t> </a:t>
            </a:r>
            <a:r>
              <a:rPr sz="1451" b="1" spc="-5" dirty="0">
                <a:solidFill>
                  <a:prstClr val="black"/>
                </a:solidFill>
                <a:latin typeface="Times New Roman"/>
                <a:cs typeface="Times New Roman"/>
              </a:rPr>
              <a:t>constructeur</a:t>
            </a:r>
            <a:endParaRPr sz="1451">
              <a:solidFill>
                <a:prstClr val="black"/>
              </a:solidFill>
              <a:latin typeface="Times New Roman"/>
              <a:cs typeface="Times New Roman"/>
            </a:endParaRPr>
          </a:p>
          <a:p>
            <a:endParaRPr sz="1542">
              <a:solidFill>
                <a:prstClr val="black"/>
              </a:solidFill>
              <a:latin typeface="Times New Roman"/>
              <a:cs typeface="Times New Roman"/>
            </a:endParaRPr>
          </a:p>
          <a:p>
            <a:pPr marL="419196">
              <a:spcBef>
                <a:spcPts val="1283"/>
              </a:spcBef>
            </a:pPr>
            <a:r>
              <a:rPr sz="1451" b="1" spc="-5" dirty="0">
                <a:solidFill>
                  <a:prstClr val="black"/>
                </a:solidFill>
                <a:latin typeface="Times New Roman"/>
                <a:cs typeface="Times New Roman"/>
              </a:rPr>
              <a:t>Exemple</a:t>
            </a:r>
            <a:endParaRPr sz="1451">
              <a:solidFill>
                <a:prstClr val="black"/>
              </a:solidFill>
              <a:latin typeface="Times New Roman"/>
              <a:cs typeface="Times New Roman"/>
            </a:endParaRPr>
          </a:p>
        </p:txBody>
      </p:sp>
      <p:sp>
        <p:nvSpPr>
          <p:cNvPr id="6" name="object 6"/>
          <p:cNvSpPr/>
          <p:nvPr/>
        </p:nvSpPr>
        <p:spPr>
          <a:xfrm>
            <a:off x="2655749" y="2346163"/>
            <a:ext cx="3058604" cy="911381"/>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7" name="object 7"/>
          <p:cNvSpPr/>
          <p:nvPr/>
        </p:nvSpPr>
        <p:spPr>
          <a:xfrm>
            <a:off x="2525234" y="2202161"/>
            <a:ext cx="3326504" cy="1193096"/>
          </a:xfrm>
          <a:custGeom>
            <a:avLst/>
            <a:gdLst/>
            <a:ahLst/>
            <a:cxnLst/>
            <a:rect l="l" t="t" r="r" b="b"/>
            <a:pathLst>
              <a:path w="3668395" h="1315720">
                <a:moveTo>
                  <a:pt x="0" y="1315212"/>
                </a:moveTo>
                <a:lnTo>
                  <a:pt x="3668267" y="1315212"/>
                </a:lnTo>
                <a:lnTo>
                  <a:pt x="3668267" y="0"/>
                </a:lnTo>
                <a:lnTo>
                  <a:pt x="0" y="0"/>
                </a:lnTo>
                <a:lnTo>
                  <a:pt x="0" y="1315212"/>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8" name="object 8"/>
          <p:cNvSpPr/>
          <p:nvPr/>
        </p:nvSpPr>
        <p:spPr>
          <a:xfrm>
            <a:off x="7383870" y="2423144"/>
            <a:ext cx="2731035" cy="649250"/>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9" name="object 9"/>
          <p:cNvSpPr/>
          <p:nvPr/>
        </p:nvSpPr>
        <p:spPr>
          <a:xfrm>
            <a:off x="7268137" y="2262968"/>
            <a:ext cx="2989650" cy="916702"/>
          </a:xfrm>
          <a:custGeom>
            <a:avLst/>
            <a:gdLst/>
            <a:ahLst/>
            <a:cxnLst/>
            <a:rect l="l" t="t" r="r" b="b"/>
            <a:pathLst>
              <a:path w="3296920" h="1010920">
                <a:moveTo>
                  <a:pt x="0" y="1010412"/>
                </a:moveTo>
                <a:lnTo>
                  <a:pt x="3296411" y="1010412"/>
                </a:lnTo>
                <a:lnTo>
                  <a:pt x="3296411" y="0"/>
                </a:lnTo>
                <a:lnTo>
                  <a:pt x="0" y="0"/>
                </a:lnTo>
                <a:lnTo>
                  <a:pt x="0" y="1010412"/>
                </a:lnTo>
                <a:close/>
              </a:path>
            </a:pathLst>
          </a:custGeom>
          <a:ln w="19811">
            <a:solidFill>
              <a:srgbClr val="4F81BC"/>
            </a:solidFill>
          </a:ln>
        </p:spPr>
        <p:txBody>
          <a:bodyPr wrap="square" lIns="0" tIns="0" rIns="0" bIns="0" rtlCol="0"/>
          <a:lstStyle/>
          <a:p>
            <a:endParaRPr sz="1632">
              <a:solidFill>
                <a:prstClr val="black"/>
              </a:solidFill>
            </a:endParaRPr>
          </a:p>
        </p:txBody>
      </p:sp>
      <p:sp>
        <p:nvSpPr>
          <p:cNvPr id="10" name="object 10"/>
          <p:cNvSpPr/>
          <p:nvPr/>
        </p:nvSpPr>
        <p:spPr>
          <a:xfrm>
            <a:off x="4765077" y="5292624"/>
            <a:ext cx="4897980" cy="215460"/>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1" name="object 11"/>
          <p:cNvSpPr/>
          <p:nvPr/>
        </p:nvSpPr>
        <p:spPr>
          <a:xfrm>
            <a:off x="4574686" y="5145746"/>
            <a:ext cx="5287743" cy="492325"/>
          </a:xfrm>
          <a:custGeom>
            <a:avLst/>
            <a:gdLst/>
            <a:ahLst/>
            <a:cxnLst/>
            <a:rect l="l" t="t" r="r" b="b"/>
            <a:pathLst>
              <a:path w="5831205" h="542925">
                <a:moveTo>
                  <a:pt x="0" y="542544"/>
                </a:moveTo>
                <a:lnTo>
                  <a:pt x="5830824" y="542544"/>
                </a:lnTo>
                <a:lnTo>
                  <a:pt x="5830824" y="0"/>
                </a:lnTo>
                <a:lnTo>
                  <a:pt x="0" y="0"/>
                </a:lnTo>
                <a:lnTo>
                  <a:pt x="0" y="542544"/>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2" name="object 12"/>
          <p:cNvSpPr/>
          <p:nvPr/>
        </p:nvSpPr>
        <p:spPr>
          <a:xfrm>
            <a:off x="3334424" y="5965865"/>
            <a:ext cx="2211396" cy="130774"/>
          </a:xfrm>
          <a:prstGeom prst="rect">
            <a:avLst/>
          </a:prstGeom>
          <a:blipFill>
            <a:blip r:embed="rId6" cstate="print"/>
            <a:stretch>
              <a:fillRect/>
            </a:stretch>
          </a:blipFill>
        </p:spPr>
        <p:txBody>
          <a:bodyPr wrap="square" lIns="0" tIns="0" rIns="0" bIns="0" rtlCol="0"/>
          <a:lstStyle/>
          <a:p>
            <a:endParaRPr sz="1632">
              <a:solidFill>
                <a:prstClr val="black"/>
              </a:solidFill>
            </a:endParaRPr>
          </a:p>
        </p:txBody>
      </p:sp>
      <p:sp>
        <p:nvSpPr>
          <p:cNvPr id="13" name="object 13"/>
          <p:cNvSpPr/>
          <p:nvPr/>
        </p:nvSpPr>
        <p:spPr>
          <a:xfrm>
            <a:off x="3138826" y="5760720"/>
            <a:ext cx="2575061" cy="522843"/>
          </a:xfrm>
          <a:custGeom>
            <a:avLst/>
            <a:gdLst/>
            <a:ahLst/>
            <a:cxnLst/>
            <a:rect l="l" t="t" r="r" b="b"/>
            <a:pathLst>
              <a:path w="2839720" h="576579">
                <a:moveTo>
                  <a:pt x="0" y="576072"/>
                </a:moveTo>
                <a:lnTo>
                  <a:pt x="2839211" y="576072"/>
                </a:lnTo>
                <a:lnTo>
                  <a:pt x="2839211" y="0"/>
                </a:lnTo>
                <a:lnTo>
                  <a:pt x="0" y="0"/>
                </a:lnTo>
                <a:lnTo>
                  <a:pt x="0" y="576072"/>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5" name="object 15"/>
          <p:cNvSpPr txBox="1">
            <a:spLocks noGrp="1"/>
          </p:cNvSpPr>
          <p:nvPr>
            <p:ph type="ftr" sz="quarter" idx="4294967295"/>
          </p:nvPr>
        </p:nvSpPr>
        <p:spPr>
          <a:xfrm>
            <a:off x="8966767" y="6637781"/>
            <a:ext cx="2715687" cy="218008"/>
          </a:xfrm>
          <a:prstGeom prst="rect">
            <a:avLst/>
          </a:prstGeom>
        </p:spPr>
        <p:txBody>
          <a:bodyPr vert="horz" wrap="square" lIns="0" tIns="0" rIns="0" bIns="0" rtlCol="0">
            <a:spAutoFit/>
          </a:bodyPr>
          <a:lstStyle/>
          <a:p>
            <a:pPr marL="11516">
              <a:lnSpc>
                <a:spcPts val="1668"/>
              </a:lnSpc>
            </a:pPr>
            <a:r>
              <a:rPr spc="-5" dirty="0">
                <a:solidFill>
                  <a:prstClr val="white"/>
                </a:solidFill>
              </a:rPr>
              <a:t>Constructeurs et</a:t>
            </a:r>
            <a:r>
              <a:rPr spc="-14" dirty="0">
                <a:solidFill>
                  <a:prstClr val="white"/>
                </a:solidFill>
              </a:rPr>
              <a:t> </a:t>
            </a:r>
            <a:r>
              <a:rPr spc="-5" dirty="0">
                <a:solidFill>
                  <a:prstClr val="white"/>
                </a:solidFill>
              </a:rPr>
              <a:t>destructeurs</a:t>
            </a:r>
          </a:p>
        </p:txBody>
      </p:sp>
      <p:sp>
        <p:nvSpPr>
          <p:cNvPr id="14" name="object 2"/>
          <p:cNvSpPr txBox="1">
            <a:spLocks noGrp="1"/>
          </p:cNvSpPr>
          <p:nvPr>
            <p:ph type="title"/>
          </p:nvPr>
        </p:nvSpPr>
        <p:spPr>
          <a:xfrm>
            <a:off x="1280160" y="75928"/>
            <a:ext cx="9957816" cy="751488"/>
          </a:xfrm>
          <a:prstGeom prst="rect">
            <a:avLst/>
          </a:prstGeom>
          <a:solidFill>
            <a:schemeClr val="accent5">
              <a:lumMod val="60000"/>
              <a:lumOff val="40000"/>
            </a:schemeClr>
          </a:solidFill>
        </p:spPr>
        <p:txBody>
          <a:bodyPr vert="horz" wrap="square" lIns="0" tIns="12700" rIns="0" bIns="0" rtlCol="0" anchor="b">
            <a:spAutoFit/>
          </a:bodyPr>
          <a:lstStyle/>
          <a:p>
            <a:pPr marL="12700" algn="ctr">
              <a:lnSpc>
                <a:spcPct val="100000"/>
              </a:lnSpc>
              <a:spcBef>
                <a:spcPts val="100"/>
              </a:spcBef>
            </a:pPr>
            <a:r>
              <a:rPr spc="-10" dirty="0" err="1"/>
              <a:t>Constructeur</a:t>
            </a:r>
            <a:r>
              <a:rPr spc="-10" dirty="0"/>
              <a:t> </a:t>
            </a:r>
            <a:r>
              <a:rPr lang="fr-FR" dirty="0" smtClean="0"/>
              <a:t>(Syntaxe)</a:t>
            </a:r>
            <a:endParaRPr spc="-10" dirty="0"/>
          </a:p>
        </p:txBody>
      </p:sp>
      <p:graphicFrame>
        <p:nvGraphicFramePr>
          <p:cNvPr id="16" name="Objet 15"/>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0963" name="Picture" r:id="rId7" imgW="1402560" imgH="808920" progId="Word.Picture.8">
                  <p:embed/>
                </p:oleObj>
              </mc:Choice>
              <mc:Fallback>
                <p:oleObj name="Picture" r:id="rId7" imgW="1402560" imgH="808920" progId="Word.Picture.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41118699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408177" y="382574"/>
            <a:ext cx="9491472" cy="401796"/>
          </a:xfrm>
          <a:prstGeom prst="rect">
            <a:avLst/>
          </a:prstGeom>
          <a:solidFill>
            <a:schemeClr val="accent5">
              <a:lumMod val="60000"/>
              <a:lumOff val="40000"/>
            </a:schemeClr>
          </a:solidFill>
        </p:spPr>
        <p:txBody>
          <a:bodyPr vert="horz" wrap="square" lIns="0" tIns="10941" rIns="0" bIns="0" rtlCol="0">
            <a:spAutoFit/>
          </a:bodyPr>
          <a:lstStyle/>
          <a:p>
            <a:pPr marL="11516" algn="ctr">
              <a:spcBef>
                <a:spcPts val="86"/>
              </a:spcBef>
            </a:pPr>
            <a:r>
              <a:rPr sz="2539" b="1" spc="-5" dirty="0">
                <a:solidFill>
                  <a:prstClr val="black"/>
                </a:solidFill>
                <a:latin typeface="Times New Roman"/>
                <a:cs typeface="Times New Roman"/>
              </a:rPr>
              <a:t>Exemple</a:t>
            </a:r>
            <a:endParaRPr sz="2539" dirty="0">
              <a:solidFill>
                <a:prstClr val="black"/>
              </a:solidFill>
              <a:latin typeface="Times New Roman"/>
              <a:cs typeface="Times New Roman"/>
            </a:endParaRPr>
          </a:p>
        </p:txBody>
      </p:sp>
      <p:sp>
        <p:nvSpPr>
          <p:cNvPr id="5" name="object 5"/>
          <p:cNvSpPr/>
          <p:nvPr/>
        </p:nvSpPr>
        <p:spPr>
          <a:xfrm>
            <a:off x="1789780" y="1308741"/>
            <a:ext cx="3921592" cy="2979935"/>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6" name="object 6"/>
          <p:cNvSpPr/>
          <p:nvPr/>
        </p:nvSpPr>
        <p:spPr>
          <a:xfrm>
            <a:off x="1618664" y="1147722"/>
            <a:ext cx="4284091" cy="3291955"/>
          </a:xfrm>
          <a:custGeom>
            <a:avLst/>
            <a:gdLst/>
            <a:ahLst/>
            <a:cxnLst/>
            <a:rect l="l" t="t" r="r" b="b"/>
            <a:pathLst>
              <a:path w="4724400" h="3630295">
                <a:moveTo>
                  <a:pt x="0" y="3630167"/>
                </a:moveTo>
                <a:lnTo>
                  <a:pt x="4724400" y="3630167"/>
                </a:lnTo>
                <a:lnTo>
                  <a:pt x="4724400" y="0"/>
                </a:lnTo>
                <a:lnTo>
                  <a:pt x="0" y="0"/>
                </a:lnTo>
                <a:lnTo>
                  <a:pt x="0" y="3630167"/>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7" name="object 7"/>
          <p:cNvSpPr/>
          <p:nvPr/>
        </p:nvSpPr>
        <p:spPr>
          <a:xfrm>
            <a:off x="6492430" y="1275297"/>
            <a:ext cx="4172103" cy="1894905"/>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8" name="object 8"/>
          <p:cNvSpPr/>
          <p:nvPr/>
        </p:nvSpPr>
        <p:spPr>
          <a:xfrm>
            <a:off x="6317345" y="1149104"/>
            <a:ext cx="4473535" cy="2176594"/>
          </a:xfrm>
          <a:custGeom>
            <a:avLst/>
            <a:gdLst/>
            <a:ahLst/>
            <a:cxnLst/>
            <a:rect l="l" t="t" r="r" b="b"/>
            <a:pathLst>
              <a:path w="4933315" h="2400300">
                <a:moveTo>
                  <a:pt x="0" y="2400300"/>
                </a:moveTo>
                <a:lnTo>
                  <a:pt x="4933188" y="2400300"/>
                </a:lnTo>
                <a:lnTo>
                  <a:pt x="4933188" y="0"/>
                </a:lnTo>
                <a:lnTo>
                  <a:pt x="0" y="0"/>
                </a:lnTo>
                <a:lnTo>
                  <a:pt x="0" y="2400300"/>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9" name="object 9"/>
          <p:cNvSpPr/>
          <p:nvPr/>
        </p:nvSpPr>
        <p:spPr>
          <a:xfrm>
            <a:off x="6939919" y="3576524"/>
            <a:ext cx="2661664" cy="854054"/>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1" name="object 11"/>
          <p:cNvSpPr txBox="1">
            <a:spLocks noGrp="1"/>
          </p:cNvSpPr>
          <p:nvPr>
            <p:ph type="ftr" sz="quarter" idx="4294967295"/>
          </p:nvPr>
        </p:nvSpPr>
        <p:spPr>
          <a:xfrm>
            <a:off x="8966767" y="6637781"/>
            <a:ext cx="2715687" cy="218008"/>
          </a:xfrm>
          <a:prstGeom prst="rect">
            <a:avLst/>
          </a:prstGeom>
        </p:spPr>
        <p:txBody>
          <a:bodyPr vert="horz" wrap="square" lIns="0" tIns="0" rIns="0" bIns="0" rtlCol="0">
            <a:spAutoFit/>
          </a:bodyPr>
          <a:lstStyle/>
          <a:p>
            <a:pPr marL="11516">
              <a:lnSpc>
                <a:spcPts val="1668"/>
              </a:lnSpc>
            </a:pPr>
            <a:r>
              <a:rPr spc="-5" dirty="0">
                <a:solidFill>
                  <a:prstClr val="white"/>
                </a:solidFill>
              </a:rPr>
              <a:t>Constructeurs et</a:t>
            </a:r>
            <a:r>
              <a:rPr spc="-14" dirty="0">
                <a:solidFill>
                  <a:prstClr val="white"/>
                </a:solidFill>
              </a:rPr>
              <a:t> </a:t>
            </a:r>
            <a:r>
              <a:rPr spc="-5" dirty="0">
                <a:solidFill>
                  <a:prstClr val="white"/>
                </a:solidFill>
              </a:rPr>
              <a:t>destructeurs</a:t>
            </a:r>
          </a:p>
        </p:txBody>
      </p:sp>
      <p:graphicFrame>
        <p:nvGraphicFramePr>
          <p:cNvPr id="10" name="Objet 9"/>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1987" name="Picture" r:id="rId6" imgW="1402560" imgH="808920" progId="Word.Picture.8">
                  <p:embed/>
                </p:oleObj>
              </mc:Choice>
              <mc:Fallback>
                <p:oleObj name="Picture" r:id="rId6" imgW="1402560" imgH="808920" progId="Word.Pictur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5274333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50" name="object 7"/>
          <p:cNvSpPr>
            <a:spLocks/>
          </p:cNvSpPr>
          <p:nvPr/>
        </p:nvSpPr>
        <p:spPr bwMode="auto">
          <a:xfrm>
            <a:off x="1151510" y="603822"/>
            <a:ext cx="8365790" cy="631825"/>
          </a:xfrm>
          <a:custGeom>
            <a:avLst/>
            <a:gdLst>
              <a:gd name="T0" fmla="*/ 0 w 4068445"/>
              <a:gd name="T1" fmla="*/ 630943 h 318770"/>
              <a:gd name="T2" fmla="*/ 8060544 w 4068445"/>
              <a:gd name="T3" fmla="*/ 630943 h 318770"/>
              <a:gd name="T4" fmla="*/ 8060544 w 4068445"/>
              <a:gd name="T5" fmla="*/ 0 h 318770"/>
              <a:gd name="T6" fmla="*/ 0 w 4068445"/>
              <a:gd name="T7" fmla="*/ 0 h 318770"/>
              <a:gd name="T8" fmla="*/ 0 w 4068445"/>
              <a:gd name="T9" fmla="*/ 630943 h 3187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8445" h="318770">
                <a:moveTo>
                  <a:pt x="0" y="318325"/>
                </a:moveTo>
                <a:lnTo>
                  <a:pt x="4068051" y="318325"/>
                </a:lnTo>
                <a:lnTo>
                  <a:pt x="4068051" y="0"/>
                </a:lnTo>
                <a:lnTo>
                  <a:pt x="0" y="0"/>
                </a:lnTo>
                <a:lnTo>
                  <a:pt x="0" y="318325"/>
                </a:lnTo>
                <a:close/>
              </a:path>
            </a:pathLst>
          </a:custGeom>
          <a:solidFill>
            <a:schemeClr val="accent5">
              <a:lumMod val="60000"/>
              <a:lumOff val="40000"/>
            </a:schemeClr>
          </a:solidFill>
          <a:ln>
            <a:noFill/>
          </a:ln>
        </p:spPr>
        <p:txBody>
          <a:bodyPr lIns="0" tIns="0" rIns="0" bIns="0"/>
          <a:lstStyle/>
          <a:p>
            <a:endParaRPr lang="fr-FR"/>
          </a:p>
        </p:txBody>
      </p:sp>
      <p:sp>
        <p:nvSpPr>
          <p:cNvPr id="8" name="object 8"/>
          <p:cNvSpPr txBox="1">
            <a:spLocks noGrp="1"/>
          </p:cNvSpPr>
          <p:nvPr>
            <p:ph type="title"/>
          </p:nvPr>
        </p:nvSpPr>
        <p:spPr>
          <a:xfrm>
            <a:off x="1434338" y="603822"/>
            <a:ext cx="4241800" cy="525462"/>
          </a:xfrm>
        </p:spPr>
        <p:txBody>
          <a:bodyPr vert="horz" wrap="square" lIns="0" tIns="33975" rIns="0" bIns="0" rtlCol="0" anchor="ctr">
            <a:spAutoFit/>
          </a:bodyPr>
          <a:lstStyle/>
          <a:p>
            <a:pPr marL="25168">
              <a:lnSpc>
                <a:spcPct val="100000"/>
              </a:lnSpc>
              <a:spcBef>
                <a:spcPts val="268"/>
              </a:spcBef>
              <a:defRPr/>
            </a:pPr>
            <a:r>
              <a:rPr sz="3200" spc="30" dirty="0"/>
              <a:t>Notions</a:t>
            </a:r>
            <a:r>
              <a:rPr sz="3200" spc="-10" dirty="0"/>
              <a:t> </a:t>
            </a:r>
            <a:r>
              <a:rPr sz="3200" spc="20" dirty="0"/>
              <a:t>d’encapsulation</a:t>
            </a:r>
          </a:p>
        </p:txBody>
      </p:sp>
      <p:sp>
        <p:nvSpPr>
          <p:cNvPr id="159752" name="object 9"/>
          <p:cNvSpPr txBox="1">
            <a:spLocks noChangeArrowheads="1"/>
          </p:cNvSpPr>
          <p:nvPr/>
        </p:nvSpPr>
        <p:spPr bwMode="auto">
          <a:xfrm>
            <a:off x="1151510" y="1319467"/>
            <a:ext cx="10187050" cy="2847992"/>
          </a:xfrm>
          <a:prstGeom prst="rect">
            <a:avLst/>
          </a:prstGeom>
          <a:solidFill>
            <a:srgbClr val="FFC000"/>
          </a:solidFill>
          <a:ln>
            <a:noFill/>
          </a:ln>
        </p:spPr>
        <p:txBody>
          <a:bodyPr wrap="square" lIns="0" tIns="23909" rIns="0" bIns="0">
            <a:spAutoFit/>
          </a:bodyPr>
          <a:lstStyle>
            <a:lvl1pPr marL="746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ts val="188"/>
              </a:spcBef>
            </a:pPr>
            <a:r>
              <a:rPr lang="en-US" altLang="en-US" sz="1900" dirty="0"/>
              <a:t>Le </a:t>
            </a:r>
            <a:r>
              <a:rPr lang="en-US" altLang="en-US" sz="1900" b="1" dirty="0" err="1">
                <a:solidFill>
                  <a:schemeClr val="accent1">
                    <a:lumMod val="50000"/>
                  </a:schemeClr>
                </a:solidFill>
              </a:rPr>
              <a:t>principe</a:t>
            </a:r>
            <a:r>
              <a:rPr lang="en-US" altLang="en-US" sz="1900" b="1" dirty="0">
                <a:solidFill>
                  <a:schemeClr val="accent1">
                    <a:lumMod val="50000"/>
                  </a:schemeClr>
                </a:solidFill>
              </a:rPr>
              <a:t> </a:t>
            </a:r>
            <a:r>
              <a:rPr lang="en-US" altLang="en-US" sz="1900" b="1" dirty="0" err="1">
                <a:solidFill>
                  <a:schemeClr val="accent1">
                    <a:lumMod val="50000"/>
                  </a:schemeClr>
                </a:solidFill>
              </a:rPr>
              <a:t>d’encapsulation</a:t>
            </a:r>
            <a:r>
              <a:rPr lang="en-US" altLang="en-US" sz="1900" b="1" dirty="0">
                <a:solidFill>
                  <a:schemeClr val="accent1">
                    <a:lumMod val="50000"/>
                  </a:schemeClr>
                </a:solidFill>
              </a:rPr>
              <a:t> </a:t>
            </a:r>
            <a:r>
              <a:rPr lang="en-US" altLang="en-US" sz="1900" dirty="0" err="1"/>
              <a:t>consiste</a:t>
            </a:r>
            <a:r>
              <a:rPr lang="en-US" altLang="en-US" sz="1900" dirty="0"/>
              <a:t> à </a:t>
            </a:r>
            <a:r>
              <a:rPr lang="en-US" altLang="en-US" sz="1900" b="1" i="1" dirty="0" err="1">
                <a:solidFill>
                  <a:srgbClr val="FF0000"/>
                </a:solidFill>
              </a:rPr>
              <a:t>regrouper</a:t>
            </a:r>
            <a:r>
              <a:rPr lang="en-US" altLang="en-US" sz="1900" i="1" dirty="0">
                <a:solidFill>
                  <a:srgbClr val="007F7F"/>
                </a:solidFill>
              </a:rPr>
              <a:t> </a:t>
            </a:r>
            <a:r>
              <a:rPr lang="en-US" altLang="en-US" sz="1900" dirty="0" err="1"/>
              <a:t>dans</a:t>
            </a:r>
            <a:r>
              <a:rPr lang="en-US" altLang="en-US" sz="1900" dirty="0"/>
              <a:t> le </a:t>
            </a:r>
            <a:r>
              <a:rPr lang="en-US" altLang="en-US" sz="1900" dirty="0" err="1"/>
              <a:t>même</a:t>
            </a:r>
            <a:r>
              <a:rPr lang="en-US" altLang="en-US" sz="1900" dirty="0"/>
              <a:t>  objet </a:t>
            </a:r>
            <a:r>
              <a:rPr lang="en-US" altLang="en-US" sz="1900" dirty="0" err="1"/>
              <a:t>informatique</a:t>
            </a:r>
            <a:r>
              <a:rPr lang="en-US" altLang="en-US" sz="1900" dirty="0"/>
              <a:t> («concept»), </a:t>
            </a:r>
            <a:r>
              <a:rPr lang="en-US" altLang="en-US" sz="1900" dirty="0" err="1"/>
              <a:t>données</a:t>
            </a:r>
            <a:r>
              <a:rPr lang="en-US" altLang="en-US" sz="1900" dirty="0"/>
              <a:t> et </a:t>
            </a:r>
            <a:r>
              <a:rPr lang="en-US" altLang="en-US" sz="1900" dirty="0" err="1"/>
              <a:t>traitements</a:t>
            </a:r>
            <a:r>
              <a:rPr lang="en-US" altLang="en-US" sz="1900" dirty="0"/>
              <a:t> qui </a:t>
            </a:r>
            <a:r>
              <a:rPr lang="en-US" altLang="en-US" sz="1900" dirty="0" err="1"/>
              <a:t>lui</a:t>
            </a:r>
            <a:r>
              <a:rPr lang="en-US" altLang="en-US" sz="1900" dirty="0"/>
              <a:t> </a:t>
            </a:r>
            <a:r>
              <a:rPr lang="en-US" altLang="en-US" sz="1900" dirty="0" err="1"/>
              <a:t>sont</a:t>
            </a:r>
            <a:r>
              <a:rPr lang="en-US" altLang="en-US" sz="1900" dirty="0"/>
              <a:t>  </a:t>
            </a:r>
            <a:r>
              <a:rPr lang="en-US" altLang="en-US" sz="1900" dirty="0" err="1">
                <a:solidFill>
                  <a:srgbClr val="6B59CC"/>
                </a:solidFill>
              </a:rPr>
              <a:t>spécifiques</a:t>
            </a:r>
            <a:r>
              <a:rPr lang="en-US" altLang="en-US" sz="1900" dirty="0">
                <a:solidFill>
                  <a:srgbClr val="6B59CC"/>
                </a:solidFill>
              </a:rPr>
              <a:t> </a:t>
            </a:r>
            <a:r>
              <a:rPr lang="en-US" altLang="en-US" sz="1900" dirty="0" smtClean="0"/>
              <a:t>:</a:t>
            </a:r>
          </a:p>
          <a:p>
            <a:pPr algn="just">
              <a:spcBef>
                <a:spcPts val="188"/>
              </a:spcBef>
            </a:pPr>
            <a:endParaRPr lang="en-US" altLang="en-US" sz="1900" dirty="0"/>
          </a:p>
          <a:p>
            <a:pPr marL="417513" indent="-342900" algn="just">
              <a:lnSpc>
                <a:spcPts val="2375"/>
              </a:lnSpc>
              <a:spcBef>
                <a:spcPts val="963"/>
              </a:spcBef>
              <a:buFont typeface="Arial" panose="020B0604020202020204" pitchFamily="34" charset="0"/>
              <a:buChar char="•"/>
            </a:pPr>
            <a:r>
              <a:rPr lang="en-US" altLang="en-US" sz="2000" baseline="8000" dirty="0" smtClean="0">
                <a:solidFill>
                  <a:srgbClr val="3232B2"/>
                </a:solidFill>
                <a:latin typeface="Lucida Sans Unicode" panose="020B0602030504020204" pitchFamily="34" charset="0"/>
                <a:cs typeface="Lucida Sans Unicode" panose="020B0602030504020204" pitchFamily="34" charset="0"/>
              </a:rPr>
              <a:t> </a:t>
            </a:r>
            <a:r>
              <a:rPr lang="en-US" altLang="en-US" sz="1900" dirty="0"/>
              <a:t>Les </a:t>
            </a:r>
            <a:r>
              <a:rPr lang="en-US" altLang="en-US" sz="1900" dirty="0" err="1"/>
              <a:t>données</a:t>
            </a:r>
            <a:r>
              <a:rPr lang="en-US" altLang="en-US" sz="1900" dirty="0"/>
              <a:t> </a:t>
            </a:r>
            <a:r>
              <a:rPr lang="en-US" altLang="en-US" sz="1900" dirty="0" err="1"/>
              <a:t>inclues</a:t>
            </a:r>
            <a:r>
              <a:rPr lang="en-US" altLang="en-US" sz="1900" dirty="0"/>
              <a:t> </a:t>
            </a:r>
            <a:r>
              <a:rPr lang="en-US" altLang="en-US" sz="1900" dirty="0" err="1"/>
              <a:t>dans</a:t>
            </a:r>
            <a:r>
              <a:rPr lang="en-US" altLang="en-US" sz="1900" dirty="0"/>
              <a:t> un objet </a:t>
            </a:r>
            <a:r>
              <a:rPr lang="en-US" altLang="en-US" sz="1900" dirty="0" err="1"/>
              <a:t>seront</a:t>
            </a:r>
            <a:r>
              <a:rPr lang="en-US" altLang="en-US" sz="1900" dirty="0"/>
              <a:t> </a:t>
            </a:r>
            <a:r>
              <a:rPr lang="en-US" altLang="en-US" sz="1900" dirty="0" err="1"/>
              <a:t>appelées</a:t>
            </a:r>
            <a:r>
              <a:rPr lang="en-US" altLang="en-US" sz="1900" dirty="0"/>
              <a:t> les</a:t>
            </a:r>
          </a:p>
          <a:p>
            <a:pPr algn="just">
              <a:lnSpc>
                <a:spcPts val="2375"/>
              </a:lnSpc>
            </a:pPr>
            <a:r>
              <a:rPr lang="en-US" altLang="en-US" sz="1900" b="1" dirty="0" err="1">
                <a:solidFill>
                  <a:schemeClr val="accent1">
                    <a:lumMod val="50000"/>
                  </a:schemeClr>
                </a:solidFill>
              </a:rPr>
              <a:t>attributs</a:t>
            </a:r>
            <a:r>
              <a:rPr lang="en-US" altLang="en-US" sz="1900" b="1" dirty="0">
                <a:solidFill>
                  <a:srgbClr val="CC5B5B"/>
                </a:solidFill>
              </a:rPr>
              <a:t> </a:t>
            </a:r>
            <a:r>
              <a:rPr lang="en-US" altLang="en-US" sz="1900" dirty="0"/>
              <a:t>de </a:t>
            </a:r>
            <a:r>
              <a:rPr lang="en-US" altLang="en-US" sz="1900" dirty="0" err="1"/>
              <a:t>cet</a:t>
            </a:r>
            <a:r>
              <a:rPr lang="en-US" altLang="en-US" sz="1900" dirty="0"/>
              <a:t> objet </a:t>
            </a:r>
            <a:r>
              <a:rPr lang="en-US" altLang="en-US" sz="1900" dirty="0" smtClean="0"/>
              <a:t>;</a:t>
            </a:r>
          </a:p>
          <a:p>
            <a:pPr marL="417513" indent="-342900">
              <a:spcBef>
                <a:spcPts val="188"/>
              </a:spcBef>
              <a:buFont typeface="Arial" panose="020B0604020202020204" pitchFamily="34" charset="0"/>
              <a:buChar char="•"/>
            </a:pPr>
            <a:r>
              <a:rPr lang="en-US" altLang="en-US" sz="1900" dirty="0" smtClean="0"/>
              <a:t>Les </a:t>
            </a:r>
            <a:r>
              <a:rPr lang="en-US" altLang="en-US" sz="1900" dirty="0" err="1" smtClean="0"/>
              <a:t>traitements</a:t>
            </a:r>
            <a:r>
              <a:rPr lang="en-US" altLang="en-US" sz="1900" dirty="0" smtClean="0"/>
              <a:t>/</a:t>
            </a:r>
            <a:r>
              <a:rPr lang="en-US" altLang="en-US" sz="1900" dirty="0" err="1" smtClean="0"/>
              <a:t>fonctions</a:t>
            </a:r>
            <a:r>
              <a:rPr lang="en-US" altLang="en-US" sz="1900" dirty="0" smtClean="0"/>
              <a:t> </a:t>
            </a:r>
            <a:r>
              <a:rPr lang="en-US" altLang="en-US" sz="1900" dirty="0" err="1" smtClean="0"/>
              <a:t>défini</a:t>
            </a:r>
            <a:r>
              <a:rPr lang="en-US" altLang="en-US" sz="1900" dirty="0" smtClean="0"/>
              <a:t>(e)s </a:t>
            </a:r>
            <a:r>
              <a:rPr lang="en-US" altLang="en-US" sz="1900" dirty="0" err="1" smtClean="0"/>
              <a:t>dans</a:t>
            </a:r>
            <a:r>
              <a:rPr lang="en-US" altLang="en-US" sz="1900" dirty="0" smtClean="0"/>
              <a:t> un objet </a:t>
            </a:r>
            <a:r>
              <a:rPr lang="en-US" altLang="en-US" sz="1900" dirty="0" err="1" smtClean="0"/>
              <a:t>seront</a:t>
            </a:r>
            <a:r>
              <a:rPr lang="en-US" altLang="en-US" sz="1900" dirty="0" smtClean="0"/>
              <a:t>  </a:t>
            </a:r>
            <a:r>
              <a:rPr lang="en-US" altLang="en-US" sz="1900" dirty="0" err="1" smtClean="0"/>
              <a:t>appelées</a:t>
            </a:r>
            <a:r>
              <a:rPr lang="en-US" altLang="en-US" sz="1900" dirty="0" smtClean="0"/>
              <a:t> les </a:t>
            </a:r>
            <a:r>
              <a:rPr lang="en-US" altLang="en-US" sz="1900" b="1" dirty="0" err="1" smtClean="0">
                <a:solidFill>
                  <a:schemeClr val="accent1">
                    <a:lumMod val="50000"/>
                  </a:schemeClr>
                </a:solidFill>
              </a:rPr>
              <a:t>méthodes</a:t>
            </a:r>
            <a:r>
              <a:rPr lang="en-US" altLang="en-US" sz="1900" b="1" dirty="0" smtClean="0">
                <a:solidFill>
                  <a:srgbClr val="CC5B5B"/>
                </a:solidFill>
              </a:rPr>
              <a:t> </a:t>
            </a:r>
            <a:r>
              <a:rPr lang="en-US" altLang="en-US" sz="1900" dirty="0" smtClean="0"/>
              <a:t>de </a:t>
            </a:r>
            <a:r>
              <a:rPr lang="en-US" altLang="en-US" sz="1900" dirty="0" err="1" smtClean="0"/>
              <a:t>cet</a:t>
            </a:r>
            <a:r>
              <a:rPr lang="en-US" altLang="en-US" sz="1900" dirty="0" smtClean="0"/>
              <a:t> objet.</a:t>
            </a:r>
          </a:p>
          <a:p>
            <a:pPr>
              <a:spcBef>
                <a:spcPts val="100"/>
              </a:spcBef>
            </a:pPr>
            <a:endParaRPr lang="en-US" altLang="en-US" sz="1700" dirty="0" smtClean="0">
              <a:latin typeface="Times New Roman" panose="02020603050405020304" pitchFamily="18" charset="0"/>
              <a:cs typeface="Times New Roman" panose="02020603050405020304" pitchFamily="18" charset="0"/>
            </a:endParaRPr>
          </a:p>
          <a:p>
            <a:r>
              <a:rPr lang="en-US" altLang="en-US" sz="1900" dirty="0" smtClean="0"/>
              <a:t>Résumé du premier </a:t>
            </a:r>
            <a:r>
              <a:rPr lang="en-US" altLang="en-US" sz="1900" dirty="0" err="1" smtClean="0"/>
              <a:t>principe</a:t>
            </a:r>
            <a:r>
              <a:rPr lang="en-US" altLang="en-US" sz="1900" dirty="0" smtClean="0"/>
              <a:t> de </a:t>
            </a:r>
            <a:r>
              <a:rPr lang="en-US" altLang="en-US" sz="1900" dirty="0" err="1" smtClean="0"/>
              <a:t>l’encapsulation</a:t>
            </a:r>
            <a:endParaRPr lang="en-US" altLang="en-US" sz="1900" dirty="0"/>
          </a:p>
        </p:txBody>
      </p:sp>
      <p:sp>
        <p:nvSpPr>
          <p:cNvPr id="11" name="object 11"/>
          <p:cNvSpPr txBox="1"/>
          <p:nvPr/>
        </p:nvSpPr>
        <p:spPr>
          <a:xfrm>
            <a:off x="4024122" y="4206258"/>
            <a:ext cx="4441825" cy="1549400"/>
          </a:xfrm>
          <a:prstGeom prst="rect">
            <a:avLst/>
          </a:prstGeom>
          <a:ln w="5143">
            <a:solidFill>
              <a:srgbClr val="000000"/>
            </a:solidFill>
          </a:ln>
        </p:spPr>
        <p:txBody>
          <a:bodyPr lIns="0" tIns="11325" rIns="0" bIns="0">
            <a:spAutoFit/>
          </a:bodyPr>
          <a:lstStyle/>
          <a:p>
            <a:pPr algn="ctr">
              <a:lnSpc>
                <a:spcPts val="2378"/>
              </a:lnSpc>
              <a:spcBef>
                <a:spcPts val="89"/>
              </a:spcBef>
              <a:defRPr/>
            </a:pPr>
            <a:r>
              <a:rPr sz="1982" b="1" spc="-20" dirty="0">
                <a:solidFill>
                  <a:srgbClr val="FF0000"/>
                </a:solidFill>
                <a:latin typeface="Arial"/>
                <a:cs typeface="Arial"/>
              </a:rPr>
              <a:t>OBJET</a:t>
            </a:r>
            <a:endParaRPr sz="1982">
              <a:latin typeface="Arial"/>
              <a:cs typeface="Arial"/>
            </a:endParaRPr>
          </a:p>
          <a:p>
            <a:pPr algn="ctr">
              <a:lnSpc>
                <a:spcPts val="2368"/>
              </a:lnSpc>
              <a:defRPr/>
            </a:pPr>
            <a:r>
              <a:rPr sz="1982" b="1" spc="-10" dirty="0">
                <a:solidFill>
                  <a:srgbClr val="FF0000"/>
                </a:solidFill>
                <a:latin typeface="Arial"/>
                <a:cs typeface="Arial"/>
              </a:rPr>
              <a:t>=</a:t>
            </a:r>
            <a:endParaRPr sz="1982">
              <a:latin typeface="Arial"/>
              <a:cs typeface="Arial"/>
            </a:endParaRPr>
          </a:p>
          <a:p>
            <a:pPr algn="ctr">
              <a:lnSpc>
                <a:spcPts val="2368"/>
              </a:lnSpc>
              <a:defRPr/>
            </a:pPr>
            <a:r>
              <a:rPr sz="1982" b="1" spc="-20" dirty="0">
                <a:solidFill>
                  <a:srgbClr val="FF0000"/>
                </a:solidFill>
                <a:latin typeface="Arial"/>
                <a:cs typeface="Arial"/>
              </a:rPr>
              <a:t>attributs</a:t>
            </a:r>
            <a:endParaRPr sz="1982">
              <a:latin typeface="Arial"/>
              <a:cs typeface="Arial"/>
            </a:endParaRPr>
          </a:p>
          <a:p>
            <a:pPr algn="ctr">
              <a:lnSpc>
                <a:spcPts val="2368"/>
              </a:lnSpc>
              <a:defRPr/>
            </a:pPr>
            <a:r>
              <a:rPr sz="1982" b="1" spc="-10" dirty="0">
                <a:solidFill>
                  <a:srgbClr val="FF0000"/>
                </a:solidFill>
                <a:latin typeface="Arial"/>
                <a:cs typeface="Arial"/>
              </a:rPr>
              <a:t>+</a:t>
            </a:r>
            <a:endParaRPr sz="1982">
              <a:latin typeface="Arial"/>
              <a:cs typeface="Arial"/>
            </a:endParaRPr>
          </a:p>
          <a:p>
            <a:pPr algn="ctr">
              <a:lnSpc>
                <a:spcPts val="2378"/>
              </a:lnSpc>
              <a:defRPr/>
            </a:pPr>
            <a:r>
              <a:rPr sz="1982" b="1" spc="-20" dirty="0">
                <a:solidFill>
                  <a:srgbClr val="FF0000"/>
                </a:solidFill>
                <a:latin typeface="Arial"/>
                <a:cs typeface="Arial"/>
              </a:rPr>
              <a:t>méthodes</a:t>
            </a:r>
            <a:endParaRPr sz="1982">
              <a:latin typeface="Arial"/>
              <a:cs typeface="Arial"/>
            </a:endParaRPr>
          </a:p>
        </p:txBody>
      </p:sp>
      <p:graphicFrame>
        <p:nvGraphicFramePr>
          <p:cNvPr id="6" name="Objet 5"/>
          <p:cNvGraphicFramePr>
            <a:graphicFrameLocks noChangeAspect="1"/>
          </p:cNvGraphicFramePr>
          <p:nvPr>
            <p:extLst>
              <p:ext uri="{D42A27DB-BD31-4B8C-83A1-F6EECF244321}">
                <p14:modId xmlns:p14="http://schemas.microsoft.com/office/powerpoint/2010/main" val="4191338934"/>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26627"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024267221"/>
      </p:ext>
    </p:extLst>
  </p:cSld>
  <p:clrMapOvr>
    <a:masterClrMapping/>
  </p:clrMapOvr>
  <p:transition>
    <p:cu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5488" y="64808"/>
            <a:ext cx="11283695" cy="430205"/>
          </a:xfrm>
          <a:prstGeom prst="rect">
            <a:avLst/>
          </a:prstGeom>
          <a:solidFill>
            <a:schemeClr val="accent5">
              <a:lumMod val="60000"/>
              <a:lumOff val="40000"/>
            </a:schemeClr>
          </a:solidFill>
        </p:spPr>
        <p:txBody>
          <a:bodyPr vert="horz" wrap="square" lIns="0" tIns="11516" rIns="0" bIns="0" rtlCol="0">
            <a:spAutoFit/>
          </a:bodyPr>
          <a:lstStyle/>
          <a:p>
            <a:pPr marL="132438" algn="ctr">
              <a:spcBef>
                <a:spcPts val="91"/>
              </a:spcBef>
            </a:pPr>
            <a:r>
              <a:rPr lang="fr-FR" sz="3200" dirty="0" smtClean="0"/>
              <a:t>Appel aux constructeurs des attributs</a:t>
            </a:r>
            <a:endParaRPr sz="3200" spc="-5" dirty="0"/>
          </a:p>
        </p:txBody>
      </p:sp>
      <p:sp>
        <p:nvSpPr>
          <p:cNvPr id="4" name="object 4"/>
          <p:cNvSpPr txBox="1"/>
          <p:nvPr/>
        </p:nvSpPr>
        <p:spPr>
          <a:xfrm>
            <a:off x="1650680" y="382573"/>
            <a:ext cx="10391968" cy="1181753"/>
          </a:xfrm>
          <a:prstGeom prst="rect">
            <a:avLst/>
          </a:prstGeom>
        </p:spPr>
        <p:txBody>
          <a:bodyPr vert="horz" wrap="square" lIns="0" tIns="10941" rIns="0" bIns="0" rtlCol="0">
            <a:spAutoFit/>
          </a:bodyPr>
          <a:lstStyle/>
          <a:p>
            <a:pPr marL="3060473">
              <a:spcBef>
                <a:spcPts val="86"/>
              </a:spcBef>
            </a:pPr>
            <a:r>
              <a:rPr sz="2539" b="1" spc="-5" dirty="0" err="1" smtClean="0">
                <a:solidFill>
                  <a:prstClr val="black"/>
                </a:solidFill>
                <a:latin typeface="Times New Roman"/>
                <a:cs typeface="Times New Roman"/>
              </a:rPr>
              <a:t>Liste</a:t>
            </a:r>
            <a:r>
              <a:rPr sz="2539" b="1" spc="-18" dirty="0" smtClean="0">
                <a:solidFill>
                  <a:prstClr val="black"/>
                </a:solidFill>
                <a:latin typeface="Times New Roman"/>
                <a:cs typeface="Times New Roman"/>
              </a:rPr>
              <a:t> </a:t>
            </a:r>
            <a:r>
              <a:rPr sz="2539" b="1" spc="-5" dirty="0">
                <a:solidFill>
                  <a:prstClr val="black"/>
                </a:solidFill>
                <a:latin typeface="Times New Roman"/>
                <a:cs typeface="Times New Roman"/>
              </a:rPr>
              <a:t>d’initialisation</a:t>
            </a:r>
            <a:endParaRPr sz="2539" dirty="0">
              <a:solidFill>
                <a:prstClr val="black"/>
              </a:solidFill>
              <a:latin typeface="Times New Roman"/>
              <a:cs typeface="Times New Roman"/>
            </a:endParaRPr>
          </a:p>
          <a:p>
            <a:pPr marL="11516">
              <a:spcBef>
                <a:spcPts val="1437"/>
              </a:spcBef>
            </a:pPr>
            <a:r>
              <a:rPr sz="1451" spc="-5" dirty="0" smtClean="0">
                <a:solidFill>
                  <a:prstClr val="black"/>
                </a:solidFill>
                <a:latin typeface="Times New Roman"/>
                <a:cs typeface="Times New Roman"/>
              </a:rPr>
              <a:t>Que se </a:t>
            </a:r>
            <a:r>
              <a:rPr sz="1451" spc="-5" dirty="0" err="1" smtClean="0">
                <a:solidFill>
                  <a:prstClr val="black"/>
                </a:solidFill>
                <a:latin typeface="Times New Roman"/>
                <a:cs typeface="Times New Roman"/>
              </a:rPr>
              <a:t>passe</a:t>
            </a:r>
            <a:r>
              <a:rPr sz="1451" spc="-5" dirty="0" smtClean="0">
                <a:solidFill>
                  <a:prstClr val="black"/>
                </a:solidFill>
                <a:latin typeface="Times New Roman"/>
                <a:cs typeface="Times New Roman"/>
              </a:rPr>
              <a:t>-t-</a:t>
            </a:r>
            <a:r>
              <a:rPr sz="1451" spc="-5" dirty="0" err="1" smtClean="0">
                <a:solidFill>
                  <a:prstClr val="black"/>
                </a:solidFill>
                <a:latin typeface="Times New Roman"/>
                <a:cs typeface="Times New Roman"/>
              </a:rPr>
              <a:t>il</a:t>
            </a:r>
            <a:r>
              <a:rPr sz="1451" spc="-5" dirty="0" smtClean="0">
                <a:solidFill>
                  <a:prstClr val="black"/>
                </a:solidFill>
                <a:latin typeface="Times New Roman"/>
                <a:cs typeface="Times New Roman"/>
              </a:rPr>
              <a:t> </a:t>
            </a:r>
            <a:r>
              <a:rPr sz="1451" spc="-5" dirty="0" err="1" smtClean="0">
                <a:solidFill>
                  <a:prstClr val="black"/>
                </a:solidFill>
                <a:latin typeface="Times New Roman"/>
                <a:cs typeface="Times New Roman"/>
              </a:rPr>
              <a:t>si</a:t>
            </a:r>
            <a:r>
              <a:rPr sz="1451" spc="-5" dirty="0" smtClean="0">
                <a:solidFill>
                  <a:prstClr val="black"/>
                </a:solidFill>
                <a:latin typeface="Times New Roman"/>
                <a:cs typeface="Times New Roman"/>
              </a:rPr>
              <a:t> les </a:t>
            </a:r>
            <a:r>
              <a:rPr sz="1451" spc="-5" dirty="0" err="1" smtClean="0">
                <a:solidFill>
                  <a:prstClr val="black"/>
                </a:solidFill>
                <a:latin typeface="Times New Roman"/>
                <a:cs typeface="Times New Roman"/>
              </a:rPr>
              <a:t>attributs</a:t>
            </a:r>
            <a:r>
              <a:rPr sz="1451" spc="-5" dirty="0" smtClean="0">
                <a:solidFill>
                  <a:prstClr val="black"/>
                </a:solidFill>
                <a:latin typeface="Times New Roman"/>
                <a:cs typeface="Times New Roman"/>
              </a:rPr>
              <a:t> </a:t>
            </a:r>
            <a:r>
              <a:rPr sz="1451" spc="-5" dirty="0" err="1" smtClean="0">
                <a:solidFill>
                  <a:prstClr val="black"/>
                </a:solidFill>
                <a:latin typeface="Times New Roman"/>
                <a:cs typeface="Times New Roman"/>
              </a:rPr>
              <a:t>sont</a:t>
            </a:r>
            <a:r>
              <a:rPr sz="1451" spc="-5" dirty="0" smtClean="0">
                <a:solidFill>
                  <a:prstClr val="black"/>
                </a:solidFill>
                <a:latin typeface="Times New Roman"/>
                <a:cs typeface="Times New Roman"/>
              </a:rPr>
              <a:t> </a:t>
            </a:r>
            <a:r>
              <a:rPr sz="1451" spc="-5" dirty="0" err="1" smtClean="0">
                <a:solidFill>
                  <a:prstClr val="black"/>
                </a:solidFill>
                <a:latin typeface="Times New Roman"/>
                <a:cs typeface="Times New Roman"/>
              </a:rPr>
              <a:t>eux-mêmes</a:t>
            </a:r>
            <a:r>
              <a:rPr sz="1451" spc="-5" dirty="0" smtClean="0">
                <a:solidFill>
                  <a:prstClr val="black"/>
                </a:solidFill>
                <a:latin typeface="Times New Roman"/>
                <a:cs typeface="Times New Roman"/>
              </a:rPr>
              <a:t> des </a:t>
            </a:r>
            <a:r>
              <a:rPr sz="1451" spc="-5" dirty="0" err="1" smtClean="0">
                <a:solidFill>
                  <a:prstClr val="black"/>
                </a:solidFill>
                <a:latin typeface="Times New Roman"/>
                <a:cs typeface="Times New Roman"/>
              </a:rPr>
              <a:t>objets</a:t>
            </a:r>
            <a:r>
              <a:rPr sz="1451" spc="41" dirty="0" smtClean="0">
                <a:solidFill>
                  <a:prstClr val="black"/>
                </a:solidFill>
                <a:latin typeface="Times New Roman"/>
                <a:cs typeface="Times New Roman"/>
              </a:rPr>
              <a:t> </a:t>
            </a:r>
            <a:r>
              <a:rPr sz="1451" spc="-5" dirty="0" smtClean="0">
                <a:solidFill>
                  <a:prstClr val="black"/>
                </a:solidFill>
                <a:latin typeface="Times New Roman"/>
                <a:cs typeface="Times New Roman"/>
              </a:rPr>
              <a:t>?</a:t>
            </a:r>
            <a:r>
              <a:rPr lang="fr-FR" sz="1451" spc="-5" dirty="0" smtClean="0">
                <a:solidFill>
                  <a:prstClr val="black"/>
                </a:solidFill>
                <a:latin typeface="Times New Roman"/>
                <a:cs typeface="Times New Roman"/>
              </a:rPr>
              <a:t> </a:t>
            </a:r>
            <a:endParaRPr sz="1451" dirty="0" smtClean="0">
              <a:solidFill>
                <a:prstClr val="black"/>
              </a:solidFill>
              <a:latin typeface="Times New Roman"/>
              <a:cs typeface="Times New Roman"/>
            </a:endParaRPr>
          </a:p>
          <a:p>
            <a:pPr marL="3640896">
              <a:spcBef>
                <a:spcPts val="1165"/>
              </a:spcBef>
            </a:pPr>
            <a:r>
              <a:rPr sz="1451" b="1" spc="-5" dirty="0" err="1" smtClean="0">
                <a:solidFill>
                  <a:prstClr val="black"/>
                </a:solidFill>
                <a:latin typeface="Times New Roman"/>
                <a:cs typeface="Times New Roman"/>
              </a:rPr>
              <a:t>Mauvaise</a:t>
            </a:r>
            <a:r>
              <a:rPr sz="1451" b="1" spc="-5" dirty="0" smtClean="0">
                <a:solidFill>
                  <a:prstClr val="black"/>
                </a:solidFill>
                <a:latin typeface="Times New Roman"/>
                <a:cs typeface="Times New Roman"/>
              </a:rPr>
              <a:t> solution</a:t>
            </a:r>
            <a:r>
              <a:rPr sz="1451" b="1" spc="-14" dirty="0" smtClean="0">
                <a:solidFill>
                  <a:prstClr val="black"/>
                </a:solidFill>
                <a:latin typeface="Times New Roman"/>
                <a:cs typeface="Times New Roman"/>
              </a:rPr>
              <a:t> </a:t>
            </a:r>
            <a:r>
              <a:rPr sz="1451" b="1" spc="-5" dirty="0" smtClean="0">
                <a:solidFill>
                  <a:prstClr val="black"/>
                </a:solidFill>
                <a:latin typeface="Times New Roman"/>
                <a:cs typeface="Times New Roman"/>
              </a:rPr>
              <a:t>:</a:t>
            </a:r>
            <a:endParaRPr sz="1451" dirty="0">
              <a:solidFill>
                <a:prstClr val="black"/>
              </a:solidFill>
              <a:latin typeface="Times New Roman"/>
              <a:cs typeface="Times New Roman"/>
            </a:endParaRPr>
          </a:p>
        </p:txBody>
      </p:sp>
      <p:sp>
        <p:nvSpPr>
          <p:cNvPr id="5" name="object 5"/>
          <p:cNvSpPr txBox="1"/>
          <p:nvPr/>
        </p:nvSpPr>
        <p:spPr>
          <a:xfrm>
            <a:off x="1528219" y="2873566"/>
            <a:ext cx="8071826" cy="1218238"/>
          </a:xfrm>
          <a:prstGeom prst="rect">
            <a:avLst/>
          </a:prstGeom>
        </p:spPr>
        <p:txBody>
          <a:bodyPr vert="horz" wrap="square" lIns="0" tIns="10941" rIns="0" bIns="0" rtlCol="0">
            <a:spAutoFit/>
          </a:bodyPr>
          <a:lstStyle/>
          <a:p>
            <a:pPr marL="419196">
              <a:spcBef>
                <a:spcPts val="86"/>
              </a:spcBef>
            </a:pPr>
            <a:r>
              <a:rPr sz="1451" b="1" spc="-5" dirty="0">
                <a:solidFill>
                  <a:srgbClr val="FF0000"/>
                </a:solidFill>
                <a:latin typeface="Times New Roman"/>
                <a:cs typeface="Times New Roman"/>
              </a:rPr>
              <a:t>=&gt; </a:t>
            </a:r>
            <a:r>
              <a:rPr sz="1451" b="1" spc="-9" dirty="0">
                <a:solidFill>
                  <a:srgbClr val="FF0000"/>
                </a:solidFill>
                <a:latin typeface="Times New Roman"/>
                <a:cs typeface="Times New Roman"/>
              </a:rPr>
              <a:t>Il </a:t>
            </a:r>
            <a:r>
              <a:rPr sz="1451" b="1" spc="-5" dirty="0">
                <a:solidFill>
                  <a:srgbClr val="FF0000"/>
                </a:solidFill>
                <a:latin typeface="Times New Roman"/>
                <a:cs typeface="Times New Roman"/>
              </a:rPr>
              <a:t>faut initialiser directement </a:t>
            </a:r>
            <a:r>
              <a:rPr sz="1451" b="1" dirty="0">
                <a:solidFill>
                  <a:srgbClr val="FF0000"/>
                </a:solidFill>
                <a:latin typeface="Times New Roman"/>
                <a:cs typeface="Times New Roman"/>
              </a:rPr>
              <a:t>les </a:t>
            </a:r>
            <a:r>
              <a:rPr sz="1451" b="1" spc="-5" dirty="0">
                <a:solidFill>
                  <a:srgbClr val="FF0000"/>
                </a:solidFill>
                <a:latin typeface="Times New Roman"/>
                <a:cs typeface="Times New Roman"/>
              </a:rPr>
              <a:t>attributs en faisant directement appel à leurs propres constructeurs</a:t>
            </a:r>
            <a:r>
              <a:rPr sz="1451" b="1" spc="240" dirty="0">
                <a:solidFill>
                  <a:srgbClr val="FF0000"/>
                </a:solidFill>
                <a:latin typeface="Times New Roman"/>
                <a:cs typeface="Times New Roman"/>
              </a:rPr>
              <a:t> </a:t>
            </a:r>
            <a:r>
              <a:rPr sz="1451" b="1" spc="-5" dirty="0">
                <a:solidFill>
                  <a:srgbClr val="FF0000"/>
                </a:solidFill>
                <a:latin typeface="Times New Roman"/>
                <a:cs typeface="Times New Roman"/>
              </a:rPr>
              <a:t>!</a:t>
            </a:r>
            <a:endParaRPr sz="1451" b="1" dirty="0">
              <a:solidFill>
                <a:srgbClr val="FF0000"/>
              </a:solidFill>
              <a:latin typeface="Times New Roman"/>
              <a:cs typeface="Times New Roman"/>
            </a:endParaRPr>
          </a:p>
          <a:p>
            <a:endParaRPr sz="1542" dirty="0">
              <a:solidFill>
                <a:prstClr val="black"/>
              </a:solidFill>
              <a:latin typeface="Times New Roman"/>
              <a:cs typeface="Times New Roman"/>
            </a:endParaRPr>
          </a:p>
          <a:p>
            <a:pPr>
              <a:spcBef>
                <a:spcPts val="32"/>
              </a:spcBef>
            </a:pPr>
            <a:endParaRPr sz="1950" dirty="0">
              <a:solidFill>
                <a:prstClr val="black"/>
              </a:solidFill>
              <a:latin typeface="Times New Roman"/>
              <a:cs typeface="Times New Roman"/>
            </a:endParaRPr>
          </a:p>
          <a:p>
            <a:pPr marL="11516">
              <a:spcBef>
                <a:spcPts val="5"/>
              </a:spcBef>
            </a:pPr>
            <a:r>
              <a:rPr sz="1451" b="1" u="sng" spc="-5" dirty="0">
                <a:solidFill>
                  <a:prstClr val="black"/>
                </a:solidFill>
                <a:latin typeface="Times New Roman"/>
                <a:cs typeface="Times New Roman"/>
              </a:rPr>
              <a:t>Syntaxe générale</a:t>
            </a:r>
            <a:endParaRPr sz="1451" u="sng" dirty="0">
              <a:solidFill>
                <a:prstClr val="black"/>
              </a:solidFill>
              <a:latin typeface="Times New Roman"/>
              <a:cs typeface="Times New Roman"/>
            </a:endParaRPr>
          </a:p>
        </p:txBody>
      </p:sp>
      <p:sp>
        <p:nvSpPr>
          <p:cNvPr id="6" name="object 6"/>
          <p:cNvSpPr txBox="1"/>
          <p:nvPr/>
        </p:nvSpPr>
        <p:spPr>
          <a:xfrm>
            <a:off x="2058360" y="5078030"/>
            <a:ext cx="707105" cy="234314"/>
          </a:xfrm>
          <a:prstGeom prst="rect">
            <a:avLst/>
          </a:prstGeom>
        </p:spPr>
        <p:txBody>
          <a:bodyPr vert="horz" wrap="square" lIns="0" tIns="10941" rIns="0" bIns="0" rtlCol="0">
            <a:spAutoFit/>
          </a:bodyPr>
          <a:lstStyle/>
          <a:p>
            <a:pPr marL="11516">
              <a:spcBef>
                <a:spcPts val="86"/>
              </a:spcBef>
            </a:pPr>
            <a:r>
              <a:rPr sz="1451" b="1" u="sng" spc="-5" dirty="0">
                <a:solidFill>
                  <a:prstClr val="black"/>
                </a:solidFill>
                <a:latin typeface="Times New Roman"/>
                <a:cs typeface="Times New Roman"/>
              </a:rPr>
              <a:t>E</a:t>
            </a:r>
            <a:r>
              <a:rPr sz="1451" b="1" u="sng" dirty="0">
                <a:solidFill>
                  <a:prstClr val="black"/>
                </a:solidFill>
                <a:latin typeface="Times New Roman"/>
                <a:cs typeface="Times New Roman"/>
              </a:rPr>
              <a:t>xe</a:t>
            </a:r>
            <a:r>
              <a:rPr sz="1451" b="1" u="sng" spc="-27" dirty="0">
                <a:solidFill>
                  <a:prstClr val="black"/>
                </a:solidFill>
                <a:latin typeface="Times New Roman"/>
                <a:cs typeface="Times New Roman"/>
              </a:rPr>
              <a:t>m</a:t>
            </a:r>
            <a:r>
              <a:rPr sz="1451" b="1" u="sng" spc="-5" dirty="0">
                <a:solidFill>
                  <a:prstClr val="black"/>
                </a:solidFill>
                <a:latin typeface="Times New Roman"/>
                <a:cs typeface="Times New Roman"/>
              </a:rPr>
              <a:t>ple</a:t>
            </a:r>
            <a:endParaRPr sz="1451" u="sng" dirty="0">
              <a:solidFill>
                <a:prstClr val="black"/>
              </a:solidFill>
              <a:latin typeface="Times New Roman"/>
              <a:cs typeface="Times New Roman"/>
            </a:endParaRPr>
          </a:p>
        </p:txBody>
      </p:sp>
      <p:sp>
        <p:nvSpPr>
          <p:cNvPr id="7" name="object 7"/>
          <p:cNvSpPr txBox="1"/>
          <p:nvPr/>
        </p:nvSpPr>
        <p:spPr>
          <a:xfrm>
            <a:off x="3281628" y="6042594"/>
            <a:ext cx="5115573" cy="234314"/>
          </a:xfrm>
          <a:prstGeom prst="rect">
            <a:avLst/>
          </a:prstGeom>
        </p:spPr>
        <p:txBody>
          <a:bodyPr vert="horz" wrap="square" lIns="0" tIns="10941" rIns="0" bIns="0" rtlCol="0">
            <a:spAutoFit/>
          </a:bodyPr>
          <a:lstStyle/>
          <a:p>
            <a:pPr marL="11516">
              <a:spcBef>
                <a:spcPts val="86"/>
              </a:spcBef>
            </a:pPr>
            <a:r>
              <a:rPr sz="1451" spc="-5" dirty="0">
                <a:solidFill>
                  <a:prstClr val="black"/>
                </a:solidFill>
                <a:latin typeface="Times New Roman"/>
                <a:cs typeface="Times New Roman"/>
              </a:rPr>
              <a:t>Cette section introduite par « : » est optionnelle </a:t>
            </a:r>
            <a:r>
              <a:rPr sz="1451" spc="-9" dirty="0">
                <a:solidFill>
                  <a:prstClr val="black"/>
                </a:solidFill>
                <a:latin typeface="Times New Roman"/>
                <a:cs typeface="Times New Roman"/>
              </a:rPr>
              <a:t>mais</a:t>
            </a:r>
            <a:r>
              <a:rPr sz="1451" spc="150" dirty="0">
                <a:solidFill>
                  <a:prstClr val="black"/>
                </a:solidFill>
                <a:latin typeface="Times New Roman"/>
                <a:cs typeface="Times New Roman"/>
              </a:rPr>
              <a:t> </a:t>
            </a:r>
            <a:r>
              <a:rPr sz="1451" b="1" spc="-5" dirty="0">
                <a:solidFill>
                  <a:prstClr val="black"/>
                </a:solidFill>
                <a:latin typeface="Times New Roman"/>
                <a:cs typeface="Times New Roman"/>
              </a:rPr>
              <a:t>recommandée</a:t>
            </a:r>
            <a:r>
              <a:rPr sz="1451" spc="-5" dirty="0">
                <a:solidFill>
                  <a:prstClr val="black"/>
                </a:solidFill>
                <a:latin typeface="Times New Roman"/>
                <a:cs typeface="Times New Roman"/>
              </a:rPr>
              <a:t>.</a:t>
            </a:r>
            <a:endParaRPr sz="1451">
              <a:solidFill>
                <a:prstClr val="black"/>
              </a:solidFill>
              <a:latin typeface="Times New Roman"/>
              <a:cs typeface="Times New Roman"/>
            </a:endParaRPr>
          </a:p>
        </p:txBody>
      </p:sp>
      <p:sp>
        <p:nvSpPr>
          <p:cNvPr id="8" name="object 8"/>
          <p:cNvSpPr/>
          <p:nvPr/>
        </p:nvSpPr>
        <p:spPr>
          <a:xfrm>
            <a:off x="2027808" y="1473298"/>
            <a:ext cx="2612890" cy="1066393"/>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9" name="object 9"/>
          <p:cNvSpPr/>
          <p:nvPr/>
        </p:nvSpPr>
        <p:spPr>
          <a:xfrm>
            <a:off x="1886766" y="1303884"/>
            <a:ext cx="2886003" cy="1395784"/>
          </a:xfrm>
          <a:custGeom>
            <a:avLst/>
            <a:gdLst/>
            <a:ahLst/>
            <a:cxnLst/>
            <a:rect l="l" t="t" r="r" b="b"/>
            <a:pathLst>
              <a:path w="3182620" h="1539239">
                <a:moveTo>
                  <a:pt x="0" y="1539239"/>
                </a:moveTo>
                <a:lnTo>
                  <a:pt x="3182112" y="1539239"/>
                </a:lnTo>
                <a:lnTo>
                  <a:pt x="3182112" y="0"/>
                </a:lnTo>
                <a:lnTo>
                  <a:pt x="0" y="0"/>
                </a:lnTo>
                <a:lnTo>
                  <a:pt x="0" y="1539239"/>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0" name="object 10"/>
          <p:cNvSpPr/>
          <p:nvPr/>
        </p:nvSpPr>
        <p:spPr>
          <a:xfrm>
            <a:off x="3880344" y="3419619"/>
            <a:ext cx="4942564" cy="1189446"/>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11" name="object 11"/>
          <p:cNvSpPr/>
          <p:nvPr/>
        </p:nvSpPr>
        <p:spPr>
          <a:xfrm>
            <a:off x="3728925" y="3296677"/>
            <a:ext cx="5216917" cy="1407301"/>
          </a:xfrm>
          <a:custGeom>
            <a:avLst/>
            <a:gdLst/>
            <a:ahLst/>
            <a:cxnLst/>
            <a:rect l="l" t="t" r="r" b="b"/>
            <a:pathLst>
              <a:path w="5753100" h="1551939">
                <a:moveTo>
                  <a:pt x="0" y="1551432"/>
                </a:moveTo>
                <a:lnTo>
                  <a:pt x="5753100" y="1551432"/>
                </a:lnTo>
                <a:lnTo>
                  <a:pt x="5753100" y="0"/>
                </a:lnTo>
                <a:lnTo>
                  <a:pt x="0" y="0"/>
                </a:lnTo>
                <a:lnTo>
                  <a:pt x="0" y="1551432"/>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2" name="object 12"/>
          <p:cNvSpPr/>
          <p:nvPr/>
        </p:nvSpPr>
        <p:spPr>
          <a:xfrm>
            <a:off x="3866030" y="5082966"/>
            <a:ext cx="4639556" cy="538867"/>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3" name="object 13"/>
          <p:cNvSpPr/>
          <p:nvPr/>
        </p:nvSpPr>
        <p:spPr>
          <a:xfrm>
            <a:off x="3724779" y="4901139"/>
            <a:ext cx="4932462" cy="872365"/>
          </a:xfrm>
          <a:custGeom>
            <a:avLst/>
            <a:gdLst/>
            <a:ahLst/>
            <a:cxnLst/>
            <a:rect l="l" t="t" r="r" b="b"/>
            <a:pathLst>
              <a:path w="5439409" h="962025">
                <a:moveTo>
                  <a:pt x="0" y="961644"/>
                </a:moveTo>
                <a:lnTo>
                  <a:pt x="5439156" y="961644"/>
                </a:lnTo>
                <a:lnTo>
                  <a:pt x="5439156" y="0"/>
                </a:lnTo>
                <a:lnTo>
                  <a:pt x="0" y="0"/>
                </a:lnTo>
                <a:lnTo>
                  <a:pt x="0" y="961644"/>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4" name="object 14"/>
          <p:cNvSpPr/>
          <p:nvPr/>
        </p:nvSpPr>
        <p:spPr>
          <a:xfrm>
            <a:off x="5537512" y="1831913"/>
            <a:ext cx="3865274" cy="677639"/>
          </a:xfrm>
          <a:prstGeom prst="rect">
            <a:avLst/>
          </a:prstGeom>
          <a:blipFill>
            <a:blip r:embed="rId6" cstate="print"/>
            <a:stretch>
              <a:fillRect/>
            </a:stretch>
          </a:blipFill>
        </p:spPr>
        <p:txBody>
          <a:bodyPr wrap="square" lIns="0" tIns="0" rIns="0" bIns="0" rtlCol="0"/>
          <a:lstStyle/>
          <a:p>
            <a:endParaRPr sz="1632">
              <a:solidFill>
                <a:prstClr val="black"/>
              </a:solidFill>
            </a:endParaRPr>
          </a:p>
        </p:txBody>
      </p:sp>
      <p:sp>
        <p:nvSpPr>
          <p:cNvPr id="15" name="object 15"/>
          <p:cNvSpPr/>
          <p:nvPr/>
        </p:nvSpPr>
        <p:spPr>
          <a:xfrm>
            <a:off x="5325093" y="1653521"/>
            <a:ext cx="4267968" cy="1000773"/>
          </a:xfrm>
          <a:custGeom>
            <a:avLst/>
            <a:gdLst/>
            <a:ahLst/>
            <a:cxnLst/>
            <a:rect l="l" t="t" r="r" b="b"/>
            <a:pathLst>
              <a:path w="4706620" h="1103630">
                <a:moveTo>
                  <a:pt x="0" y="1103376"/>
                </a:moveTo>
                <a:lnTo>
                  <a:pt x="4706112" y="1103376"/>
                </a:lnTo>
                <a:lnTo>
                  <a:pt x="4706112" y="0"/>
                </a:lnTo>
                <a:lnTo>
                  <a:pt x="0" y="0"/>
                </a:lnTo>
                <a:lnTo>
                  <a:pt x="0" y="1103376"/>
                </a:lnTo>
                <a:close/>
              </a:path>
            </a:pathLst>
          </a:custGeom>
          <a:ln w="19811">
            <a:solidFill>
              <a:srgbClr val="4F81BC"/>
            </a:solidFill>
          </a:ln>
        </p:spPr>
        <p:txBody>
          <a:bodyPr wrap="square" lIns="0" tIns="0" rIns="0" bIns="0" rtlCol="0"/>
          <a:lstStyle/>
          <a:p>
            <a:endParaRPr sz="1632">
              <a:solidFill>
                <a:prstClr val="black"/>
              </a:solidFill>
            </a:endParaRPr>
          </a:p>
        </p:txBody>
      </p:sp>
      <p:sp>
        <p:nvSpPr>
          <p:cNvPr id="16" name="object 16"/>
          <p:cNvSpPr txBox="1">
            <a:spLocks noGrp="1"/>
          </p:cNvSpPr>
          <p:nvPr>
            <p:ph type="dt" sz="half" idx="4294967295"/>
          </p:nvPr>
        </p:nvSpPr>
        <p:spPr>
          <a:xfrm>
            <a:off x="564133" y="6637781"/>
            <a:ext cx="2970533" cy="218008"/>
          </a:xfrm>
          <a:prstGeom prst="rect">
            <a:avLst/>
          </a:prstGeom>
        </p:spPr>
        <p:txBody>
          <a:bodyPr vert="horz" wrap="square" lIns="0" tIns="0" rIns="0" bIns="0" rtlCol="0">
            <a:spAutoFit/>
          </a:bodyPr>
          <a:lstStyle/>
          <a:p>
            <a:pPr marL="11516">
              <a:lnSpc>
                <a:spcPts val="1668"/>
              </a:lnSpc>
            </a:pPr>
            <a:r>
              <a:rPr spc="-5" dirty="0">
                <a:solidFill>
                  <a:prstClr val="white"/>
                </a:solidFill>
              </a:rPr>
              <a:t>Professeur : Christophe</a:t>
            </a:r>
            <a:r>
              <a:rPr dirty="0">
                <a:solidFill>
                  <a:prstClr val="white"/>
                </a:solidFill>
              </a:rPr>
              <a:t> </a:t>
            </a:r>
            <a:r>
              <a:rPr spc="-5" dirty="0">
                <a:solidFill>
                  <a:prstClr val="white"/>
                </a:solidFill>
              </a:rPr>
              <a:t>Fessard</a:t>
            </a:r>
          </a:p>
        </p:txBody>
      </p:sp>
      <p:sp>
        <p:nvSpPr>
          <p:cNvPr id="17" name="object 17"/>
          <p:cNvSpPr txBox="1">
            <a:spLocks noGrp="1"/>
          </p:cNvSpPr>
          <p:nvPr>
            <p:ph type="ftr" sz="quarter" idx="4294967295"/>
          </p:nvPr>
        </p:nvSpPr>
        <p:spPr>
          <a:xfrm>
            <a:off x="8966767" y="6637781"/>
            <a:ext cx="2715687" cy="218008"/>
          </a:xfrm>
          <a:prstGeom prst="rect">
            <a:avLst/>
          </a:prstGeom>
        </p:spPr>
        <p:txBody>
          <a:bodyPr vert="horz" wrap="square" lIns="0" tIns="0" rIns="0" bIns="0" rtlCol="0">
            <a:spAutoFit/>
          </a:bodyPr>
          <a:lstStyle/>
          <a:p>
            <a:pPr marL="11516">
              <a:lnSpc>
                <a:spcPts val="1668"/>
              </a:lnSpc>
            </a:pPr>
            <a:r>
              <a:rPr spc="-5" dirty="0">
                <a:solidFill>
                  <a:prstClr val="white"/>
                </a:solidFill>
              </a:rPr>
              <a:t>Constructeurs et</a:t>
            </a:r>
            <a:r>
              <a:rPr spc="-14" dirty="0">
                <a:solidFill>
                  <a:prstClr val="white"/>
                </a:solidFill>
              </a:rPr>
              <a:t> </a:t>
            </a:r>
            <a:r>
              <a:rPr spc="-5" dirty="0">
                <a:solidFill>
                  <a:prstClr val="white"/>
                </a:solidFill>
              </a:rPr>
              <a:t>destructeurs</a:t>
            </a:r>
          </a:p>
        </p:txBody>
      </p:sp>
      <p:sp>
        <p:nvSpPr>
          <p:cNvPr id="18" name="Rectangle 17"/>
          <p:cNvSpPr/>
          <p:nvPr/>
        </p:nvSpPr>
        <p:spPr>
          <a:xfrm>
            <a:off x="5930654" y="854375"/>
            <a:ext cx="5974784" cy="2462213"/>
          </a:xfrm>
          <a:prstGeom prst="rect">
            <a:avLst/>
          </a:prstGeom>
        </p:spPr>
        <p:txBody>
          <a:bodyPr wrap="square">
            <a:spAutoFit/>
          </a:bodyPr>
          <a:lstStyle/>
          <a:p>
            <a:pPr marL="3640896">
              <a:spcBef>
                <a:spcPts val="1165"/>
              </a:spcBef>
            </a:pPr>
            <a:r>
              <a:rPr lang="fr-FR" sz="1400" b="1" spc="-5" dirty="0">
                <a:solidFill>
                  <a:prstClr val="black"/>
                </a:solidFill>
                <a:latin typeface="Times New Roman"/>
                <a:cs typeface="Times New Roman"/>
              </a:rPr>
              <a:t>Le constructeur d’un </a:t>
            </a:r>
            <a:r>
              <a:rPr lang="fr-FR" sz="1400" b="1" spc="-5" dirty="0" err="1">
                <a:solidFill>
                  <a:prstClr val="black"/>
                </a:solidFill>
                <a:latin typeface="Times New Roman"/>
                <a:cs typeface="Times New Roman"/>
              </a:rPr>
              <a:t>rectangleColore</a:t>
            </a:r>
            <a:r>
              <a:rPr lang="fr-FR" sz="1400" b="1" spc="-5" dirty="0">
                <a:solidFill>
                  <a:prstClr val="black"/>
                </a:solidFill>
                <a:latin typeface="Times New Roman"/>
                <a:cs typeface="Times New Roman"/>
              </a:rPr>
              <a:t> devrait faire appel au  constructeur de Rectangle, ce qui n’est pas possible  directement. On peut alors imaginer passer par une instance  anonyme intermédiaire </a:t>
            </a:r>
            <a:r>
              <a:rPr lang="fr-FR" sz="1400" b="1" spc="-5" dirty="0" smtClean="0">
                <a:solidFill>
                  <a:srgbClr val="FF0000"/>
                </a:solidFill>
                <a:latin typeface="Times New Roman"/>
                <a:cs typeface="Times New Roman"/>
              </a:rPr>
              <a:t>(Mauvais)</a:t>
            </a:r>
            <a:endParaRPr lang="fr-FR" sz="1400" b="1" spc="-5" dirty="0">
              <a:solidFill>
                <a:srgbClr val="FF0000"/>
              </a:solidFill>
              <a:latin typeface="Times New Roman"/>
              <a:cs typeface="Times New Roman"/>
            </a:endParaRPr>
          </a:p>
          <a:p>
            <a:pPr marL="3640896">
              <a:spcBef>
                <a:spcPts val="1165"/>
              </a:spcBef>
            </a:pPr>
            <a:endParaRPr lang="fr-FR" dirty="0">
              <a:solidFill>
                <a:prstClr val="black"/>
              </a:solidFill>
              <a:latin typeface="Times New Roman"/>
              <a:cs typeface="Times New Roman"/>
            </a:endParaRPr>
          </a:p>
        </p:txBody>
      </p:sp>
      <p:sp>
        <p:nvSpPr>
          <p:cNvPr id="19" name="Rectangle 18"/>
          <p:cNvSpPr/>
          <p:nvPr/>
        </p:nvSpPr>
        <p:spPr>
          <a:xfrm>
            <a:off x="9035055" y="3164849"/>
            <a:ext cx="3339676" cy="2962349"/>
          </a:xfrm>
          <a:prstGeom prst="rect">
            <a:avLst/>
          </a:prstGeom>
        </p:spPr>
        <p:txBody>
          <a:bodyPr wrap="square">
            <a:spAutoFit/>
          </a:bodyPr>
          <a:lstStyle/>
          <a:p>
            <a:pPr marL="25168" marR="41527">
              <a:spcBef>
                <a:spcPts val="188"/>
              </a:spcBef>
            </a:pPr>
            <a:r>
              <a:rPr lang="fr-FR" sz="1400" spc="-10" dirty="0">
                <a:solidFill>
                  <a:schemeClr val="accent5">
                    <a:lumMod val="50000"/>
                  </a:schemeClr>
                </a:solidFill>
                <a:latin typeface="Arial"/>
                <a:cs typeface="Arial"/>
              </a:rPr>
              <a:t>Un constructeur </a:t>
            </a:r>
            <a:r>
              <a:rPr lang="fr-FR" sz="1400" spc="-30" dirty="0">
                <a:solidFill>
                  <a:schemeClr val="accent5">
                    <a:lumMod val="50000"/>
                  </a:schemeClr>
                </a:solidFill>
                <a:latin typeface="Arial"/>
                <a:cs typeface="Arial"/>
              </a:rPr>
              <a:t>devrait </a:t>
            </a:r>
            <a:r>
              <a:rPr lang="fr-FR" sz="1400" spc="-10" dirty="0">
                <a:solidFill>
                  <a:schemeClr val="accent5">
                    <a:lumMod val="50000"/>
                  </a:schemeClr>
                </a:solidFill>
                <a:latin typeface="Arial"/>
                <a:cs typeface="Arial"/>
              </a:rPr>
              <a:t>normalement contenir </a:t>
            </a:r>
            <a:r>
              <a:rPr lang="fr-FR" sz="1400" spc="-20" dirty="0">
                <a:solidFill>
                  <a:schemeClr val="accent5">
                    <a:lumMod val="50000"/>
                  </a:schemeClr>
                </a:solidFill>
                <a:latin typeface="Arial"/>
                <a:cs typeface="Arial"/>
              </a:rPr>
              <a:t>une </a:t>
            </a:r>
            <a:r>
              <a:rPr lang="fr-FR" sz="1400" spc="-10" dirty="0">
                <a:solidFill>
                  <a:schemeClr val="accent5">
                    <a:lumMod val="50000"/>
                  </a:schemeClr>
                </a:solidFill>
                <a:latin typeface="Arial"/>
                <a:cs typeface="Arial"/>
              </a:rPr>
              <a:t>section </a:t>
            </a:r>
            <a:r>
              <a:rPr lang="fr-FR" sz="1400" spc="-20" dirty="0">
                <a:solidFill>
                  <a:schemeClr val="accent5">
                    <a:lumMod val="50000"/>
                  </a:schemeClr>
                </a:solidFill>
                <a:latin typeface="Arial"/>
                <a:cs typeface="Arial"/>
              </a:rPr>
              <a:t>d’appel  aux </a:t>
            </a:r>
            <a:r>
              <a:rPr lang="fr-FR" sz="1400" spc="-10" dirty="0">
                <a:solidFill>
                  <a:schemeClr val="accent5">
                    <a:lumMod val="50000"/>
                  </a:schemeClr>
                </a:solidFill>
                <a:latin typeface="Arial"/>
                <a:cs typeface="Arial"/>
              </a:rPr>
              <a:t>constructeurs </a:t>
            </a:r>
            <a:r>
              <a:rPr lang="fr-FR" sz="1400" spc="-20" dirty="0">
                <a:solidFill>
                  <a:schemeClr val="accent5">
                    <a:lumMod val="50000"/>
                  </a:schemeClr>
                </a:solidFill>
                <a:latin typeface="Arial"/>
                <a:cs typeface="Arial"/>
              </a:rPr>
              <a:t>des</a:t>
            </a:r>
            <a:r>
              <a:rPr lang="fr-FR" sz="1400" dirty="0">
                <a:solidFill>
                  <a:schemeClr val="accent5">
                    <a:lumMod val="50000"/>
                  </a:schemeClr>
                </a:solidFill>
                <a:latin typeface="Arial"/>
                <a:cs typeface="Arial"/>
              </a:rPr>
              <a:t> </a:t>
            </a:r>
            <a:r>
              <a:rPr lang="fr-FR" sz="1400" spc="-20" dirty="0">
                <a:solidFill>
                  <a:schemeClr val="accent5">
                    <a:lumMod val="50000"/>
                  </a:schemeClr>
                </a:solidFill>
                <a:latin typeface="Arial"/>
                <a:cs typeface="Arial"/>
              </a:rPr>
              <a:t>attributs.</a:t>
            </a:r>
            <a:endParaRPr lang="fr-FR" sz="1400" dirty="0">
              <a:solidFill>
                <a:schemeClr val="accent5">
                  <a:lumMod val="50000"/>
                </a:schemeClr>
              </a:solidFill>
              <a:latin typeface="Arial"/>
              <a:cs typeface="Arial"/>
            </a:endParaRPr>
          </a:p>
          <a:p>
            <a:pPr marL="25168" marR="10067">
              <a:spcBef>
                <a:spcPts val="1169"/>
              </a:spcBef>
            </a:pPr>
            <a:r>
              <a:rPr lang="fr-FR" sz="1400" spc="-20" dirty="0">
                <a:solidFill>
                  <a:schemeClr val="accent5">
                    <a:lumMod val="50000"/>
                  </a:schemeClr>
                </a:solidFill>
                <a:latin typeface="Arial"/>
                <a:cs typeface="Arial"/>
              </a:rPr>
              <a:t>Ceci </a:t>
            </a:r>
            <a:r>
              <a:rPr lang="fr-FR" sz="1400" spc="-10" dirty="0">
                <a:solidFill>
                  <a:schemeClr val="accent5">
                    <a:lumMod val="50000"/>
                  </a:schemeClr>
                </a:solidFill>
                <a:latin typeface="Arial"/>
                <a:cs typeface="Arial"/>
              </a:rPr>
              <a:t>est </a:t>
            </a:r>
            <a:r>
              <a:rPr lang="fr-FR" sz="1400" spc="-20" dirty="0">
                <a:solidFill>
                  <a:schemeClr val="accent5">
                    <a:lumMod val="50000"/>
                  </a:schemeClr>
                </a:solidFill>
                <a:latin typeface="Arial"/>
                <a:cs typeface="Arial"/>
              </a:rPr>
              <a:t>également </a:t>
            </a:r>
            <a:r>
              <a:rPr lang="fr-FR" sz="1400" spc="-30" dirty="0">
                <a:solidFill>
                  <a:schemeClr val="accent5">
                    <a:lumMod val="50000"/>
                  </a:schemeClr>
                </a:solidFill>
                <a:latin typeface="Arial"/>
                <a:cs typeface="Arial"/>
              </a:rPr>
              <a:t>valable </a:t>
            </a:r>
            <a:r>
              <a:rPr lang="fr-FR" sz="1400" spc="-20" dirty="0">
                <a:solidFill>
                  <a:schemeClr val="accent5">
                    <a:lumMod val="50000"/>
                  </a:schemeClr>
                </a:solidFill>
                <a:latin typeface="Arial"/>
                <a:cs typeface="Arial"/>
              </a:rPr>
              <a:t>pour </a:t>
            </a:r>
            <a:r>
              <a:rPr lang="fr-FR" sz="1400" spc="-10" dirty="0">
                <a:solidFill>
                  <a:schemeClr val="accent5">
                    <a:lumMod val="50000"/>
                  </a:schemeClr>
                </a:solidFill>
                <a:latin typeface="Arial"/>
                <a:cs typeface="Arial"/>
              </a:rPr>
              <a:t>l’initialisation </a:t>
            </a:r>
            <a:r>
              <a:rPr lang="fr-FR" sz="1400" spc="-20" dirty="0">
                <a:solidFill>
                  <a:schemeClr val="accent5">
                    <a:lumMod val="50000"/>
                  </a:schemeClr>
                </a:solidFill>
                <a:latin typeface="Arial"/>
                <a:cs typeface="Arial"/>
              </a:rPr>
              <a:t>des </a:t>
            </a:r>
            <a:r>
              <a:rPr lang="fr-FR" sz="1400" spc="-10" dirty="0">
                <a:solidFill>
                  <a:schemeClr val="accent5">
                    <a:lumMod val="50000"/>
                  </a:schemeClr>
                </a:solidFill>
                <a:latin typeface="Arial"/>
                <a:cs typeface="Arial"/>
              </a:rPr>
              <a:t>attributs de type  de</a:t>
            </a:r>
            <a:r>
              <a:rPr lang="fr-FR" sz="1400" spc="-20" dirty="0">
                <a:solidFill>
                  <a:schemeClr val="accent5">
                    <a:lumMod val="50000"/>
                  </a:schemeClr>
                </a:solidFill>
                <a:latin typeface="Arial"/>
                <a:cs typeface="Arial"/>
              </a:rPr>
              <a:t> base.</a:t>
            </a:r>
            <a:endParaRPr lang="fr-FR" sz="1400" dirty="0">
              <a:solidFill>
                <a:schemeClr val="accent5">
                  <a:lumMod val="50000"/>
                </a:schemeClr>
              </a:solidFill>
              <a:latin typeface="Arial"/>
              <a:cs typeface="Arial"/>
            </a:endParaRPr>
          </a:p>
          <a:p>
            <a:pPr marL="25168" marR="1123733">
              <a:lnSpc>
                <a:spcPts val="3545"/>
              </a:lnSpc>
              <a:spcBef>
                <a:spcPts val="307"/>
              </a:spcBef>
            </a:pPr>
            <a:r>
              <a:rPr lang="fr-FR" sz="1400" spc="-10" dirty="0">
                <a:solidFill>
                  <a:schemeClr val="accent5">
                    <a:lumMod val="50000"/>
                  </a:schemeClr>
                </a:solidFill>
                <a:latin typeface="Arial"/>
                <a:cs typeface="Arial"/>
              </a:rPr>
              <a:t>Il s’agit de la </a:t>
            </a:r>
            <a:endParaRPr lang="fr-FR" sz="1400" spc="-10" dirty="0" smtClean="0">
              <a:solidFill>
                <a:schemeClr val="accent5">
                  <a:lumMod val="50000"/>
                </a:schemeClr>
              </a:solidFill>
              <a:latin typeface="Arial"/>
              <a:cs typeface="Arial"/>
            </a:endParaRPr>
          </a:p>
          <a:p>
            <a:pPr marL="25168" marR="1123733">
              <a:lnSpc>
                <a:spcPts val="3545"/>
              </a:lnSpc>
              <a:spcBef>
                <a:spcPts val="307"/>
              </a:spcBef>
            </a:pPr>
            <a:r>
              <a:rPr lang="fr-FR" sz="1400" spc="-10" dirty="0" smtClean="0">
                <a:solidFill>
                  <a:schemeClr val="accent5">
                    <a:lumMod val="50000"/>
                  </a:schemeClr>
                </a:solidFill>
                <a:latin typeface="Arial"/>
                <a:cs typeface="Arial"/>
              </a:rPr>
              <a:t>« section deux-points </a:t>
            </a:r>
            <a:r>
              <a:rPr lang="fr-FR" sz="1400" spc="-10" dirty="0">
                <a:solidFill>
                  <a:schemeClr val="accent5">
                    <a:lumMod val="50000"/>
                  </a:schemeClr>
                </a:solidFill>
                <a:latin typeface="Arial"/>
                <a:cs typeface="Arial"/>
              </a:rPr>
              <a:t>» </a:t>
            </a:r>
            <a:r>
              <a:rPr lang="fr-FR" sz="1400" spc="-20" dirty="0">
                <a:solidFill>
                  <a:schemeClr val="accent5">
                    <a:lumMod val="50000"/>
                  </a:schemeClr>
                </a:solidFill>
                <a:latin typeface="Arial"/>
                <a:cs typeface="Arial"/>
              </a:rPr>
              <a:t>des </a:t>
            </a:r>
            <a:r>
              <a:rPr lang="fr-FR" sz="1400" spc="-10" dirty="0">
                <a:solidFill>
                  <a:schemeClr val="accent5">
                    <a:lumMod val="50000"/>
                  </a:schemeClr>
                </a:solidFill>
                <a:latin typeface="Arial"/>
                <a:cs typeface="Arial"/>
              </a:rPr>
              <a:t>constructeurs </a:t>
            </a:r>
            <a:r>
              <a:rPr lang="fr-FR" spc="-10" dirty="0" smtClean="0">
                <a:solidFill>
                  <a:schemeClr val="accent5">
                    <a:lumMod val="50000"/>
                  </a:schemeClr>
                </a:solidFill>
                <a:latin typeface="Arial"/>
                <a:cs typeface="Arial"/>
              </a:rPr>
              <a:t>:</a:t>
            </a:r>
            <a:endParaRPr lang="en-US" dirty="0">
              <a:solidFill>
                <a:schemeClr val="accent5">
                  <a:lumMod val="50000"/>
                </a:schemeClr>
              </a:solidFill>
            </a:endParaRPr>
          </a:p>
        </p:txBody>
      </p:sp>
      <p:graphicFrame>
        <p:nvGraphicFramePr>
          <p:cNvPr id="20" name="Objet 19"/>
          <p:cNvGraphicFramePr>
            <a:graphicFrameLocks noChangeAspect="1"/>
          </p:cNvGraphicFramePr>
          <p:nvPr>
            <p:extLst>
              <p:ext uri="{D42A27DB-BD31-4B8C-83A1-F6EECF244321}">
                <p14:modId xmlns:p14="http://schemas.microsoft.com/office/powerpoint/2010/main" val="672194134"/>
              </p:ext>
            </p:extLst>
          </p:nvPr>
        </p:nvGraphicFramePr>
        <p:xfrm>
          <a:off x="0" y="0"/>
          <a:ext cx="1151509" cy="591193"/>
        </p:xfrm>
        <a:graphic>
          <a:graphicData uri="http://schemas.openxmlformats.org/presentationml/2006/ole">
            <mc:AlternateContent xmlns:mc="http://schemas.openxmlformats.org/markup-compatibility/2006">
              <mc:Choice xmlns:v="urn:schemas-microsoft-com:vml" Requires="v">
                <p:oleObj spid="_x0000_s43011" name="Picture" r:id="rId7" imgW="1402560" imgH="808920" progId="Word.Picture.8">
                  <p:embed/>
                </p:oleObj>
              </mc:Choice>
              <mc:Fallback>
                <p:oleObj name="Picture" r:id="rId7" imgW="1402560" imgH="808920" progId="Word.Picture.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40698665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5484825" y="382574"/>
            <a:ext cx="1221887" cy="401796"/>
          </a:xfrm>
          <a:prstGeom prst="rect">
            <a:avLst/>
          </a:prstGeom>
        </p:spPr>
        <p:txBody>
          <a:bodyPr vert="horz" wrap="square" lIns="0" tIns="10941" rIns="0" bIns="0" rtlCol="0">
            <a:spAutoFit/>
          </a:bodyPr>
          <a:lstStyle/>
          <a:p>
            <a:pPr marL="11516">
              <a:spcBef>
                <a:spcPts val="86"/>
              </a:spcBef>
            </a:pPr>
            <a:r>
              <a:rPr sz="2539" b="1" spc="-5" dirty="0">
                <a:solidFill>
                  <a:prstClr val="black"/>
                </a:solidFill>
                <a:latin typeface="Times New Roman"/>
                <a:cs typeface="Times New Roman"/>
              </a:rPr>
              <a:t>Exemple</a:t>
            </a:r>
            <a:endParaRPr sz="2539">
              <a:solidFill>
                <a:prstClr val="black"/>
              </a:solidFill>
              <a:latin typeface="Times New Roman"/>
              <a:cs typeface="Times New Roman"/>
            </a:endParaRPr>
          </a:p>
        </p:txBody>
      </p:sp>
      <p:sp>
        <p:nvSpPr>
          <p:cNvPr id="5" name="object 5"/>
          <p:cNvSpPr txBox="1"/>
          <p:nvPr/>
        </p:nvSpPr>
        <p:spPr>
          <a:xfrm>
            <a:off x="1650681" y="4308758"/>
            <a:ext cx="4813268" cy="1971403"/>
          </a:xfrm>
          <a:prstGeom prst="rect">
            <a:avLst/>
          </a:prstGeom>
        </p:spPr>
        <p:txBody>
          <a:bodyPr vert="horz" wrap="square" lIns="0" tIns="29366" rIns="0" bIns="0" rtlCol="0">
            <a:spAutoFit/>
          </a:bodyPr>
          <a:lstStyle/>
          <a:p>
            <a:pPr marL="11516">
              <a:spcBef>
                <a:spcPts val="230"/>
              </a:spcBef>
            </a:pPr>
            <a:r>
              <a:rPr sz="1451" b="1" spc="-5" dirty="0">
                <a:solidFill>
                  <a:prstClr val="black"/>
                </a:solidFill>
                <a:latin typeface="Times New Roman"/>
                <a:cs typeface="Times New Roman"/>
              </a:rPr>
              <a:t>Remarque</a:t>
            </a:r>
            <a:r>
              <a:rPr sz="1451" b="1" spc="9" dirty="0">
                <a:solidFill>
                  <a:prstClr val="black"/>
                </a:solidFill>
                <a:latin typeface="Times New Roman"/>
                <a:cs typeface="Times New Roman"/>
              </a:rPr>
              <a:t> </a:t>
            </a:r>
            <a:r>
              <a:rPr sz="1451" b="1" spc="-5" dirty="0">
                <a:solidFill>
                  <a:prstClr val="black"/>
                </a:solidFill>
                <a:latin typeface="Times New Roman"/>
                <a:cs typeface="Times New Roman"/>
              </a:rPr>
              <a:t>:</a:t>
            </a:r>
            <a:endParaRPr sz="1451">
              <a:solidFill>
                <a:prstClr val="black"/>
              </a:solidFill>
              <a:latin typeface="Times New Roman"/>
              <a:cs typeface="Times New Roman"/>
            </a:endParaRPr>
          </a:p>
          <a:p>
            <a:pPr marL="626490">
              <a:spcBef>
                <a:spcPts val="141"/>
              </a:spcBef>
            </a:pPr>
            <a:r>
              <a:rPr sz="1451" spc="-5" dirty="0">
                <a:solidFill>
                  <a:prstClr val="black"/>
                </a:solidFill>
                <a:latin typeface="Times New Roman"/>
                <a:cs typeface="Times New Roman"/>
              </a:rPr>
              <a:t>Les attributs non-initialisés</a:t>
            </a:r>
            <a:r>
              <a:rPr sz="1451" spc="5" dirty="0">
                <a:solidFill>
                  <a:prstClr val="black"/>
                </a:solidFill>
                <a:latin typeface="Times New Roman"/>
                <a:cs typeface="Times New Roman"/>
              </a:rPr>
              <a:t> </a:t>
            </a:r>
            <a:r>
              <a:rPr sz="1451" spc="-5" dirty="0">
                <a:solidFill>
                  <a:prstClr val="black"/>
                </a:solidFill>
                <a:latin typeface="Times New Roman"/>
                <a:cs typeface="Times New Roman"/>
              </a:rPr>
              <a:t>:</a:t>
            </a:r>
            <a:endParaRPr sz="1451">
              <a:solidFill>
                <a:prstClr val="black"/>
              </a:solidFill>
              <a:latin typeface="Times New Roman"/>
              <a:cs typeface="Times New Roman"/>
            </a:endParaRPr>
          </a:p>
          <a:p>
            <a:pPr marL="1041079" indent="-207870">
              <a:spcBef>
                <a:spcPts val="185"/>
              </a:spcBef>
              <a:buFont typeface="Wingdings"/>
              <a:buChar char=""/>
              <a:tabLst>
                <a:tab pos="1041655" algn="l"/>
              </a:tabLst>
            </a:pPr>
            <a:r>
              <a:rPr sz="1451" spc="-5" dirty="0">
                <a:solidFill>
                  <a:prstClr val="black"/>
                </a:solidFill>
                <a:latin typeface="Times New Roman"/>
                <a:cs typeface="Times New Roman"/>
              </a:rPr>
              <a:t>prennent une valeur </a:t>
            </a:r>
            <a:r>
              <a:rPr sz="1451" dirty="0">
                <a:solidFill>
                  <a:prstClr val="black"/>
                </a:solidFill>
                <a:latin typeface="Times New Roman"/>
                <a:cs typeface="Times New Roman"/>
              </a:rPr>
              <a:t>par </a:t>
            </a:r>
            <a:r>
              <a:rPr sz="1451" spc="-5" dirty="0">
                <a:solidFill>
                  <a:prstClr val="black"/>
                </a:solidFill>
                <a:latin typeface="Times New Roman"/>
                <a:cs typeface="Times New Roman"/>
              </a:rPr>
              <a:t>défaut si ce </a:t>
            </a:r>
            <a:r>
              <a:rPr sz="1451" dirty="0">
                <a:solidFill>
                  <a:prstClr val="black"/>
                </a:solidFill>
                <a:latin typeface="Times New Roman"/>
                <a:cs typeface="Times New Roman"/>
              </a:rPr>
              <a:t>sont </a:t>
            </a:r>
            <a:r>
              <a:rPr sz="1451" spc="-5" dirty="0">
                <a:solidFill>
                  <a:prstClr val="black"/>
                </a:solidFill>
                <a:latin typeface="Times New Roman"/>
                <a:cs typeface="Times New Roman"/>
              </a:rPr>
              <a:t>des</a:t>
            </a:r>
            <a:r>
              <a:rPr sz="1451" spc="27" dirty="0">
                <a:solidFill>
                  <a:prstClr val="black"/>
                </a:solidFill>
                <a:latin typeface="Times New Roman"/>
                <a:cs typeface="Times New Roman"/>
              </a:rPr>
              <a:t> </a:t>
            </a:r>
            <a:r>
              <a:rPr sz="1451" spc="-5" dirty="0">
                <a:solidFill>
                  <a:prstClr val="black"/>
                </a:solidFill>
                <a:latin typeface="Times New Roman"/>
                <a:cs typeface="Times New Roman"/>
              </a:rPr>
              <a:t>objets</a:t>
            </a:r>
            <a:endParaRPr sz="1451">
              <a:solidFill>
                <a:prstClr val="black"/>
              </a:solidFill>
              <a:latin typeface="Times New Roman"/>
              <a:cs typeface="Times New Roman"/>
            </a:endParaRPr>
          </a:p>
          <a:p>
            <a:pPr marL="1041079" marR="901731" indent="-207294">
              <a:lnSpc>
                <a:spcPct val="110000"/>
              </a:lnSpc>
              <a:spcBef>
                <a:spcPts val="5"/>
              </a:spcBef>
              <a:buFont typeface="Wingdings"/>
              <a:buChar char=""/>
              <a:tabLst>
                <a:tab pos="1041655" algn="l"/>
              </a:tabLst>
            </a:pPr>
            <a:r>
              <a:rPr sz="1451" spc="-5" dirty="0">
                <a:solidFill>
                  <a:prstClr val="black"/>
                </a:solidFill>
                <a:latin typeface="Times New Roman"/>
                <a:cs typeface="Times New Roman"/>
              </a:rPr>
              <a:t>restent indéfinis s’ils sont de type de  base</a:t>
            </a:r>
            <a:endParaRPr sz="1451">
              <a:solidFill>
                <a:prstClr val="black"/>
              </a:solidFill>
              <a:latin typeface="Times New Roman"/>
              <a:cs typeface="Times New Roman"/>
            </a:endParaRPr>
          </a:p>
          <a:p>
            <a:pPr>
              <a:spcBef>
                <a:spcPts val="45"/>
              </a:spcBef>
            </a:pPr>
            <a:endParaRPr sz="1632">
              <a:solidFill>
                <a:prstClr val="black"/>
              </a:solidFill>
              <a:latin typeface="Times New Roman"/>
              <a:cs typeface="Times New Roman"/>
            </a:endParaRPr>
          </a:p>
          <a:p>
            <a:pPr marL="11516" marR="902306">
              <a:lnSpc>
                <a:spcPct val="110000"/>
              </a:lnSpc>
            </a:pPr>
            <a:r>
              <a:rPr sz="1451" spc="-5" dirty="0">
                <a:solidFill>
                  <a:prstClr val="black"/>
                </a:solidFill>
                <a:latin typeface="Times New Roman"/>
                <a:cs typeface="Times New Roman"/>
              </a:rPr>
              <a:t>Les attributs </a:t>
            </a:r>
            <a:r>
              <a:rPr sz="1451" dirty="0">
                <a:solidFill>
                  <a:prstClr val="black"/>
                </a:solidFill>
                <a:latin typeface="Times New Roman"/>
                <a:cs typeface="Times New Roman"/>
              </a:rPr>
              <a:t>initialisés </a:t>
            </a:r>
            <a:r>
              <a:rPr sz="1451" spc="-5" dirty="0">
                <a:solidFill>
                  <a:prstClr val="black"/>
                </a:solidFill>
                <a:latin typeface="Times New Roman"/>
                <a:cs typeface="Times New Roman"/>
              </a:rPr>
              <a:t>dans la liste d’initialisation  peuvent être changés dans le corps du</a:t>
            </a:r>
            <a:r>
              <a:rPr sz="1451" spc="36" dirty="0">
                <a:solidFill>
                  <a:prstClr val="black"/>
                </a:solidFill>
                <a:latin typeface="Times New Roman"/>
                <a:cs typeface="Times New Roman"/>
              </a:rPr>
              <a:t> </a:t>
            </a:r>
            <a:r>
              <a:rPr sz="1451" spc="-5" dirty="0">
                <a:solidFill>
                  <a:prstClr val="black"/>
                </a:solidFill>
                <a:latin typeface="Times New Roman"/>
                <a:cs typeface="Times New Roman"/>
              </a:rPr>
              <a:t>constructeur.</a:t>
            </a:r>
            <a:endParaRPr sz="1451">
              <a:solidFill>
                <a:prstClr val="black"/>
              </a:solidFill>
              <a:latin typeface="Times New Roman"/>
              <a:cs typeface="Times New Roman"/>
            </a:endParaRPr>
          </a:p>
        </p:txBody>
      </p:sp>
      <p:sp>
        <p:nvSpPr>
          <p:cNvPr id="6" name="object 6"/>
          <p:cNvSpPr/>
          <p:nvPr/>
        </p:nvSpPr>
        <p:spPr>
          <a:xfrm>
            <a:off x="1950937" y="1316931"/>
            <a:ext cx="3604789" cy="2691443"/>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7" name="object 7"/>
          <p:cNvSpPr/>
          <p:nvPr/>
        </p:nvSpPr>
        <p:spPr>
          <a:xfrm>
            <a:off x="1765152" y="1131138"/>
            <a:ext cx="3947237" cy="3024199"/>
          </a:xfrm>
          <a:custGeom>
            <a:avLst/>
            <a:gdLst/>
            <a:ahLst/>
            <a:cxnLst/>
            <a:rect l="l" t="t" r="r" b="b"/>
            <a:pathLst>
              <a:path w="4352925" h="3335020">
                <a:moveTo>
                  <a:pt x="0" y="3334512"/>
                </a:moveTo>
                <a:lnTo>
                  <a:pt x="4352544" y="3334512"/>
                </a:lnTo>
                <a:lnTo>
                  <a:pt x="4352544" y="0"/>
                </a:lnTo>
                <a:lnTo>
                  <a:pt x="0" y="0"/>
                </a:lnTo>
                <a:lnTo>
                  <a:pt x="0" y="3334512"/>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8" name="object 8"/>
          <p:cNvSpPr/>
          <p:nvPr/>
        </p:nvSpPr>
        <p:spPr>
          <a:xfrm>
            <a:off x="6296926" y="1311454"/>
            <a:ext cx="3687154" cy="1675339"/>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9" name="object 9"/>
          <p:cNvSpPr/>
          <p:nvPr/>
        </p:nvSpPr>
        <p:spPr>
          <a:xfrm>
            <a:off x="6158419" y="1129756"/>
            <a:ext cx="3981786" cy="1995787"/>
          </a:xfrm>
          <a:custGeom>
            <a:avLst/>
            <a:gdLst/>
            <a:ahLst/>
            <a:cxnLst/>
            <a:rect l="l" t="t" r="r" b="b"/>
            <a:pathLst>
              <a:path w="4391025" h="2200910">
                <a:moveTo>
                  <a:pt x="0" y="2200656"/>
                </a:moveTo>
                <a:lnTo>
                  <a:pt x="4390644" y="2200656"/>
                </a:lnTo>
                <a:lnTo>
                  <a:pt x="4390644" y="0"/>
                </a:lnTo>
                <a:lnTo>
                  <a:pt x="0" y="0"/>
                </a:lnTo>
                <a:lnTo>
                  <a:pt x="0" y="2200656"/>
                </a:lnTo>
                <a:close/>
              </a:path>
            </a:pathLst>
          </a:custGeom>
          <a:ln w="19811">
            <a:solidFill>
              <a:srgbClr val="4F81BC"/>
            </a:solidFill>
          </a:ln>
        </p:spPr>
        <p:txBody>
          <a:bodyPr wrap="square" lIns="0" tIns="0" rIns="0" bIns="0" rtlCol="0"/>
          <a:lstStyle/>
          <a:p>
            <a:endParaRPr sz="1632">
              <a:solidFill>
                <a:prstClr val="black"/>
              </a:solidFill>
            </a:endParaRPr>
          </a:p>
        </p:txBody>
      </p:sp>
      <p:sp>
        <p:nvSpPr>
          <p:cNvPr id="10" name="object 10"/>
          <p:cNvSpPr/>
          <p:nvPr/>
        </p:nvSpPr>
        <p:spPr>
          <a:xfrm>
            <a:off x="6002955" y="5301453"/>
            <a:ext cx="4664462" cy="1147912"/>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1" name="object 11"/>
          <p:cNvSpPr/>
          <p:nvPr/>
        </p:nvSpPr>
        <p:spPr>
          <a:xfrm>
            <a:off x="5890318" y="5145746"/>
            <a:ext cx="4881215" cy="1425151"/>
          </a:xfrm>
          <a:custGeom>
            <a:avLst/>
            <a:gdLst/>
            <a:ahLst/>
            <a:cxnLst/>
            <a:rect l="l" t="t" r="r" b="b"/>
            <a:pathLst>
              <a:path w="5382895" h="1571625">
                <a:moveTo>
                  <a:pt x="0" y="1571244"/>
                </a:moveTo>
                <a:lnTo>
                  <a:pt x="5382768" y="1571244"/>
                </a:lnTo>
                <a:lnTo>
                  <a:pt x="5382768" y="0"/>
                </a:lnTo>
                <a:lnTo>
                  <a:pt x="0" y="0"/>
                </a:lnTo>
                <a:lnTo>
                  <a:pt x="0" y="1571244"/>
                </a:lnTo>
                <a:close/>
              </a:path>
            </a:pathLst>
          </a:custGeom>
          <a:ln w="19812">
            <a:solidFill>
              <a:srgbClr val="4F81BC"/>
            </a:solidFill>
          </a:ln>
        </p:spPr>
        <p:txBody>
          <a:bodyPr wrap="square" lIns="0" tIns="0" rIns="0" bIns="0" rtlCol="0"/>
          <a:lstStyle/>
          <a:p>
            <a:endParaRPr sz="1632">
              <a:solidFill>
                <a:prstClr val="black"/>
              </a:solidFill>
            </a:endParaRPr>
          </a:p>
        </p:txBody>
      </p:sp>
      <p:sp>
        <p:nvSpPr>
          <p:cNvPr id="13" name="object 13"/>
          <p:cNvSpPr txBox="1">
            <a:spLocks noGrp="1"/>
          </p:cNvSpPr>
          <p:nvPr>
            <p:ph type="ftr" sz="quarter" idx="4294967295"/>
          </p:nvPr>
        </p:nvSpPr>
        <p:spPr>
          <a:xfrm>
            <a:off x="8966767" y="6637781"/>
            <a:ext cx="2715687" cy="218008"/>
          </a:xfrm>
          <a:prstGeom prst="rect">
            <a:avLst/>
          </a:prstGeom>
        </p:spPr>
        <p:txBody>
          <a:bodyPr vert="horz" wrap="square" lIns="0" tIns="0" rIns="0" bIns="0" rtlCol="0">
            <a:spAutoFit/>
          </a:bodyPr>
          <a:lstStyle/>
          <a:p>
            <a:pPr marL="11516">
              <a:lnSpc>
                <a:spcPts val="1668"/>
              </a:lnSpc>
            </a:pPr>
            <a:r>
              <a:rPr spc="-5" dirty="0">
                <a:solidFill>
                  <a:prstClr val="white"/>
                </a:solidFill>
              </a:rPr>
              <a:t>Constructeurs et</a:t>
            </a:r>
            <a:r>
              <a:rPr spc="-14" dirty="0">
                <a:solidFill>
                  <a:prstClr val="white"/>
                </a:solidFill>
              </a:rPr>
              <a:t> </a:t>
            </a:r>
            <a:r>
              <a:rPr spc="-5" dirty="0">
                <a:solidFill>
                  <a:prstClr val="white"/>
                </a:solidFill>
              </a:rPr>
              <a:t>destructeurs</a:t>
            </a:r>
          </a:p>
        </p:txBody>
      </p:sp>
      <p:sp>
        <p:nvSpPr>
          <p:cNvPr id="15" name="object 2"/>
          <p:cNvSpPr txBox="1">
            <a:spLocks/>
          </p:cNvSpPr>
          <p:nvPr/>
        </p:nvSpPr>
        <p:spPr>
          <a:xfrm>
            <a:off x="5176456" y="-27987"/>
            <a:ext cx="5000816" cy="290807"/>
          </a:xfrm>
          <a:prstGeom prst="rect">
            <a:avLst/>
          </a:prstGeom>
        </p:spPr>
        <p:txBody>
          <a:bodyPr vert="horz" wrap="square" lIns="0" tIns="11516" rIns="0" bIns="0" rtlCol="0">
            <a:spAutoFit/>
          </a:bodyPr>
          <a:lstStyle>
            <a:lvl1pPr>
              <a:defRPr sz="1814" b="0" i="0">
                <a:solidFill>
                  <a:schemeClr val="bg1"/>
                </a:solidFill>
                <a:latin typeface="Times New Roman"/>
                <a:ea typeface="+mj-ea"/>
                <a:cs typeface="Times New Roman"/>
              </a:defRPr>
            </a:lvl1pPr>
          </a:lstStyle>
          <a:p>
            <a:pPr marL="132438">
              <a:spcBef>
                <a:spcPts val="91"/>
              </a:spcBef>
            </a:pPr>
            <a:r>
              <a:rPr lang="fr-FR" kern="0" smtClean="0"/>
              <a:t>Appel aux constructeurs des attributs</a:t>
            </a:r>
            <a:endParaRPr lang="fr-FR" kern="0" spc="-5" dirty="0"/>
          </a:p>
        </p:txBody>
      </p:sp>
      <p:graphicFrame>
        <p:nvGraphicFramePr>
          <p:cNvPr id="12" name="Objet 11"/>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4035" name="Picture" r:id="rId6" imgW="1402560" imgH="808920" progId="Word.Picture.8">
                  <p:embed/>
                </p:oleObj>
              </mc:Choice>
              <mc:Fallback>
                <p:oleObj name="Picture" r:id="rId6" imgW="1402560" imgH="808920" progId="Word.Pictur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27754680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897332" y="11018"/>
            <a:ext cx="6801706" cy="430205"/>
          </a:xfrm>
          <a:prstGeom prst="rect">
            <a:avLst/>
          </a:prstGeom>
        </p:spPr>
        <p:txBody>
          <a:bodyPr vert="horz" wrap="square" lIns="0" tIns="11516" rIns="0" bIns="0" rtlCol="0">
            <a:spAutoFit/>
          </a:bodyPr>
          <a:lstStyle/>
          <a:p>
            <a:pPr marL="132438">
              <a:spcBef>
                <a:spcPts val="91"/>
              </a:spcBef>
            </a:pPr>
            <a:r>
              <a:rPr lang="fr-FR" sz="3200" dirty="0" smtClean="0"/>
              <a:t>Constructeur par défaut</a:t>
            </a:r>
            <a:endParaRPr sz="3200" spc="-5" dirty="0"/>
          </a:p>
        </p:txBody>
      </p:sp>
      <p:sp>
        <p:nvSpPr>
          <p:cNvPr id="4" name="object 4"/>
          <p:cNvSpPr txBox="1"/>
          <p:nvPr/>
        </p:nvSpPr>
        <p:spPr>
          <a:xfrm>
            <a:off x="1650680" y="390636"/>
            <a:ext cx="850483" cy="234314"/>
          </a:xfrm>
          <a:prstGeom prst="rect">
            <a:avLst/>
          </a:prstGeom>
        </p:spPr>
        <p:txBody>
          <a:bodyPr vert="horz" wrap="square" lIns="0" tIns="10941" rIns="0" bIns="0" rtlCol="0">
            <a:spAutoFit/>
          </a:bodyPr>
          <a:lstStyle/>
          <a:p>
            <a:pPr marL="11516">
              <a:spcBef>
                <a:spcPts val="86"/>
              </a:spcBef>
            </a:pPr>
            <a:r>
              <a:rPr sz="1451" b="1" spc="-5" dirty="0">
                <a:latin typeface="Times New Roman"/>
                <a:cs typeface="Times New Roman"/>
              </a:rPr>
              <a:t>R</a:t>
            </a:r>
            <a:r>
              <a:rPr sz="1451" b="1" dirty="0">
                <a:latin typeface="Times New Roman"/>
                <a:cs typeface="Times New Roman"/>
              </a:rPr>
              <a:t>e</a:t>
            </a:r>
            <a:r>
              <a:rPr sz="1451" b="1" spc="-27" dirty="0">
                <a:latin typeface="Times New Roman"/>
                <a:cs typeface="Times New Roman"/>
              </a:rPr>
              <a:t>m</a:t>
            </a:r>
            <a:r>
              <a:rPr sz="1451" b="1" spc="-5" dirty="0">
                <a:latin typeface="Times New Roman"/>
                <a:cs typeface="Times New Roman"/>
              </a:rPr>
              <a:t>a</a:t>
            </a:r>
            <a:r>
              <a:rPr sz="1451" b="1" dirty="0">
                <a:latin typeface="Times New Roman"/>
                <a:cs typeface="Times New Roman"/>
              </a:rPr>
              <a:t>r</a:t>
            </a:r>
            <a:r>
              <a:rPr sz="1451" b="1" spc="-5" dirty="0">
                <a:latin typeface="Times New Roman"/>
                <a:cs typeface="Times New Roman"/>
              </a:rPr>
              <a:t>que</a:t>
            </a:r>
            <a:endParaRPr sz="1451">
              <a:latin typeface="Times New Roman"/>
              <a:cs typeface="Times New Roman"/>
            </a:endParaRPr>
          </a:p>
        </p:txBody>
      </p:sp>
      <p:sp>
        <p:nvSpPr>
          <p:cNvPr id="5" name="object 5"/>
          <p:cNvSpPr txBox="1"/>
          <p:nvPr/>
        </p:nvSpPr>
        <p:spPr>
          <a:xfrm>
            <a:off x="1650680" y="1464652"/>
            <a:ext cx="4335339" cy="262787"/>
          </a:xfrm>
          <a:prstGeom prst="rect">
            <a:avLst/>
          </a:prstGeom>
        </p:spPr>
        <p:txBody>
          <a:bodyPr vert="horz" wrap="square" lIns="0" tIns="11516" rIns="0" bIns="0" rtlCol="0">
            <a:spAutoFit/>
          </a:bodyPr>
          <a:lstStyle/>
          <a:p>
            <a:pPr marL="11516">
              <a:spcBef>
                <a:spcPts val="91"/>
              </a:spcBef>
            </a:pPr>
            <a:r>
              <a:rPr sz="1632" b="1" spc="-5" dirty="0">
                <a:latin typeface="Times New Roman"/>
                <a:cs typeface="Times New Roman"/>
              </a:rPr>
              <a:t>Instanciation d’objets </a:t>
            </a:r>
            <a:r>
              <a:rPr sz="1632" b="1" dirty="0">
                <a:latin typeface="Times New Roman"/>
                <a:cs typeface="Times New Roman"/>
              </a:rPr>
              <a:t>et </a:t>
            </a:r>
            <a:r>
              <a:rPr sz="1632" b="1" spc="-5" dirty="0">
                <a:latin typeface="Times New Roman"/>
                <a:cs typeface="Times New Roman"/>
              </a:rPr>
              <a:t>appels </a:t>
            </a:r>
            <a:r>
              <a:rPr sz="1632" b="1" dirty="0">
                <a:latin typeface="Times New Roman"/>
                <a:cs typeface="Times New Roman"/>
              </a:rPr>
              <a:t>aux</a:t>
            </a:r>
            <a:r>
              <a:rPr sz="1632" b="1" spc="14" dirty="0">
                <a:latin typeface="Times New Roman"/>
                <a:cs typeface="Times New Roman"/>
              </a:rPr>
              <a:t> </a:t>
            </a:r>
            <a:r>
              <a:rPr sz="1632" b="1" spc="-5" dirty="0">
                <a:latin typeface="Times New Roman"/>
                <a:cs typeface="Times New Roman"/>
              </a:rPr>
              <a:t>constructeur</a:t>
            </a:r>
            <a:endParaRPr sz="1632">
              <a:latin typeface="Times New Roman"/>
              <a:cs typeface="Times New Roman"/>
            </a:endParaRPr>
          </a:p>
        </p:txBody>
      </p:sp>
      <p:sp>
        <p:nvSpPr>
          <p:cNvPr id="6" name="object 6"/>
          <p:cNvSpPr/>
          <p:nvPr/>
        </p:nvSpPr>
        <p:spPr>
          <a:xfrm>
            <a:off x="2897332" y="567682"/>
            <a:ext cx="5117873" cy="621791"/>
          </a:xfrm>
          <a:prstGeom prst="rect">
            <a:avLst/>
          </a:prstGeom>
          <a:blipFill>
            <a:blip r:embed="rId3" cstate="print"/>
            <a:stretch>
              <a:fillRect/>
            </a:stretch>
          </a:blipFill>
        </p:spPr>
        <p:txBody>
          <a:bodyPr wrap="square" lIns="0" tIns="0" rIns="0" bIns="0" rtlCol="0"/>
          <a:lstStyle/>
          <a:p>
            <a:endParaRPr sz="1632"/>
          </a:p>
        </p:txBody>
      </p:sp>
      <p:sp>
        <p:nvSpPr>
          <p:cNvPr id="7" name="object 7"/>
          <p:cNvSpPr/>
          <p:nvPr/>
        </p:nvSpPr>
        <p:spPr>
          <a:xfrm>
            <a:off x="2743583" y="413899"/>
            <a:ext cx="5434001" cy="904035"/>
          </a:xfrm>
          <a:custGeom>
            <a:avLst/>
            <a:gdLst/>
            <a:ahLst/>
            <a:cxnLst/>
            <a:rect l="l" t="t" r="r" b="b"/>
            <a:pathLst>
              <a:path w="5992495" h="996950">
                <a:moveTo>
                  <a:pt x="0" y="996696"/>
                </a:moveTo>
                <a:lnTo>
                  <a:pt x="5992368" y="996696"/>
                </a:lnTo>
                <a:lnTo>
                  <a:pt x="5992368" y="0"/>
                </a:lnTo>
                <a:lnTo>
                  <a:pt x="0" y="0"/>
                </a:lnTo>
                <a:lnTo>
                  <a:pt x="0" y="996696"/>
                </a:lnTo>
                <a:close/>
              </a:path>
            </a:pathLst>
          </a:custGeom>
          <a:ln w="19812">
            <a:solidFill>
              <a:srgbClr val="4F81BC"/>
            </a:solidFill>
          </a:ln>
        </p:spPr>
        <p:txBody>
          <a:bodyPr wrap="square" lIns="0" tIns="0" rIns="0" bIns="0" rtlCol="0"/>
          <a:lstStyle/>
          <a:p>
            <a:endParaRPr sz="1632"/>
          </a:p>
        </p:txBody>
      </p:sp>
      <p:sp>
        <p:nvSpPr>
          <p:cNvPr id="8" name="object 8"/>
          <p:cNvSpPr/>
          <p:nvPr/>
        </p:nvSpPr>
        <p:spPr>
          <a:xfrm>
            <a:off x="1505133" y="2098021"/>
            <a:ext cx="5250512" cy="3007442"/>
          </a:xfrm>
          <a:prstGeom prst="rect">
            <a:avLst/>
          </a:prstGeom>
          <a:blipFill>
            <a:blip r:embed="rId4" cstate="print"/>
            <a:stretch>
              <a:fillRect/>
            </a:stretch>
          </a:blipFill>
        </p:spPr>
        <p:txBody>
          <a:bodyPr wrap="square" lIns="0" tIns="0" rIns="0" bIns="0" rtlCol="0"/>
          <a:lstStyle/>
          <a:p>
            <a:endParaRPr sz="1632"/>
          </a:p>
        </p:txBody>
      </p:sp>
      <p:sp>
        <p:nvSpPr>
          <p:cNvPr id="9" name="object 9"/>
          <p:cNvSpPr/>
          <p:nvPr/>
        </p:nvSpPr>
        <p:spPr>
          <a:xfrm>
            <a:off x="1378893" y="1980356"/>
            <a:ext cx="5451851" cy="3217674"/>
          </a:xfrm>
          <a:custGeom>
            <a:avLst/>
            <a:gdLst/>
            <a:ahLst/>
            <a:cxnLst/>
            <a:rect l="l" t="t" r="r" b="b"/>
            <a:pathLst>
              <a:path w="6012180" h="3548379">
                <a:moveTo>
                  <a:pt x="0" y="3547872"/>
                </a:moveTo>
                <a:lnTo>
                  <a:pt x="6012180" y="3547872"/>
                </a:lnTo>
                <a:lnTo>
                  <a:pt x="6012180" y="0"/>
                </a:lnTo>
                <a:lnTo>
                  <a:pt x="0" y="0"/>
                </a:lnTo>
                <a:lnTo>
                  <a:pt x="0" y="3547872"/>
                </a:lnTo>
                <a:close/>
              </a:path>
            </a:pathLst>
          </a:custGeom>
          <a:ln w="15240">
            <a:solidFill>
              <a:srgbClr val="4F81BC"/>
            </a:solidFill>
          </a:ln>
        </p:spPr>
        <p:txBody>
          <a:bodyPr wrap="square" lIns="0" tIns="0" rIns="0" bIns="0" rtlCol="0"/>
          <a:lstStyle/>
          <a:p>
            <a:endParaRPr sz="1632"/>
          </a:p>
        </p:txBody>
      </p:sp>
      <p:sp>
        <p:nvSpPr>
          <p:cNvPr id="10" name="object 10"/>
          <p:cNvSpPr/>
          <p:nvPr/>
        </p:nvSpPr>
        <p:spPr>
          <a:xfrm>
            <a:off x="4800637" y="4422287"/>
            <a:ext cx="5765557" cy="2064655"/>
          </a:xfrm>
          <a:prstGeom prst="rect">
            <a:avLst/>
          </a:prstGeom>
          <a:blipFill>
            <a:blip r:embed="rId5" cstate="print"/>
            <a:stretch>
              <a:fillRect/>
            </a:stretch>
          </a:blipFill>
        </p:spPr>
        <p:txBody>
          <a:bodyPr wrap="square" lIns="0" tIns="0" rIns="0" bIns="0" rtlCol="0"/>
          <a:lstStyle/>
          <a:p>
            <a:endParaRPr sz="1632"/>
          </a:p>
        </p:txBody>
      </p:sp>
      <p:sp>
        <p:nvSpPr>
          <p:cNvPr id="11" name="object 11"/>
          <p:cNvSpPr/>
          <p:nvPr/>
        </p:nvSpPr>
        <p:spPr>
          <a:xfrm>
            <a:off x="4791655" y="4413305"/>
            <a:ext cx="5783522" cy="2082736"/>
          </a:xfrm>
          <a:custGeom>
            <a:avLst/>
            <a:gdLst/>
            <a:ahLst/>
            <a:cxnLst/>
            <a:rect l="l" t="t" r="r" b="b"/>
            <a:pathLst>
              <a:path w="6377940" h="2296795">
                <a:moveTo>
                  <a:pt x="0" y="2296668"/>
                </a:moveTo>
                <a:lnTo>
                  <a:pt x="6377940" y="2296668"/>
                </a:lnTo>
                <a:lnTo>
                  <a:pt x="6377940" y="0"/>
                </a:lnTo>
                <a:lnTo>
                  <a:pt x="0" y="0"/>
                </a:lnTo>
                <a:lnTo>
                  <a:pt x="0" y="2296668"/>
                </a:lnTo>
                <a:close/>
              </a:path>
            </a:pathLst>
          </a:custGeom>
          <a:ln w="19812">
            <a:solidFill>
              <a:srgbClr val="4F81BC"/>
            </a:solidFill>
          </a:ln>
        </p:spPr>
        <p:txBody>
          <a:bodyPr wrap="square" lIns="0" tIns="0" rIns="0" bIns="0" rtlCol="0"/>
          <a:lstStyle/>
          <a:p>
            <a:endParaRPr sz="1632"/>
          </a:p>
        </p:txBody>
      </p:sp>
      <p:sp>
        <p:nvSpPr>
          <p:cNvPr id="12" name="object 12"/>
          <p:cNvSpPr/>
          <p:nvPr/>
        </p:nvSpPr>
        <p:spPr>
          <a:xfrm>
            <a:off x="7527255" y="2383889"/>
            <a:ext cx="2603622" cy="1010216"/>
          </a:xfrm>
          <a:prstGeom prst="rect">
            <a:avLst/>
          </a:prstGeom>
          <a:blipFill>
            <a:blip r:embed="rId6" cstate="print"/>
            <a:stretch>
              <a:fillRect/>
            </a:stretch>
          </a:blipFill>
        </p:spPr>
        <p:txBody>
          <a:bodyPr wrap="square" lIns="0" tIns="0" rIns="0" bIns="0" rtlCol="0"/>
          <a:lstStyle/>
          <a:p>
            <a:endParaRPr sz="1632"/>
          </a:p>
        </p:txBody>
      </p:sp>
      <p:sp>
        <p:nvSpPr>
          <p:cNvPr id="14" name="object 14"/>
          <p:cNvSpPr txBox="1">
            <a:spLocks noGrp="1"/>
          </p:cNvSpPr>
          <p:nvPr>
            <p:ph type="ftr" sz="quarter" idx="4294967295"/>
          </p:nvPr>
        </p:nvSpPr>
        <p:spPr>
          <a:xfrm>
            <a:off x="8966767" y="6637781"/>
            <a:ext cx="2715687" cy="218008"/>
          </a:xfrm>
          <a:prstGeom prst="rect">
            <a:avLst/>
          </a:prstGeom>
        </p:spPr>
        <p:txBody>
          <a:bodyPr vert="horz" wrap="square" lIns="0" tIns="0" rIns="0" bIns="0" rtlCol="0">
            <a:spAutoFit/>
          </a:bodyPr>
          <a:lstStyle/>
          <a:p>
            <a:pPr marL="11516">
              <a:lnSpc>
                <a:spcPts val="1668"/>
              </a:lnSpc>
            </a:pPr>
            <a:r>
              <a:rPr spc="-5" dirty="0"/>
              <a:t>Constructeurs et</a:t>
            </a:r>
            <a:r>
              <a:rPr spc="-14" dirty="0"/>
              <a:t> </a:t>
            </a:r>
            <a:r>
              <a:rPr spc="-5" dirty="0"/>
              <a:t>destructeurs</a:t>
            </a:r>
          </a:p>
        </p:txBody>
      </p:sp>
      <p:graphicFrame>
        <p:nvGraphicFramePr>
          <p:cNvPr id="13" name="Objet 12"/>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5059" name="Picture" r:id="rId7" imgW="1402560" imgH="808920" progId="Word.Picture.8">
                  <p:embed/>
                </p:oleObj>
              </mc:Choice>
              <mc:Fallback>
                <p:oleObj name="Picture" r:id="rId7" imgW="1402560" imgH="808920" progId="Word.Picture.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6505989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106424" y="382573"/>
            <a:ext cx="7353541" cy="2032755"/>
          </a:xfrm>
          <a:prstGeom prst="rect">
            <a:avLst/>
          </a:prstGeom>
          <a:solidFill>
            <a:schemeClr val="accent5">
              <a:lumMod val="60000"/>
              <a:lumOff val="40000"/>
            </a:schemeClr>
          </a:solidFill>
        </p:spPr>
        <p:txBody>
          <a:bodyPr vert="horz" wrap="square" lIns="0" tIns="10941" rIns="0" bIns="0" rtlCol="0">
            <a:spAutoFit/>
          </a:bodyPr>
          <a:lstStyle/>
          <a:p>
            <a:pPr marL="1946265">
              <a:spcBef>
                <a:spcPts val="86"/>
              </a:spcBef>
            </a:pPr>
            <a:r>
              <a:rPr sz="2539" b="1" spc="-5" dirty="0">
                <a:latin typeface="Times New Roman"/>
                <a:cs typeface="Times New Roman"/>
              </a:rPr>
              <a:t>Constructeur par</a:t>
            </a:r>
            <a:r>
              <a:rPr sz="2539" b="1" spc="-14" dirty="0">
                <a:latin typeface="Times New Roman"/>
                <a:cs typeface="Times New Roman"/>
              </a:rPr>
              <a:t> </a:t>
            </a:r>
            <a:r>
              <a:rPr sz="2539" b="1" spc="-5" dirty="0">
                <a:latin typeface="Times New Roman"/>
                <a:cs typeface="Times New Roman"/>
              </a:rPr>
              <a:t>défaut</a:t>
            </a:r>
            <a:endParaRPr sz="2539" dirty="0">
              <a:latin typeface="Times New Roman"/>
              <a:cs typeface="Times New Roman"/>
            </a:endParaRPr>
          </a:p>
          <a:p>
            <a:pPr marL="626490" indent="-207294">
              <a:spcBef>
                <a:spcPts val="1437"/>
              </a:spcBef>
              <a:buFont typeface="Wingdings"/>
              <a:buChar char=""/>
              <a:tabLst>
                <a:tab pos="626490" algn="l"/>
              </a:tabLst>
            </a:pPr>
            <a:r>
              <a:rPr sz="2000" spc="-5" dirty="0">
                <a:latin typeface="Times New Roman"/>
                <a:cs typeface="Times New Roman"/>
              </a:rPr>
              <a:t>Le constructeur </a:t>
            </a:r>
            <a:r>
              <a:rPr sz="2000" dirty="0">
                <a:latin typeface="Times New Roman"/>
                <a:cs typeface="Times New Roman"/>
              </a:rPr>
              <a:t>par </a:t>
            </a:r>
            <a:r>
              <a:rPr sz="2000" spc="-5" dirty="0">
                <a:latin typeface="Times New Roman"/>
                <a:cs typeface="Times New Roman"/>
              </a:rPr>
              <a:t>défaut est un constructeur qui n’a </a:t>
            </a:r>
            <a:r>
              <a:rPr sz="2000" b="1" dirty="0">
                <a:solidFill>
                  <a:srgbClr val="FF0000"/>
                </a:solidFill>
                <a:latin typeface="Times New Roman"/>
                <a:cs typeface="Times New Roman"/>
              </a:rPr>
              <a:t>pas </a:t>
            </a:r>
            <a:r>
              <a:rPr sz="2000" b="1" spc="-5" dirty="0">
                <a:solidFill>
                  <a:srgbClr val="FF0000"/>
                </a:solidFill>
                <a:latin typeface="Times New Roman"/>
                <a:cs typeface="Times New Roman"/>
              </a:rPr>
              <a:t>de</a:t>
            </a:r>
            <a:r>
              <a:rPr sz="2000" b="1" spc="54" dirty="0">
                <a:solidFill>
                  <a:srgbClr val="FF0000"/>
                </a:solidFill>
                <a:latin typeface="Times New Roman"/>
                <a:cs typeface="Times New Roman"/>
              </a:rPr>
              <a:t> </a:t>
            </a:r>
            <a:r>
              <a:rPr sz="2000" b="1" spc="-5" dirty="0">
                <a:solidFill>
                  <a:srgbClr val="FF0000"/>
                </a:solidFill>
                <a:latin typeface="Times New Roman"/>
                <a:cs typeface="Times New Roman"/>
              </a:rPr>
              <a:t>paramètre</a:t>
            </a:r>
            <a:endParaRPr sz="2000" dirty="0">
              <a:latin typeface="Times New Roman"/>
              <a:cs typeface="Times New Roman"/>
            </a:endParaRPr>
          </a:p>
          <a:p>
            <a:pPr marL="626490" indent="-207294">
              <a:spcBef>
                <a:spcPts val="172"/>
              </a:spcBef>
              <a:buFont typeface="Wingdings"/>
              <a:buChar char=""/>
              <a:tabLst>
                <a:tab pos="626490" algn="l"/>
              </a:tabLst>
            </a:pPr>
            <a:r>
              <a:rPr sz="2000" spc="-5" dirty="0">
                <a:latin typeface="Times New Roman"/>
                <a:cs typeface="Times New Roman"/>
              </a:rPr>
              <a:t>ou dont </a:t>
            </a:r>
            <a:r>
              <a:rPr sz="2000" b="1" spc="-5" dirty="0">
                <a:solidFill>
                  <a:srgbClr val="FF0000"/>
                </a:solidFill>
                <a:latin typeface="Times New Roman"/>
                <a:cs typeface="Times New Roman"/>
              </a:rPr>
              <a:t>tous les paramètres </a:t>
            </a:r>
            <a:r>
              <a:rPr sz="2000" spc="-5" dirty="0">
                <a:latin typeface="Times New Roman"/>
                <a:cs typeface="Times New Roman"/>
              </a:rPr>
              <a:t>ont des </a:t>
            </a:r>
            <a:r>
              <a:rPr sz="2000" b="1" spc="-5" dirty="0">
                <a:solidFill>
                  <a:srgbClr val="FF0000"/>
                </a:solidFill>
                <a:latin typeface="Times New Roman"/>
                <a:cs typeface="Times New Roman"/>
              </a:rPr>
              <a:t>valeurs par</a:t>
            </a:r>
            <a:r>
              <a:rPr sz="2000" b="1" spc="32" dirty="0">
                <a:solidFill>
                  <a:srgbClr val="FF0000"/>
                </a:solidFill>
                <a:latin typeface="Times New Roman"/>
                <a:cs typeface="Times New Roman"/>
              </a:rPr>
              <a:t> </a:t>
            </a:r>
            <a:r>
              <a:rPr sz="2000" b="1" spc="-5" dirty="0">
                <a:solidFill>
                  <a:srgbClr val="FF0000"/>
                </a:solidFill>
                <a:latin typeface="Times New Roman"/>
                <a:cs typeface="Times New Roman"/>
              </a:rPr>
              <a:t>défaut</a:t>
            </a:r>
            <a:r>
              <a:rPr sz="2000" spc="-5" dirty="0">
                <a:latin typeface="Times New Roman"/>
                <a:cs typeface="Times New Roman"/>
              </a:rPr>
              <a:t>.</a:t>
            </a:r>
            <a:endParaRPr sz="2000" dirty="0">
              <a:latin typeface="Times New Roman"/>
              <a:cs typeface="Times New Roman"/>
            </a:endParaRPr>
          </a:p>
          <a:p>
            <a:pPr>
              <a:spcBef>
                <a:spcPts val="45"/>
              </a:spcBef>
            </a:pPr>
            <a:endParaRPr sz="1814" dirty="0">
              <a:latin typeface="Times New Roman"/>
              <a:cs typeface="Times New Roman"/>
            </a:endParaRPr>
          </a:p>
          <a:p>
            <a:pPr marL="11516">
              <a:spcBef>
                <a:spcPts val="5"/>
              </a:spcBef>
            </a:pPr>
            <a:r>
              <a:rPr sz="1451" b="1" spc="-5" dirty="0">
                <a:latin typeface="Times New Roman"/>
                <a:cs typeface="Times New Roman"/>
              </a:rPr>
              <a:t>Exemples</a:t>
            </a:r>
            <a:endParaRPr sz="1451" dirty="0">
              <a:latin typeface="Times New Roman"/>
              <a:cs typeface="Times New Roman"/>
            </a:endParaRPr>
          </a:p>
        </p:txBody>
      </p:sp>
      <p:sp>
        <p:nvSpPr>
          <p:cNvPr id="5" name="object 5"/>
          <p:cNvSpPr/>
          <p:nvPr/>
        </p:nvSpPr>
        <p:spPr>
          <a:xfrm>
            <a:off x="1945664" y="2662254"/>
            <a:ext cx="3333990" cy="1502887"/>
          </a:xfrm>
          <a:prstGeom prst="rect">
            <a:avLst/>
          </a:prstGeom>
          <a:blipFill>
            <a:blip r:embed="rId3" cstate="print"/>
            <a:stretch>
              <a:fillRect/>
            </a:stretch>
          </a:blipFill>
        </p:spPr>
        <p:txBody>
          <a:bodyPr wrap="square" lIns="0" tIns="0" rIns="0" bIns="0" rtlCol="0"/>
          <a:lstStyle/>
          <a:p>
            <a:endParaRPr sz="1632"/>
          </a:p>
        </p:txBody>
      </p:sp>
      <p:sp>
        <p:nvSpPr>
          <p:cNvPr id="6" name="object 6"/>
          <p:cNvSpPr/>
          <p:nvPr/>
        </p:nvSpPr>
        <p:spPr>
          <a:xfrm>
            <a:off x="1821797" y="2381344"/>
            <a:ext cx="3611535" cy="1849529"/>
          </a:xfrm>
          <a:custGeom>
            <a:avLst/>
            <a:gdLst/>
            <a:ahLst/>
            <a:cxnLst/>
            <a:rect l="l" t="t" r="r" b="b"/>
            <a:pathLst>
              <a:path w="3982720" h="2039620">
                <a:moveTo>
                  <a:pt x="0" y="2039112"/>
                </a:moveTo>
                <a:lnTo>
                  <a:pt x="3982212" y="2039112"/>
                </a:lnTo>
                <a:lnTo>
                  <a:pt x="3982212" y="0"/>
                </a:lnTo>
                <a:lnTo>
                  <a:pt x="0" y="0"/>
                </a:lnTo>
                <a:lnTo>
                  <a:pt x="0" y="2039112"/>
                </a:lnTo>
                <a:close/>
              </a:path>
            </a:pathLst>
          </a:custGeom>
          <a:ln w="19812">
            <a:solidFill>
              <a:srgbClr val="4F81BC"/>
            </a:solidFill>
          </a:ln>
        </p:spPr>
        <p:txBody>
          <a:bodyPr wrap="square" lIns="0" tIns="0" rIns="0" bIns="0" rtlCol="0"/>
          <a:lstStyle/>
          <a:p>
            <a:endParaRPr sz="1632"/>
          </a:p>
        </p:txBody>
      </p:sp>
      <p:sp>
        <p:nvSpPr>
          <p:cNvPr id="10" name="Rectangle 9"/>
          <p:cNvSpPr/>
          <p:nvPr/>
        </p:nvSpPr>
        <p:spPr>
          <a:xfrm>
            <a:off x="1106424" y="4412068"/>
            <a:ext cx="6096000" cy="1685077"/>
          </a:xfrm>
          <a:prstGeom prst="rect">
            <a:avLst/>
          </a:prstGeom>
          <a:solidFill>
            <a:schemeClr val="accent1">
              <a:lumMod val="20000"/>
              <a:lumOff val="80000"/>
            </a:schemeClr>
          </a:solidFill>
        </p:spPr>
        <p:style>
          <a:lnRef idx="2">
            <a:schemeClr val="accent6"/>
          </a:lnRef>
          <a:fillRef idx="1">
            <a:schemeClr val="lt1"/>
          </a:fillRef>
          <a:effectRef idx="0">
            <a:schemeClr val="accent6"/>
          </a:effectRef>
          <a:fontRef idx="minor">
            <a:schemeClr val="dk1"/>
          </a:fontRef>
        </p:style>
        <p:txBody>
          <a:bodyPr>
            <a:spAutoFit/>
          </a:bodyPr>
          <a:lstStyle/>
          <a:p>
            <a:pPr marL="75503" marR="60402">
              <a:spcBef>
                <a:spcPts val="188"/>
              </a:spcBef>
            </a:pPr>
            <a:r>
              <a:rPr lang="fr-FR" spc="-20" dirty="0">
                <a:latin typeface="Arial"/>
                <a:cs typeface="Arial"/>
              </a:rPr>
              <a:t>Autre </a:t>
            </a:r>
            <a:r>
              <a:rPr lang="fr-FR" spc="-30" dirty="0">
                <a:latin typeface="Arial"/>
                <a:cs typeface="Arial"/>
              </a:rPr>
              <a:t>façon </a:t>
            </a:r>
            <a:r>
              <a:rPr lang="fr-FR" spc="-10" dirty="0">
                <a:latin typeface="Arial"/>
                <a:cs typeface="Arial"/>
              </a:rPr>
              <a:t>de </a:t>
            </a:r>
            <a:r>
              <a:rPr lang="fr-FR" spc="-20" dirty="0">
                <a:latin typeface="Arial"/>
                <a:cs typeface="Arial"/>
              </a:rPr>
              <a:t>faire </a:t>
            </a:r>
            <a:r>
              <a:rPr lang="fr-FR" spc="-10" dirty="0">
                <a:latin typeface="Arial"/>
                <a:cs typeface="Arial"/>
              </a:rPr>
              <a:t>: </a:t>
            </a:r>
            <a:r>
              <a:rPr lang="fr-FR" spc="-20" dirty="0">
                <a:latin typeface="Arial"/>
                <a:cs typeface="Arial"/>
              </a:rPr>
              <a:t>regrouper </a:t>
            </a:r>
            <a:r>
              <a:rPr lang="fr-FR" spc="-10" dirty="0" smtClean="0">
                <a:latin typeface="Arial"/>
                <a:cs typeface="Arial"/>
              </a:rPr>
              <a:t>le premier constructeur </a:t>
            </a:r>
            <a:r>
              <a:rPr lang="fr-FR" spc="-10" dirty="0">
                <a:latin typeface="Arial"/>
                <a:cs typeface="Arial"/>
              </a:rPr>
              <a:t>en  utilisant les </a:t>
            </a:r>
            <a:r>
              <a:rPr lang="fr-FR" spc="-20" dirty="0">
                <a:latin typeface="Arial"/>
                <a:cs typeface="Arial"/>
              </a:rPr>
              <a:t>valeurs par </a:t>
            </a:r>
            <a:r>
              <a:rPr lang="fr-FR" spc="-30" dirty="0">
                <a:latin typeface="Arial"/>
                <a:cs typeface="Arial"/>
              </a:rPr>
              <a:t>défaut </a:t>
            </a:r>
            <a:r>
              <a:rPr lang="fr-FR" spc="-20" dirty="0">
                <a:latin typeface="Arial"/>
                <a:cs typeface="Arial"/>
              </a:rPr>
              <a:t>des arguments</a:t>
            </a:r>
            <a:r>
              <a:rPr lang="fr-FR" spc="79" dirty="0">
                <a:latin typeface="Arial"/>
                <a:cs typeface="Arial"/>
              </a:rPr>
              <a:t> </a:t>
            </a:r>
            <a:r>
              <a:rPr lang="fr-FR" spc="-10" dirty="0">
                <a:latin typeface="Arial"/>
                <a:cs typeface="Arial"/>
              </a:rPr>
              <a:t>:</a:t>
            </a:r>
            <a:endParaRPr lang="fr-FR" dirty="0">
              <a:latin typeface="Arial"/>
              <a:cs typeface="Arial"/>
            </a:endParaRPr>
          </a:p>
          <a:p>
            <a:pPr marL="75503">
              <a:lnSpc>
                <a:spcPts val="1893"/>
              </a:lnSpc>
              <a:spcBef>
                <a:spcPts val="476"/>
              </a:spcBef>
            </a:pPr>
            <a:r>
              <a:rPr lang="fr-FR" sz="1400" i="1" spc="-10" dirty="0">
                <a:solidFill>
                  <a:srgbClr val="3F7F7F"/>
                </a:solidFill>
                <a:latin typeface="Courier New"/>
                <a:cs typeface="Courier New"/>
              </a:rPr>
              <a:t>// </a:t>
            </a:r>
            <a:r>
              <a:rPr lang="fr-FR" sz="1400" i="1" spc="-10" dirty="0" smtClean="0">
                <a:solidFill>
                  <a:srgbClr val="3F7F7F"/>
                </a:solidFill>
                <a:latin typeface="Courier New"/>
                <a:cs typeface="Courier New"/>
              </a:rPr>
              <a:t> </a:t>
            </a:r>
            <a:r>
              <a:rPr lang="fr-FR" sz="1400" i="1" spc="-20" dirty="0" smtClean="0">
                <a:solidFill>
                  <a:srgbClr val="3F7F7F"/>
                </a:solidFill>
                <a:latin typeface="Courier New"/>
                <a:cs typeface="Courier New"/>
              </a:rPr>
              <a:t>constructeur </a:t>
            </a:r>
            <a:r>
              <a:rPr lang="fr-FR" sz="1400" i="1" spc="-20" dirty="0">
                <a:solidFill>
                  <a:srgbClr val="3F7F7F"/>
                </a:solidFill>
                <a:latin typeface="Courier New"/>
                <a:cs typeface="Courier New"/>
              </a:rPr>
              <a:t>dont </a:t>
            </a:r>
            <a:r>
              <a:rPr lang="fr-FR" sz="1400" i="1" spc="-10" dirty="0">
                <a:solidFill>
                  <a:srgbClr val="3F7F7F"/>
                </a:solidFill>
                <a:latin typeface="Courier New"/>
                <a:cs typeface="Courier New"/>
              </a:rPr>
              <a:t>le </a:t>
            </a:r>
            <a:r>
              <a:rPr lang="fr-FR" sz="1400" i="1" spc="-20" dirty="0">
                <a:solidFill>
                  <a:srgbClr val="3F7F7F"/>
                </a:solidFill>
                <a:latin typeface="Courier New"/>
                <a:cs typeface="Courier New"/>
              </a:rPr>
              <a:t>constructeur par</a:t>
            </a:r>
            <a:r>
              <a:rPr lang="fr-FR" sz="1400" i="1" spc="79" dirty="0">
                <a:solidFill>
                  <a:srgbClr val="3F7F7F"/>
                </a:solidFill>
                <a:latin typeface="Courier New"/>
                <a:cs typeface="Courier New"/>
              </a:rPr>
              <a:t> </a:t>
            </a:r>
            <a:r>
              <a:rPr lang="fr-FR" sz="1400" i="1" spc="-20" dirty="0" err="1">
                <a:solidFill>
                  <a:srgbClr val="3F7F7F"/>
                </a:solidFill>
                <a:latin typeface="Courier New"/>
                <a:cs typeface="Courier New"/>
              </a:rPr>
              <a:t>defaut</a:t>
            </a:r>
            <a:endParaRPr lang="fr-FR" sz="1400" dirty="0">
              <a:latin typeface="Courier New"/>
              <a:cs typeface="Courier New"/>
            </a:endParaRPr>
          </a:p>
          <a:p>
            <a:pPr marL="315853">
              <a:lnSpc>
                <a:spcPts val="1871"/>
              </a:lnSpc>
            </a:pPr>
            <a:r>
              <a:rPr lang="fr-FR" sz="1400" spc="-20" dirty="0">
                <a:solidFill>
                  <a:srgbClr val="9300D3"/>
                </a:solidFill>
                <a:latin typeface="Courier New"/>
                <a:cs typeface="Courier New"/>
              </a:rPr>
              <a:t>Rectangle(</a:t>
            </a:r>
            <a:r>
              <a:rPr lang="fr-FR" sz="1400" b="1" spc="-20" dirty="0">
                <a:solidFill>
                  <a:srgbClr val="AF003F"/>
                </a:solidFill>
                <a:latin typeface="Courier New"/>
                <a:cs typeface="Courier New"/>
              </a:rPr>
              <a:t>double </a:t>
            </a:r>
            <a:r>
              <a:rPr lang="fr-FR" sz="1400" spc="-10" dirty="0">
                <a:solidFill>
                  <a:srgbClr val="9300D3"/>
                </a:solidFill>
                <a:latin typeface="Courier New"/>
                <a:cs typeface="Courier New"/>
              </a:rPr>
              <a:t>c </a:t>
            </a:r>
            <a:r>
              <a:rPr lang="fr-FR" sz="1400" spc="-10" dirty="0">
                <a:solidFill>
                  <a:srgbClr val="656565"/>
                </a:solidFill>
                <a:latin typeface="Courier New"/>
                <a:cs typeface="Courier New"/>
              </a:rPr>
              <a:t>= </a:t>
            </a:r>
            <a:r>
              <a:rPr lang="fr-FR" sz="1400" spc="-20" dirty="0">
                <a:solidFill>
                  <a:srgbClr val="656565"/>
                </a:solidFill>
                <a:latin typeface="Courier New"/>
                <a:cs typeface="Courier New"/>
              </a:rPr>
              <a:t>1.0</a:t>
            </a:r>
            <a:r>
              <a:rPr lang="fr-FR" sz="1400" spc="-20" dirty="0">
                <a:solidFill>
                  <a:srgbClr val="9300D3"/>
                </a:solidFill>
                <a:latin typeface="Courier New"/>
                <a:cs typeface="Courier New"/>
              </a:rPr>
              <a:t>) </a:t>
            </a:r>
            <a:r>
              <a:rPr lang="fr-FR" sz="1400" spc="-10" dirty="0">
                <a:solidFill>
                  <a:srgbClr val="656565"/>
                </a:solidFill>
                <a:latin typeface="Courier New"/>
                <a:cs typeface="Courier New"/>
              </a:rPr>
              <a:t>: </a:t>
            </a:r>
            <a:r>
              <a:rPr lang="fr-FR" sz="1400" spc="-20" dirty="0">
                <a:solidFill>
                  <a:srgbClr val="9300D3"/>
                </a:solidFill>
                <a:latin typeface="Courier New"/>
                <a:cs typeface="Courier New"/>
              </a:rPr>
              <a:t>hauteur(c),</a:t>
            </a:r>
            <a:r>
              <a:rPr lang="fr-FR" sz="1400" spc="119" dirty="0">
                <a:solidFill>
                  <a:srgbClr val="9300D3"/>
                </a:solidFill>
                <a:latin typeface="Courier New"/>
                <a:cs typeface="Courier New"/>
              </a:rPr>
              <a:t> </a:t>
            </a:r>
            <a:r>
              <a:rPr lang="fr-FR" sz="1400" spc="-20" dirty="0">
                <a:solidFill>
                  <a:srgbClr val="9300D3"/>
                </a:solidFill>
                <a:latin typeface="Courier New"/>
                <a:cs typeface="Courier New"/>
              </a:rPr>
              <a:t>largeur(</a:t>
            </a:r>
            <a:r>
              <a:rPr lang="fr-FR" sz="1400" spc="-20" dirty="0">
                <a:solidFill>
                  <a:srgbClr val="656565"/>
                </a:solidFill>
                <a:latin typeface="Courier New"/>
                <a:cs typeface="Courier New"/>
              </a:rPr>
              <a:t>2.0</a:t>
            </a:r>
            <a:r>
              <a:rPr lang="fr-FR" sz="2000" spc="-30" baseline="-10416" dirty="0">
                <a:solidFill>
                  <a:srgbClr val="656565"/>
                </a:solidFill>
                <a:latin typeface="Courier New"/>
                <a:cs typeface="Courier New"/>
              </a:rPr>
              <a:t>*</a:t>
            </a:r>
            <a:r>
              <a:rPr lang="fr-FR" sz="1400" spc="-20" dirty="0">
                <a:solidFill>
                  <a:srgbClr val="9300D3"/>
                </a:solidFill>
                <a:latin typeface="Courier New"/>
                <a:cs typeface="Courier New"/>
              </a:rPr>
              <a:t>c)</a:t>
            </a:r>
            <a:endParaRPr lang="fr-FR" sz="1400" dirty="0">
              <a:latin typeface="Courier New"/>
              <a:cs typeface="Courier New"/>
            </a:endParaRPr>
          </a:p>
          <a:p>
            <a:pPr marL="195049">
              <a:lnSpc>
                <a:spcPts val="1893"/>
              </a:lnSpc>
            </a:pPr>
            <a:r>
              <a:rPr lang="fr-FR" sz="1400" spc="-10" dirty="0">
                <a:solidFill>
                  <a:srgbClr val="9300D3"/>
                </a:solidFill>
                <a:latin typeface="Courier New"/>
                <a:cs typeface="Courier New"/>
              </a:rPr>
              <a:t>{</a:t>
            </a:r>
            <a:r>
              <a:rPr lang="fr-FR" sz="1400" spc="-20" dirty="0">
                <a:solidFill>
                  <a:srgbClr val="9300D3"/>
                </a:solidFill>
                <a:latin typeface="Courier New"/>
                <a:cs typeface="Courier New"/>
              </a:rPr>
              <a:t> </a:t>
            </a:r>
            <a:r>
              <a:rPr lang="fr-FR" sz="1400" spc="-10" dirty="0">
                <a:solidFill>
                  <a:srgbClr val="9300D3"/>
                </a:solidFill>
                <a:latin typeface="Courier New"/>
                <a:cs typeface="Courier New"/>
              </a:rPr>
              <a:t>}</a:t>
            </a:r>
            <a:endParaRPr lang="fr-FR" sz="1400" dirty="0">
              <a:latin typeface="Courier New"/>
              <a:cs typeface="Courier New"/>
            </a:endParaRPr>
          </a:p>
        </p:txBody>
      </p:sp>
      <p:graphicFrame>
        <p:nvGraphicFramePr>
          <p:cNvPr id="7" name="Objet 6"/>
          <p:cNvGraphicFramePr>
            <a:graphicFrameLocks noChangeAspect="1"/>
          </p:cNvGraphicFramePr>
          <p:nvPr>
            <p:extLst>
              <p:ext uri="{D42A27DB-BD31-4B8C-83A1-F6EECF244321}">
                <p14:modId xmlns:p14="http://schemas.microsoft.com/office/powerpoint/2010/main" val="2087329376"/>
              </p:ext>
            </p:extLst>
          </p:nvPr>
        </p:nvGraphicFramePr>
        <p:xfrm>
          <a:off x="1" y="100458"/>
          <a:ext cx="1045663" cy="536851"/>
        </p:xfrm>
        <a:graphic>
          <a:graphicData uri="http://schemas.openxmlformats.org/presentationml/2006/ole">
            <mc:AlternateContent xmlns:mc="http://schemas.openxmlformats.org/markup-compatibility/2006">
              <mc:Choice xmlns:v="urn:schemas-microsoft-com:vml" Requires="v">
                <p:oleObj spid="_x0000_s46083"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00458"/>
                        <a:ext cx="1045663" cy="536851"/>
                      </a:xfrm>
                      <a:prstGeom prst="rect">
                        <a:avLst/>
                      </a:prstGeom>
                      <a:noFill/>
                    </p:spPr>
                  </p:pic>
                </p:oleObj>
              </mc:Fallback>
            </mc:AlternateContent>
          </a:graphicData>
        </a:graphic>
      </p:graphicFrame>
    </p:spTree>
    <p:extLst>
      <p:ext uri="{BB962C8B-B14F-4D97-AF65-F5344CB8AC3E}">
        <p14:creationId xmlns:p14="http://schemas.microsoft.com/office/powerpoint/2010/main" val="9349130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814573" y="0"/>
            <a:ext cx="2683891" cy="290807"/>
          </a:xfrm>
          <a:prstGeom prst="rect">
            <a:avLst/>
          </a:prstGeom>
        </p:spPr>
        <p:txBody>
          <a:bodyPr vert="horz" wrap="square" lIns="0" tIns="11516" rIns="0" bIns="0" rtlCol="0">
            <a:spAutoFit/>
          </a:bodyPr>
          <a:lstStyle/>
          <a:p>
            <a:pPr marL="11516">
              <a:spcBef>
                <a:spcPts val="91"/>
              </a:spcBef>
            </a:pPr>
            <a:r>
              <a:rPr sz="1814" dirty="0">
                <a:solidFill>
                  <a:srgbClr val="FFFFFF"/>
                </a:solidFill>
                <a:latin typeface="Times New Roman"/>
                <a:cs typeface="Times New Roman"/>
              </a:rPr>
              <a:t>Introduction </a:t>
            </a:r>
            <a:r>
              <a:rPr sz="1814" spc="-5" dirty="0">
                <a:solidFill>
                  <a:srgbClr val="FFFFFF"/>
                </a:solidFill>
                <a:latin typeface="Times New Roman"/>
                <a:cs typeface="Times New Roman"/>
              </a:rPr>
              <a:t>au langage</a:t>
            </a:r>
            <a:r>
              <a:rPr sz="1814" spc="-27" dirty="0">
                <a:solidFill>
                  <a:srgbClr val="FFFFFF"/>
                </a:solidFill>
                <a:latin typeface="Times New Roman"/>
                <a:cs typeface="Times New Roman"/>
              </a:rPr>
              <a:t> </a:t>
            </a:r>
            <a:r>
              <a:rPr sz="1814" spc="-5" dirty="0">
                <a:solidFill>
                  <a:srgbClr val="FFFFFF"/>
                </a:solidFill>
                <a:latin typeface="Times New Roman"/>
                <a:cs typeface="Times New Roman"/>
              </a:rPr>
              <a:t>C++</a:t>
            </a:r>
            <a:endParaRPr sz="1814">
              <a:latin typeface="Times New Roman"/>
              <a:cs typeface="Times New Roman"/>
            </a:endParaRPr>
          </a:p>
        </p:txBody>
      </p:sp>
      <p:sp>
        <p:nvSpPr>
          <p:cNvPr id="4" name="object 4"/>
          <p:cNvSpPr txBox="1"/>
          <p:nvPr/>
        </p:nvSpPr>
        <p:spPr>
          <a:xfrm>
            <a:off x="1650681" y="385107"/>
            <a:ext cx="206142" cy="318055"/>
          </a:xfrm>
          <a:prstGeom prst="rect">
            <a:avLst/>
          </a:prstGeom>
        </p:spPr>
        <p:txBody>
          <a:bodyPr vert="horz" wrap="square" lIns="0" tIns="10941" rIns="0" bIns="0" rtlCol="0">
            <a:spAutoFit/>
          </a:bodyPr>
          <a:lstStyle/>
          <a:p>
            <a:pPr marL="11516">
              <a:spcBef>
                <a:spcPts val="86"/>
              </a:spcBef>
            </a:pPr>
            <a:r>
              <a:rPr sz="1995" b="1" spc="-5" dirty="0">
                <a:latin typeface="Times New Roman"/>
                <a:cs typeface="Times New Roman"/>
              </a:rPr>
              <a:t>A</a:t>
            </a:r>
            <a:endParaRPr sz="1995">
              <a:latin typeface="Times New Roman"/>
              <a:cs typeface="Times New Roman"/>
            </a:endParaRPr>
          </a:p>
        </p:txBody>
      </p:sp>
      <p:sp>
        <p:nvSpPr>
          <p:cNvPr id="5" name="object 5"/>
          <p:cNvSpPr txBox="1"/>
          <p:nvPr/>
        </p:nvSpPr>
        <p:spPr>
          <a:xfrm>
            <a:off x="6032084" y="385107"/>
            <a:ext cx="191747" cy="318055"/>
          </a:xfrm>
          <a:prstGeom prst="rect">
            <a:avLst/>
          </a:prstGeom>
        </p:spPr>
        <p:txBody>
          <a:bodyPr vert="horz" wrap="square" lIns="0" tIns="10941" rIns="0" bIns="0" rtlCol="0">
            <a:spAutoFit/>
          </a:bodyPr>
          <a:lstStyle/>
          <a:p>
            <a:pPr marL="11516">
              <a:spcBef>
                <a:spcPts val="86"/>
              </a:spcBef>
            </a:pPr>
            <a:r>
              <a:rPr sz="1995" b="1" spc="-5" dirty="0">
                <a:latin typeface="Times New Roman"/>
                <a:cs typeface="Times New Roman"/>
              </a:rPr>
              <a:t>B</a:t>
            </a:r>
            <a:endParaRPr sz="1995">
              <a:latin typeface="Times New Roman"/>
              <a:cs typeface="Times New Roman"/>
            </a:endParaRPr>
          </a:p>
        </p:txBody>
      </p:sp>
      <p:sp>
        <p:nvSpPr>
          <p:cNvPr id="6" name="object 6"/>
          <p:cNvSpPr txBox="1"/>
          <p:nvPr/>
        </p:nvSpPr>
        <p:spPr>
          <a:xfrm>
            <a:off x="1650680" y="2169800"/>
            <a:ext cx="222842" cy="346464"/>
          </a:xfrm>
          <a:prstGeom prst="rect">
            <a:avLst/>
          </a:prstGeom>
        </p:spPr>
        <p:txBody>
          <a:bodyPr vert="horz" wrap="square" lIns="0" tIns="11516" rIns="0" bIns="0" rtlCol="0">
            <a:spAutoFit/>
          </a:bodyPr>
          <a:lstStyle/>
          <a:p>
            <a:pPr marL="11516">
              <a:spcBef>
                <a:spcPts val="91"/>
              </a:spcBef>
            </a:pPr>
            <a:r>
              <a:rPr sz="2176" b="1" spc="-5" dirty="0">
                <a:latin typeface="Times New Roman"/>
                <a:cs typeface="Times New Roman"/>
              </a:rPr>
              <a:t>C</a:t>
            </a:r>
            <a:endParaRPr sz="2176">
              <a:latin typeface="Times New Roman"/>
              <a:cs typeface="Times New Roman"/>
            </a:endParaRPr>
          </a:p>
        </p:txBody>
      </p:sp>
      <p:sp>
        <p:nvSpPr>
          <p:cNvPr id="7" name="object 7"/>
          <p:cNvSpPr txBox="1"/>
          <p:nvPr/>
        </p:nvSpPr>
        <p:spPr>
          <a:xfrm>
            <a:off x="6023793" y="2169800"/>
            <a:ext cx="222842" cy="346464"/>
          </a:xfrm>
          <a:prstGeom prst="rect">
            <a:avLst/>
          </a:prstGeom>
        </p:spPr>
        <p:txBody>
          <a:bodyPr vert="horz" wrap="square" lIns="0" tIns="11516" rIns="0" bIns="0" rtlCol="0">
            <a:spAutoFit/>
          </a:bodyPr>
          <a:lstStyle/>
          <a:p>
            <a:pPr marL="11516">
              <a:spcBef>
                <a:spcPts val="91"/>
              </a:spcBef>
            </a:pPr>
            <a:r>
              <a:rPr sz="2176" b="1" spc="-5" dirty="0">
                <a:latin typeface="Times New Roman"/>
                <a:cs typeface="Times New Roman"/>
              </a:rPr>
              <a:t>D</a:t>
            </a:r>
            <a:endParaRPr sz="2176">
              <a:latin typeface="Times New Roman"/>
              <a:cs typeface="Times New Roman"/>
            </a:endParaRPr>
          </a:p>
        </p:txBody>
      </p:sp>
      <p:sp>
        <p:nvSpPr>
          <p:cNvPr id="8" name="object 8"/>
          <p:cNvSpPr/>
          <p:nvPr/>
        </p:nvSpPr>
        <p:spPr>
          <a:xfrm>
            <a:off x="2237471" y="430417"/>
            <a:ext cx="3141959" cy="1099717"/>
          </a:xfrm>
          <a:prstGeom prst="rect">
            <a:avLst/>
          </a:prstGeom>
          <a:blipFill>
            <a:blip r:embed="rId3" cstate="print"/>
            <a:stretch>
              <a:fillRect/>
            </a:stretch>
          </a:blipFill>
        </p:spPr>
        <p:txBody>
          <a:bodyPr wrap="square" lIns="0" tIns="0" rIns="0" bIns="0" rtlCol="0"/>
          <a:lstStyle/>
          <a:p>
            <a:endParaRPr sz="1632"/>
          </a:p>
        </p:txBody>
      </p:sp>
      <p:sp>
        <p:nvSpPr>
          <p:cNvPr id="9" name="object 9"/>
          <p:cNvSpPr/>
          <p:nvPr/>
        </p:nvSpPr>
        <p:spPr>
          <a:xfrm>
            <a:off x="2016670" y="326834"/>
            <a:ext cx="3513070" cy="1271408"/>
          </a:xfrm>
          <a:custGeom>
            <a:avLst/>
            <a:gdLst/>
            <a:ahLst/>
            <a:cxnLst/>
            <a:rect l="l" t="t" r="r" b="b"/>
            <a:pathLst>
              <a:path w="3874135" h="1402080">
                <a:moveTo>
                  <a:pt x="0" y="1402080"/>
                </a:moveTo>
                <a:lnTo>
                  <a:pt x="3874008" y="1402080"/>
                </a:lnTo>
                <a:lnTo>
                  <a:pt x="3874008" y="0"/>
                </a:lnTo>
                <a:lnTo>
                  <a:pt x="0" y="0"/>
                </a:lnTo>
                <a:lnTo>
                  <a:pt x="0" y="1402080"/>
                </a:lnTo>
                <a:close/>
              </a:path>
            </a:pathLst>
          </a:custGeom>
          <a:ln w="19812">
            <a:solidFill>
              <a:srgbClr val="4F81BC"/>
            </a:solidFill>
          </a:ln>
        </p:spPr>
        <p:txBody>
          <a:bodyPr wrap="square" lIns="0" tIns="0" rIns="0" bIns="0" rtlCol="0"/>
          <a:lstStyle/>
          <a:p>
            <a:endParaRPr sz="1632"/>
          </a:p>
        </p:txBody>
      </p:sp>
      <p:sp>
        <p:nvSpPr>
          <p:cNvPr id="10" name="object 10"/>
          <p:cNvSpPr/>
          <p:nvPr/>
        </p:nvSpPr>
        <p:spPr>
          <a:xfrm>
            <a:off x="6798775" y="413935"/>
            <a:ext cx="2967865" cy="1604351"/>
          </a:xfrm>
          <a:prstGeom prst="rect">
            <a:avLst/>
          </a:prstGeom>
          <a:blipFill>
            <a:blip r:embed="rId4" cstate="print"/>
            <a:stretch>
              <a:fillRect/>
            </a:stretch>
          </a:blipFill>
        </p:spPr>
        <p:txBody>
          <a:bodyPr wrap="square" lIns="0" tIns="0" rIns="0" bIns="0" rtlCol="0"/>
          <a:lstStyle/>
          <a:p>
            <a:endParaRPr sz="1632"/>
          </a:p>
        </p:txBody>
      </p:sp>
      <p:sp>
        <p:nvSpPr>
          <p:cNvPr id="11" name="object 11"/>
          <p:cNvSpPr/>
          <p:nvPr/>
        </p:nvSpPr>
        <p:spPr>
          <a:xfrm>
            <a:off x="6567480" y="293668"/>
            <a:ext cx="3352991" cy="1780431"/>
          </a:xfrm>
          <a:custGeom>
            <a:avLst/>
            <a:gdLst/>
            <a:ahLst/>
            <a:cxnLst/>
            <a:rect l="l" t="t" r="r" b="b"/>
            <a:pathLst>
              <a:path w="3697604" h="1963420">
                <a:moveTo>
                  <a:pt x="0" y="1962911"/>
                </a:moveTo>
                <a:lnTo>
                  <a:pt x="3697223" y="1962911"/>
                </a:lnTo>
                <a:lnTo>
                  <a:pt x="3697223" y="0"/>
                </a:lnTo>
                <a:lnTo>
                  <a:pt x="0" y="0"/>
                </a:lnTo>
                <a:lnTo>
                  <a:pt x="0" y="1962911"/>
                </a:lnTo>
                <a:close/>
              </a:path>
            </a:pathLst>
          </a:custGeom>
          <a:ln w="19811">
            <a:solidFill>
              <a:srgbClr val="4F81BC"/>
            </a:solidFill>
          </a:ln>
        </p:spPr>
        <p:txBody>
          <a:bodyPr wrap="square" lIns="0" tIns="0" rIns="0" bIns="0" rtlCol="0"/>
          <a:lstStyle/>
          <a:p>
            <a:endParaRPr sz="1632"/>
          </a:p>
        </p:txBody>
      </p:sp>
      <p:sp>
        <p:nvSpPr>
          <p:cNvPr id="12" name="object 12"/>
          <p:cNvSpPr/>
          <p:nvPr/>
        </p:nvSpPr>
        <p:spPr>
          <a:xfrm>
            <a:off x="2177906" y="2116636"/>
            <a:ext cx="3146586" cy="1984633"/>
          </a:xfrm>
          <a:prstGeom prst="rect">
            <a:avLst/>
          </a:prstGeom>
          <a:blipFill>
            <a:blip r:embed="rId5" cstate="print"/>
            <a:stretch>
              <a:fillRect/>
            </a:stretch>
          </a:blipFill>
        </p:spPr>
        <p:txBody>
          <a:bodyPr wrap="square" lIns="0" tIns="0" rIns="0" bIns="0" rtlCol="0"/>
          <a:lstStyle/>
          <a:p>
            <a:endParaRPr sz="1632"/>
          </a:p>
        </p:txBody>
      </p:sp>
      <p:sp>
        <p:nvSpPr>
          <p:cNvPr id="13" name="object 13"/>
          <p:cNvSpPr/>
          <p:nvPr/>
        </p:nvSpPr>
        <p:spPr>
          <a:xfrm>
            <a:off x="2024962" y="1953407"/>
            <a:ext cx="3494067" cy="2280242"/>
          </a:xfrm>
          <a:custGeom>
            <a:avLst/>
            <a:gdLst/>
            <a:ahLst/>
            <a:cxnLst/>
            <a:rect l="l" t="t" r="r" b="b"/>
            <a:pathLst>
              <a:path w="3853179" h="2514600">
                <a:moveTo>
                  <a:pt x="0" y="2514600"/>
                </a:moveTo>
                <a:lnTo>
                  <a:pt x="3852672" y="2514600"/>
                </a:lnTo>
                <a:lnTo>
                  <a:pt x="3852672" y="0"/>
                </a:lnTo>
                <a:lnTo>
                  <a:pt x="0" y="0"/>
                </a:lnTo>
                <a:lnTo>
                  <a:pt x="0" y="2514600"/>
                </a:lnTo>
                <a:close/>
              </a:path>
            </a:pathLst>
          </a:custGeom>
          <a:ln w="19812">
            <a:solidFill>
              <a:srgbClr val="4F81BC"/>
            </a:solidFill>
          </a:ln>
        </p:spPr>
        <p:txBody>
          <a:bodyPr wrap="square" lIns="0" tIns="0" rIns="0" bIns="0" rtlCol="0"/>
          <a:lstStyle/>
          <a:p>
            <a:endParaRPr sz="1632"/>
          </a:p>
        </p:txBody>
      </p:sp>
      <p:sp>
        <p:nvSpPr>
          <p:cNvPr id="14" name="object 14"/>
          <p:cNvSpPr/>
          <p:nvPr/>
        </p:nvSpPr>
        <p:spPr>
          <a:xfrm>
            <a:off x="6779423" y="2214292"/>
            <a:ext cx="2852119" cy="1991936"/>
          </a:xfrm>
          <a:prstGeom prst="rect">
            <a:avLst/>
          </a:prstGeom>
          <a:blipFill>
            <a:blip r:embed="rId6" cstate="print"/>
            <a:stretch>
              <a:fillRect/>
            </a:stretch>
          </a:blipFill>
        </p:spPr>
        <p:txBody>
          <a:bodyPr wrap="square" lIns="0" tIns="0" rIns="0" bIns="0" rtlCol="0"/>
          <a:lstStyle/>
          <a:p>
            <a:endParaRPr sz="1632"/>
          </a:p>
        </p:txBody>
      </p:sp>
      <p:sp>
        <p:nvSpPr>
          <p:cNvPr id="15" name="object 15"/>
          <p:cNvSpPr/>
          <p:nvPr/>
        </p:nvSpPr>
        <p:spPr>
          <a:xfrm>
            <a:off x="6567481" y="2133063"/>
            <a:ext cx="3297713" cy="2133984"/>
          </a:xfrm>
          <a:custGeom>
            <a:avLst/>
            <a:gdLst/>
            <a:ahLst/>
            <a:cxnLst/>
            <a:rect l="l" t="t" r="r" b="b"/>
            <a:pathLst>
              <a:path w="3636645" h="2353310">
                <a:moveTo>
                  <a:pt x="0" y="2353056"/>
                </a:moveTo>
                <a:lnTo>
                  <a:pt x="3636264" y="2353056"/>
                </a:lnTo>
                <a:lnTo>
                  <a:pt x="3636264" y="0"/>
                </a:lnTo>
                <a:lnTo>
                  <a:pt x="0" y="0"/>
                </a:lnTo>
                <a:lnTo>
                  <a:pt x="0" y="2353056"/>
                </a:lnTo>
                <a:close/>
              </a:path>
            </a:pathLst>
          </a:custGeom>
          <a:ln w="19811">
            <a:solidFill>
              <a:srgbClr val="4F81BC"/>
            </a:solidFill>
          </a:ln>
        </p:spPr>
        <p:txBody>
          <a:bodyPr wrap="square" lIns="0" tIns="0" rIns="0" bIns="0" rtlCol="0"/>
          <a:lstStyle/>
          <a:p>
            <a:endParaRPr sz="1632"/>
          </a:p>
        </p:txBody>
      </p:sp>
      <p:sp>
        <p:nvSpPr>
          <p:cNvPr id="16" name="object 16"/>
          <p:cNvSpPr/>
          <p:nvPr/>
        </p:nvSpPr>
        <p:spPr>
          <a:xfrm>
            <a:off x="2531013" y="4296997"/>
            <a:ext cx="6052500" cy="2314766"/>
          </a:xfrm>
          <a:prstGeom prst="rect">
            <a:avLst/>
          </a:prstGeom>
          <a:blipFill>
            <a:blip r:embed="rId7" cstate="print"/>
            <a:stretch>
              <a:fillRect/>
            </a:stretch>
          </a:blipFill>
        </p:spPr>
        <p:txBody>
          <a:bodyPr wrap="square" lIns="0" tIns="0" rIns="0" bIns="0" rtlCol="0"/>
          <a:lstStyle/>
          <a:p>
            <a:endParaRPr sz="1632"/>
          </a:p>
        </p:txBody>
      </p:sp>
      <p:graphicFrame>
        <p:nvGraphicFramePr>
          <p:cNvPr id="17" name="Objet 16"/>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7107" name="Picture" r:id="rId8" imgW="1402560" imgH="808920" progId="Word.Picture.8">
                  <p:embed/>
                </p:oleObj>
              </mc:Choice>
              <mc:Fallback>
                <p:oleObj name="Picture" r:id="rId8" imgW="1402560" imgH="808920" progId="Word.Picture.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965611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650680" y="382574"/>
            <a:ext cx="8887761" cy="1059668"/>
          </a:xfrm>
          <a:prstGeom prst="rect">
            <a:avLst/>
          </a:prstGeom>
          <a:solidFill>
            <a:schemeClr val="accent5">
              <a:lumMod val="60000"/>
              <a:lumOff val="40000"/>
            </a:schemeClr>
          </a:solidFill>
        </p:spPr>
        <p:txBody>
          <a:bodyPr vert="horz" wrap="square" lIns="0" tIns="10941" rIns="0" bIns="0" rtlCol="0">
            <a:spAutoFit/>
          </a:bodyPr>
          <a:lstStyle/>
          <a:p>
            <a:pPr marL="576" algn="ctr">
              <a:spcBef>
                <a:spcPts val="86"/>
              </a:spcBef>
            </a:pPr>
            <a:r>
              <a:rPr sz="2539" b="1" spc="-5" dirty="0">
                <a:latin typeface="Times New Roman"/>
                <a:cs typeface="Times New Roman"/>
              </a:rPr>
              <a:t>Héritage</a:t>
            </a:r>
            <a:r>
              <a:rPr sz="2539" b="1" spc="-5" dirty="0">
                <a:latin typeface="Times New Roman"/>
                <a:cs typeface="Times New Roman"/>
              </a:rPr>
              <a:t> -</a:t>
            </a:r>
            <a:r>
              <a:rPr sz="2539" b="1" dirty="0">
                <a:latin typeface="Times New Roman"/>
                <a:cs typeface="Times New Roman"/>
              </a:rPr>
              <a:t> </a:t>
            </a:r>
            <a:r>
              <a:rPr sz="2539" b="1" spc="-5" dirty="0">
                <a:latin typeface="Times New Roman"/>
                <a:cs typeface="Times New Roman"/>
              </a:rPr>
              <a:t>Notion</a:t>
            </a:r>
            <a:endParaRPr sz="2539" dirty="0">
              <a:latin typeface="Times New Roman"/>
              <a:cs typeface="Times New Roman"/>
            </a:endParaRPr>
          </a:p>
          <a:p>
            <a:pPr marL="11516" marR="4607" indent="-32822" algn="ctr">
              <a:lnSpc>
                <a:spcPct val="110000"/>
              </a:lnSpc>
              <a:spcBef>
                <a:spcPts val="1260"/>
              </a:spcBef>
            </a:pPr>
            <a:r>
              <a:rPr sz="1451" spc="-5" dirty="0">
                <a:latin typeface="Times New Roman"/>
                <a:cs typeface="Times New Roman"/>
              </a:rPr>
              <a:t>Après les notions d’encapsulation et d’abstraction, le troisième aspect essentiel de la « P.O.O. » est </a:t>
            </a:r>
            <a:r>
              <a:rPr sz="1451" dirty="0">
                <a:latin typeface="Times New Roman"/>
                <a:cs typeface="Times New Roman"/>
              </a:rPr>
              <a:t>la notion </a:t>
            </a:r>
            <a:r>
              <a:rPr sz="1451" spc="-5" dirty="0">
                <a:latin typeface="Times New Roman"/>
                <a:cs typeface="Times New Roman"/>
              </a:rPr>
              <a:t>d’héritage.  Il</a:t>
            </a:r>
            <a:r>
              <a:rPr sz="1451" spc="59" dirty="0">
                <a:latin typeface="Times New Roman"/>
                <a:cs typeface="Times New Roman"/>
              </a:rPr>
              <a:t> </a:t>
            </a:r>
            <a:r>
              <a:rPr sz="1451" spc="-5" dirty="0">
                <a:latin typeface="Times New Roman"/>
                <a:cs typeface="Times New Roman"/>
              </a:rPr>
              <a:t>permet</a:t>
            </a:r>
            <a:r>
              <a:rPr sz="1451" spc="63" dirty="0">
                <a:latin typeface="Times New Roman"/>
                <a:cs typeface="Times New Roman"/>
              </a:rPr>
              <a:t> </a:t>
            </a:r>
            <a:r>
              <a:rPr sz="1451" spc="-5" dirty="0">
                <a:latin typeface="Times New Roman"/>
                <a:cs typeface="Times New Roman"/>
              </a:rPr>
              <a:t>de</a:t>
            </a:r>
            <a:r>
              <a:rPr sz="1451" spc="59" dirty="0">
                <a:latin typeface="Times New Roman"/>
                <a:cs typeface="Times New Roman"/>
              </a:rPr>
              <a:t> </a:t>
            </a:r>
            <a:r>
              <a:rPr sz="1451" spc="-5" dirty="0">
                <a:latin typeface="Times New Roman"/>
                <a:cs typeface="Times New Roman"/>
              </a:rPr>
              <a:t>créer</a:t>
            </a:r>
            <a:r>
              <a:rPr sz="1451" spc="59" dirty="0">
                <a:latin typeface="Times New Roman"/>
                <a:cs typeface="Times New Roman"/>
              </a:rPr>
              <a:t> </a:t>
            </a:r>
            <a:r>
              <a:rPr sz="1451" spc="-5" dirty="0">
                <a:latin typeface="Times New Roman"/>
                <a:cs typeface="Times New Roman"/>
              </a:rPr>
              <a:t>des</a:t>
            </a:r>
            <a:r>
              <a:rPr sz="1451" spc="63" dirty="0">
                <a:latin typeface="Times New Roman"/>
                <a:cs typeface="Times New Roman"/>
              </a:rPr>
              <a:t> </a:t>
            </a:r>
            <a:r>
              <a:rPr sz="1451" spc="-5" dirty="0">
                <a:latin typeface="Times New Roman"/>
                <a:cs typeface="Times New Roman"/>
              </a:rPr>
              <a:t>classes</a:t>
            </a:r>
            <a:r>
              <a:rPr sz="1451" spc="63" dirty="0">
                <a:latin typeface="Times New Roman"/>
                <a:cs typeface="Times New Roman"/>
              </a:rPr>
              <a:t> </a:t>
            </a:r>
            <a:r>
              <a:rPr sz="1451" spc="-5" dirty="0">
                <a:latin typeface="Times New Roman"/>
                <a:cs typeface="Times New Roman"/>
              </a:rPr>
              <a:t>plus</a:t>
            </a:r>
            <a:r>
              <a:rPr sz="1451" spc="63" dirty="0">
                <a:latin typeface="Times New Roman"/>
                <a:cs typeface="Times New Roman"/>
              </a:rPr>
              <a:t> </a:t>
            </a:r>
            <a:r>
              <a:rPr sz="1451" spc="-5" dirty="0">
                <a:latin typeface="Times New Roman"/>
                <a:cs typeface="Times New Roman"/>
              </a:rPr>
              <a:t>spécialisées,</a:t>
            </a:r>
            <a:r>
              <a:rPr sz="1451" spc="59" dirty="0">
                <a:latin typeface="Times New Roman"/>
                <a:cs typeface="Times New Roman"/>
              </a:rPr>
              <a:t> </a:t>
            </a:r>
            <a:r>
              <a:rPr sz="1451" spc="-5" dirty="0">
                <a:latin typeface="Times New Roman"/>
                <a:cs typeface="Times New Roman"/>
              </a:rPr>
              <a:t>appelées</a:t>
            </a:r>
            <a:r>
              <a:rPr sz="1451" spc="100" dirty="0">
                <a:latin typeface="Times New Roman"/>
                <a:cs typeface="Times New Roman"/>
              </a:rPr>
              <a:t> </a:t>
            </a:r>
            <a:r>
              <a:rPr sz="1451" spc="-5" dirty="0">
                <a:solidFill>
                  <a:srgbClr val="FF0000"/>
                </a:solidFill>
                <a:latin typeface="Times New Roman"/>
                <a:cs typeface="Times New Roman"/>
              </a:rPr>
              <a:t>sous-classes</a:t>
            </a:r>
            <a:r>
              <a:rPr sz="1451" spc="-5" dirty="0">
                <a:latin typeface="Times New Roman"/>
                <a:cs typeface="Times New Roman"/>
              </a:rPr>
              <a:t>,</a:t>
            </a:r>
            <a:r>
              <a:rPr sz="1451" spc="59" dirty="0">
                <a:latin typeface="Times New Roman"/>
                <a:cs typeface="Times New Roman"/>
              </a:rPr>
              <a:t> </a:t>
            </a:r>
            <a:r>
              <a:rPr sz="1451" spc="-5" dirty="0">
                <a:latin typeface="Times New Roman"/>
                <a:cs typeface="Times New Roman"/>
              </a:rPr>
              <a:t>à</a:t>
            </a:r>
            <a:r>
              <a:rPr sz="1451" spc="59" dirty="0">
                <a:latin typeface="Times New Roman"/>
                <a:cs typeface="Times New Roman"/>
              </a:rPr>
              <a:t> </a:t>
            </a:r>
            <a:r>
              <a:rPr sz="1451" spc="-5" dirty="0">
                <a:latin typeface="Times New Roman"/>
                <a:cs typeface="Times New Roman"/>
              </a:rPr>
              <a:t>partir</a:t>
            </a:r>
            <a:r>
              <a:rPr sz="1451" spc="54" dirty="0">
                <a:latin typeface="Times New Roman"/>
                <a:cs typeface="Times New Roman"/>
              </a:rPr>
              <a:t> </a:t>
            </a:r>
            <a:r>
              <a:rPr sz="1451" spc="-5" dirty="0">
                <a:latin typeface="Times New Roman"/>
                <a:cs typeface="Times New Roman"/>
              </a:rPr>
              <a:t>de</a:t>
            </a:r>
            <a:r>
              <a:rPr sz="1451" spc="59" dirty="0">
                <a:latin typeface="Times New Roman"/>
                <a:cs typeface="Times New Roman"/>
              </a:rPr>
              <a:t> </a:t>
            </a:r>
            <a:r>
              <a:rPr sz="1451" spc="-5" dirty="0">
                <a:latin typeface="Times New Roman"/>
                <a:cs typeface="Times New Roman"/>
              </a:rPr>
              <a:t>classes</a:t>
            </a:r>
            <a:r>
              <a:rPr sz="1451" spc="63" dirty="0">
                <a:latin typeface="Times New Roman"/>
                <a:cs typeface="Times New Roman"/>
              </a:rPr>
              <a:t> </a:t>
            </a:r>
            <a:r>
              <a:rPr sz="1451" spc="-5" dirty="0">
                <a:latin typeface="Times New Roman"/>
                <a:cs typeface="Times New Roman"/>
              </a:rPr>
              <a:t>plus</a:t>
            </a:r>
            <a:r>
              <a:rPr sz="1451" spc="63" dirty="0">
                <a:latin typeface="Times New Roman"/>
                <a:cs typeface="Times New Roman"/>
              </a:rPr>
              <a:t> </a:t>
            </a:r>
            <a:r>
              <a:rPr sz="1451" spc="-5" dirty="0">
                <a:latin typeface="Times New Roman"/>
                <a:cs typeface="Times New Roman"/>
              </a:rPr>
              <a:t>générales</a:t>
            </a:r>
            <a:r>
              <a:rPr sz="1451" spc="63" dirty="0">
                <a:latin typeface="Times New Roman"/>
                <a:cs typeface="Times New Roman"/>
              </a:rPr>
              <a:t> </a:t>
            </a:r>
            <a:r>
              <a:rPr sz="1451" spc="-5" dirty="0">
                <a:latin typeface="Times New Roman"/>
                <a:cs typeface="Times New Roman"/>
              </a:rPr>
              <a:t>déjà</a:t>
            </a:r>
            <a:r>
              <a:rPr sz="1451" spc="59" dirty="0">
                <a:latin typeface="Times New Roman"/>
                <a:cs typeface="Times New Roman"/>
              </a:rPr>
              <a:t> </a:t>
            </a:r>
            <a:r>
              <a:rPr sz="1451" spc="-5" dirty="0">
                <a:latin typeface="Times New Roman"/>
                <a:cs typeface="Times New Roman"/>
              </a:rPr>
              <a:t>existantes</a:t>
            </a:r>
            <a:r>
              <a:rPr sz="1451" spc="-5" dirty="0">
                <a:latin typeface="Times New Roman"/>
                <a:cs typeface="Times New Roman"/>
              </a:rPr>
              <a:t>,</a:t>
            </a:r>
            <a:endParaRPr sz="1451" dirty="0">
              <a:latin typeface="Times New Roman"/>
              <a:cs typeface="Times New Roman"/>
            </a:endParaRPr>
          </a:p>
        </p:txBody>
      </p:sp>
      <p:sp>
        <p:nvSpPr>
          <p:cNvPr id="5" name="object 5"/>
          <p:cNvSpPr txBox="1"/>
          <p:nvPr/>
        </p:nvSpPr>
        <p:spPr>
          <a:xfrm>
            <a:off x="1650680" y="1438396"/>
            <a:ext cx="1722274" cy="234314"/>
          </a:xfrm>
          <a:prstGeom prst="rect">
            <a:avLst/>
          </a:prstGeom>
        </p:spPr>
        <p:txBody>
          <a:bodyPr vert="horz" wrap="square" lIns="0" tIns="10941" rIns="0" bIns="0" rtlCol="0">
            <a:spAutoFit/>
          </a:bodyPr>
          <a:lstStyle/>
          <a:p>
            <a:pPr marL="11516">
              <a:spcBef>
                <a:spcPts val="86"/>
              </a:spcBef>
            </a:pPr>
            <a:r>
              <a:rPr sz="1451" spc="-5" dirty="0">
                <a:latin typeface="Times New Roman"/>
                <a:cs typeface="Times New Roman"/>
              </a:rPr>
              <a:t>appelées</a:t>
            </a:r>
            <a:r>
              <a:rPr sz="1451" spc="-18" dirty="0">
                <a:latin typeface="Times New Roman"/>
                <a:cs typeface="Times New Roman"/>
              </a:rPr>
              <a:t> </a:t>
            </a:r>
            <a:r>
              <a:rPr sz="1451" spc="-5" dirty="0">
                <a:solidFill>
                  <a:srgbClr val="FF0000"/>
                </a:solidFill>
                <a:latin typeface="Times New Roman"/>
                <a:cs typeface="Times New Roman"/>
              </a:rPr>
              <a:t>super-classes</a:t>
            </a:r>
            <a:r>
              <a:rPr sz="1451" spc="-5" dirty="0">
                <a:latin typeface="Times New Roman"/>
                <a:cs typeface="Times New Roman"/>
              </a:rPr>
              <a:t>.</a:t>
            </a:r>
            <a:endParaRPr sz="1451">
              <a:latin typeface="Times New Roman"/>
              <a:cs typeface="Times New Roman"/>
            </a:endParaRPr>
          </a:p>
        </p:txBody>
      </p:sp>
      <p:sp>
        <p:nvSpPr>
          <p:cNvPr id="6" name="object 6"/>
          <p:cNvSpPr txBox="1">
            <a:spLocks noGrp="1"/>
          </p:cNvSpPr>
          <p:nvPr>
            <p:ph type="body" idx="1"/>
          </p:nvPr>
        </p:nvSpPr>
        <p:spPr>
          <a:xfrm>
            <a:off x="2241854" y="1674194"/>
            <a:ext cx="9120967" cy="2598528"/>
          </a:xfrm>
          <a:prstGeom prst="rect">
            <a:avLst/>
          </a:prstGeom>
        </p:spPr>
        <p:txBody>
          <a:bodyPr vert="horz" wrap="square" lIns="0" tIns="33397" rIns="0" bIns="0" numCol="1" rtlCol="0" anchor="t" anchorCtr="0" compatLnSpc="1">
            <a:prstTxWarp prst="textNoShape">
              <a:avLst/>
            </a:prstTxWarp>
            <a:spAutoFit/>
          </a:bodyPr>
          <a:lstStyle/>
          <a:p>
            <a:pPr marL="11516">
              <a:lnSpc>
                <a:spcPct val="100000"/>
              </a:lnSpc>
              <a:spcBef>
                <a:spcPts val="263"/>
              </a:spcBef>
            </a:pPr>
            <a:r>
              <a:rPr spc="-5" dirty="0"/>
              <a:t>Exemples</a:t>
            </a:r>
            <a:r>
              <a:rPr spc="5" dirty="0"/>
              <a:t> </a:t>
            </a:r>
            <a:r>
              <a:rPr spc="-5" dirty="0">
                <a:latin typeface="Times New Roman"/>
                <a:cs typeface="Times New Roman"/>
              </a:rPr>
              <a:t>:</a:t>
            </a:r>
          </a:p>
          <a:p>
            <a:pPr marL="425530" indent="-207870">
              <a:lnSpc>
                <a:spcPts val="1709"/>
              </a:lnSpc>
              <a:spcBef>
                <a:spcPts val="177"/>
              </a:spcBef>
              <a:buFont typeface="Wingdings"/>
              <a:buChar char=""/>
              <a:tabLst>
                <a:tab pos="426105" algn="l"/>
              </a:tabLst>
            </a:pPr>
            <a:r>
              <a:rPr spc="-5" dirty="0">
                <a:latin typeface="Times New Roman"/>
                <a:cs typeface="Times New Roman"/>
              </a:rPr>
              <a:t>une voiture est un véhicule (Voiture hérite de Vehicule)</a:t>
            </a:r>
            <a:r>
              <a:rPr spc="59" dirty="0">
                <a:latin typeface="Times New Roman"/>
                <a:cs typeface="Times New Roman"/>
              </a:rPr>
              <a:t> </a:t>
            </a:r>
            <a:r>
              <a:rPr spc="-5" dirty="0">
                <a:latin typeface="Times New Roman"/>
                <a:cs typeface="Times New Roman"/>
              </a:rPr>
              <a:t>;</a:t>
            </a:r>
          </a:p>
          <a:p>
            <a:pPr marL="425530" indent="-207870">
              <a:lnSpc>
                <a:spcPts val="1668"/>
              </a:lnSpc>
              <a:buFont typeface="Wingdings"/>
              <a:buChar char=""/>
              <a:tabLst>
                <a:tab pos="426105" algn="l"/>
              </a:tabLst>
            </a:pPr>
            <a:r>
              <a:rPr spc="-5" dirty="0">
                <a:latin typeface="Times New Roman"/>
                <a:cs typeface="Times New Roman"/>
              </a:rPr>
              <a:t>un bus est un véhicule (Bus hérite de Vehicule)</a:t>
            </a:r>
            <a:r>
              <a:rPr spc="18" dirty="0">
                <a:latin typeface="Times New Roman"/>
                <a:cs typeface="Times New Roman"/>
              </a:rPr>
              <a:t> </a:t>
            </a:r>
            <a:r>
              <a:rPr spc="-5" dirty="0">
                <a:latin typeface="Times New Roman"/>
                <a:cs typeface="Times New Roman"/>
              </a:rPr>
              <a:t>;</a:t>
            </a:r>
          </a:p>
          <a:p>
            <a:pPr marL="425530" indent="-207870">
              <a:lnSpc>
                <a:spcPts val="1664"/>
              </a:lnSpc>
              <a:buFont typeface="Wingdings"/>
              <a:buChar char=""/>
              <a:tabLst>
                <a:tab pos="426105" algn="l"/>
              </a:tabLst>
            </a:pPr>
            <a:r>
              <a:rPr spc="-5" dirty="0">
                <a:latin typeface="Times New Roman"/>
                <a:cs typeface="Times New Roman"/>
              </a:rPr>
              <a:t>un </a:t>
            </a:r>
            <a:r>
              <a:rPr spc="-9" dirty="0">
                <a:latin typeface="Times New Roman"/>
                <a:cs typeface="Times New Roman"/>
              </a:rPr>
              <a:t>moineau </a:t>
            </a:r>
            <a:r>
              <a:rPr spc="-5" dirty="0">
                <a:latin typeface="Times New Roman"/>
                <a:cs typeface="Times New Roman"/>
              </a:rPr>
              <a:t>est un oiseau (Moineau hérite d'Oiseau)</a:t>
            </a:r>
            <a:r>
              <a:rPr spc="45" dirty="0">
                <a:latin typeface="Times New Roman"/>
                <a:cs typeface="Times New Roman"/>
              </a:rPr>
              <a:t> </a:t>
            </a:r>
            <a:r>
              <a:rPr spc="-5" dirty="0">
                <a:latin typeface="Times New Roman"/>
                <a:cs typeface="Times New Roman"/>
              </a:rPr>
              <a:t>;</a:t>
            </a:r>
          </a:p>
          <a:p>
            <a:pPr marL="425530" indent="-207870">
              <a:lnSpc>
                <a:spcPts val="1668"/>
              </a:lnSpc>
              <a:buFont typeface="Wingdings"/>
              <a:buChar char=""/>
              <a:tabLst>
                <a:tab pos="426105" algn="l"/>
              </a:tabLst>
            </a:pPr>
            <a:r>
              <a:rPr spc="-5" dirty="0">
                <a:latin typeface="Times New Roman"/>
                <a:cs typeface="Times New Roman"/>
              </a:rPr>
              <a:t>un corbeau est </a:t>
            </a:r>
            <a:r>
              <a:rPr b="0" dirty="0">
                <a:latin typeface="Times New Roman"/>
                <a:cs typeface="Times New Roman"/>
              </a:rPr>
              <a:t>un </a:t>
            </a:r>
            <a:r>
              <a:rPr spc="-5" dirty="0">
                <a:latin typeface="Times New Roman"/>
                <a:cs typeface="Times New Roman"/>
              </a:rPr>
              <a:t>oiseau (Corbeau hérite d'Oiseau)</a:t>
            </a:r>
            <a:r>
              <a:rPr spc="18" dirty="0">
                <a:latin typeface="Times New Roman"/>
                <a:cs typeface="Times New Roman"/>
              </a:rPr>
              <a:t> </a:t>
            </a:r>
            <a:r>
              <a:rPr spc="-5" dirty="0">
                <a:latin typeface="Times New Roman"/>
                <a:cs typeface="Times New Roman"/>
              </a:rPr>
              <a:t>;</a:t>
            </a:r>
          </a:p>
          <a:p>
            <a:pPr marL="425530" indent="-207870">
              <a:lnSpc>
                <a:spcPts val="1668"/>
              </a:lnSpc>
              <a:buFont typeface="Wingdings"/>
              <a:buChar char=""/>
              <a:tabLst>
                <a:tab pos="426105" algn="l"/>
              </a:tabLst>
            </a:pPr>
            <a:r>
              <a:rPr spc="-5" dirty="0">
                <a:latin typeface="Times New Roman"/>
                <a:cs typeface="Times New Roman"/>
              </a:rPr>
              <a:t>un chirurgien est un docteur (Chirurgien hérite de Docteur)</a:t>
            </a:r>
            <a:r>
              <a:rPr spc="91" dirty="0">
                <a:latin typeface="Times New Roman"/>
                <a:cs typeface="Times New Roman"/>
              </a:rPr>
              <a:t> </a:t>
            </a:r>
            <a:r>
              <a:rPr spc="-5" dirty="0">
                <a:latin typeface="Times New Roman"/>
                <a:cs typeface="Times New Roman"/>
              </a:rPr>
              <a:t>;</a:t>
            </a:r>
          </a:p>
          <a:p>
            <a:pPr marL="425530" indent="-207870">
              <a:lnSpc>
                <a:spcPts val="1705"/>
              </a:lnSpc>
              <a:buFont typeface="Wingdings"/>
              <a:buChar char=""/>
              <a:tabLst>
                <a:tab pos="426105" algn="l"/>
              </a:tabLst>
            </a:pPr>
            <a:r>
              <a:rPr spc="-5" dirty="0">
                <a:latin typeface="Times New Roman"/>
                <a:cs typeface="Times New Roman"/>
              </a:rPr>
              <a:t>Une capitale est une ville (Capitale </a:t>
            </a:r>
            <a:r>
              <a:rPr b="0" dirty="0">
                <a:latin typeface="Times New Roman"/>
                <a:cs typeface="Times New Roman"/>
              </a:rPr>
              <a:t>hérite </a:t>
            </a:r>
            <a:r>
              <a:rPr spc="-5" dirty="0">
                <a:latin typeface="Times New Roman"/>
                <a:cs typeface="Times New Roman"/>
              </a:rPr>
              <a:t>de</a:t>
            </a:r>
            <a:r>
              <a:rPr spc="27" dirty="0">
                <a:latin typeface="Times New Roman"/>
                <a:cs typeface="Times New Roman"/>
              </a:rPr>
              <a:t> </a:t>
            </a:r>
            <a:r>
              <a:rPr spc="-5" dirty="0">
                <a:latin typeface="Times New Roman"/>
                <a:cs typeface="Times New Roman"/>
              </a:rPr>
              <a:t>Ville).</a:t>
            </a:r>
          </a:p>
        </p:txBody>
      </p:sp>
      <p:sp>
        <p:nvSpPr>
          <p:cNvPr id="7" name="object 7"/>
          <p:cNvSpPr txBox="1"/>
          <p:nvPr/>
        </p:nvSpPr>
        <p:spPr>
          <a:xfrm>
            <a:off x="1650681" y="5999754"/>
            <a:ext cx="8793326" cy="234314"/>
          </a:xfrm>
          <a:prstGeom prst="rect">
            <a:avLst/>
          </a:prstGeom>
        </p:spPr>
        <p:txBody>
          <a:bodyPr vert="horz" wrap="square" lIns="0" tIns="10941" rIns="0" bIns="0" rtlCol="0">
            <a:spAutoFit/>
          </a:bodyPr>
          <a:lstStyle/>
          <a:p>
            <a:pPr marL="11516">
              <a:spcBef>
                <a:spcPts val="86"/>
              </a:spcBef>
            </a:pPr>
            <a:r>
              <a:rPr sz="1451" spc="-5" dirty="0">
                <a:latin typeface="Times New Roman"/>
                <a:cs typeface="Times New Roman"/>
              </a:rPr>
              <a:t>Une sous-classe </a:t>
            </a:r>
            <a:r>
              <a:rPr sz="1451" dirty="0">
                <a:latin typeface="Times New Roman"/>
                <a:cs typeface="Times New Roman"/>
              </a:rPr>
              <a:t>hérite </a:t>
            </a:r>
            <a:r>
              <a:rPr sz="1451" spc="-5" dirty="0">
                <a:latin typeface="Times New Roman"/>
                <a:cs typeface="Times New Roman"/>
              </a:rPr>
              <a:t>des propriétés de la classe de base (attrivbuts et méthodes) qu’elle </a:t>
            </a:r>
            <a:r>
              <a:rPr sz="1451" spc="-9" dirty="0">
                <a:latin typeface="Times New Roman"/>
                <a:cs typeface="Times New Roman"/>
              </a:rPr>
              <a:t>pourra </a:t>
            </a:r>
            <a:r>
              <a:rPr sz="1451" spc="-5" dirty="0">
                <a:latin typeface="Times New Roman"/>
                <a:cs typeface="Times New Roman"/>
              </a:rPr>
              <a:t>modifier et</a:t>
            </a:r>
            <a:r>
              <a:rPr sz="1451" spc="272" dirty="0">
                <a:latin typeface="Times New Roman"/>
                <a:cs typeface="Times New Roman"/>
              </a:rPr>
              <a:t> </a:t>
            </a:r>
            <a:r>
              <a:rPr sz="1451" spc="-5" dirty="0">
                <a:latin typeface="Times New Roman"/>
                <a:cs typeface="Times New Roman"/>
              </a:rPr>
              <a:t>compléter.</a:t>
            </a:r>
            <a:endParaRPr sz="1451">
              <a:latin typeface="Times New Roman"/>
              <a:cs typeface="Times New Roman"/>
            </a:endParaRPr>
          </a:p>
        </p:txBody>
      </p:sp>
      <p:sp>
        <p:nvSpPr>
          <p:cNvPr id="8" name="object 8"/>
          <p:cNvSpPr/>
          <p:nvPr/>
        </p:nvSpPr>
        <p:spPr>
          <a:xfrm>
            <a:off x="4017064" y="1731602"/>
            <a:ext cx="3832188" cy="243226"/>
          </a:xfrm>
          <a:prstGeom prst="rect">
            <a:avLst/>
          </a:prstGeom>
          <a:blipFill>
            <a:blip r:embed="rId3" cstate="print"/>
            <a:stretch>
              <a:fillRect/>
            </a:stretch>
          </a:blipFill>
        </p:spPr>
        <p:txBody>
          <a:bodyPr wrap="square" lIns="0" tIns="0" rIns="0" bIns="0" rtlCol="0"/>
          <a:lstStyle/>
          <a:p>
            <a:endParaRPr sz="1632"/>
          </a:p>
        </p:txBody>
      </p:sp>
      <p:sp>
        <p:nvSpPr>
          <p:cNvPr id="9" name="object 9"/>
          <p:cNvSpPr txBox="1"/>
          <p:nvPr/>
        </p:nvSpPr>
        <p:spPr>
          <a:xfrm>
            <a:off x="4005318" y="1588569"/>
            <a:ext cx="3857409" cy="354672"/>
          </a:xfrm>
          <a:prstGeom prst="rect">
            <a:avLst/>
          </a:prstGeom>
          <a:ln w="25907">
            <a:solidFill>
              <a:srgbClr val="000000"/>
            </a:solidFill>
          </a:ln>
        </p:spPr>
        <p:txBody>
          <a:bodyPr vert="horz" wrap="square" lIns="0" tIns="130135" rIns="0" bIns="0" rtlCol="0">
            <a:spAutoFit/>
          </a:bodyPr>
          <a:lstStyle/>
          <a:p>
            <a:pPr marL="272938">
              <a:spcBef>
                <a:spcPts val="1025"/>
              </a:spcBef>
            </a:pPr>
            <a:r>
              <a:rPr sz="1451" b="1" spc="-5" dirty="0">
                <a:latin typeface="Times New Roman"/>
                <a:cs typeface="Times New Roman"/>
              </a:rPr>
              <a:t>L’héritage représente la relation</a:t>
            </a:r>
            <a:r>
              <a:rPr sz="1451" b="1" spc="32" dirty="0">
                <a:latin typeface="Times New Roman"/>
                <a:cs typeface="Times New Roman"/>
              </a:rPr>
              <a:t> </a:t>
            </a:r>
            <a:r>
              <a:rPr sz="1451" b="1" spc="-5" dirty="0">
                <a:solidFill>
                  <a:srgbClr val="FF0000"/>
                </a:solidFill>
                <a:latin typeface="Times New Roman"/>
                <a:cs typeface="Times New Roman"/>
              </a:rPr>
              <a:t>«est</a:t>
            </a:r>
            <a:r>
              <a:rPr sz="1451" b="1" spc="-5" dirty="0">
                <a:solidFill>
                  <a:srgbClr val="FF0000"/>
                </a:solidFill>
                <a:latin typeface="Times New Roman"/>
                <a:cs typeface="Times New Roman"/>
              </a:rPr>
              <a:t>-un».</a:t>
            </a:r>
            <a:endParaRPr sz="1451" dirty="0">
              <a:latin typeface="Times New Roman"/>
              <a:cs typeface="Times New Roman"/>
            </a:endParaRPr>
          </a:p>
        </p:txBody>
      </p:sp>
      <p:sp>
        <p:nvSpPr>
          <p:cNvPr id="10" name="object 10"/>
          <p:cNvSpPr/>
          <p:nvPr/>
        </p:nvSpPr>
        <p:spPr>
          <a:xfrm>
            <a:off x="2511817" y="4316388"/>
            <a:ext cx="6663319" cy="1679322"/>
          </a:xfrm>
          <a:prstGeom prst="rect">
            <a:avLst/>
          </a:prstGeom>
          <a:blipFill>
            <a:blip r:embed="rId4" cstate="print"/>
            <a:stretch>
              <a:fillRect/>
            </a:stretch>
          </a:blipFill>
        </p:spPr>
        <p:txBody>
          <a:bodyPr wrap="square" lIns="0" tIns="0" rIns="0" bIns="0" rtlCol="0"/>
          <a:lstStyle/>
          <a:p>
            <a:endParaRPr sz="1632"/>
          </a:p>
        </p:txBody>
      </p:sp>
      <p:sp>
        <p:nvSpPr>
          <p:cNvPr id="13" name="object 13"/>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5" name="Objet 14"/>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8131" name="Picture" r:id="rId5" imgW="1402560" imgH="808920" progId="Word.Picture.8">
                  <p:embed/>
                </p:oleObj>
              </mc:Choice>
              <mc:Fallback>
                <p:oleObj name="Picture" r:id="rId5" imgW="1402560" imgH="808920"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8674978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650681" y="382573"/>
            <a:ext cx="7276043" cy="1053513"/>
          </a:xfrm>
          <a:prstGeom prst="rect">
            <a:avLst/>
          </a:prstGeom>
        </p:spPr>
        <p:txBody>
          <a:bodyPr vert="horz" wrap="square" lIns="0" tIns="10941" rIns="0" bIns="0" rtlCol="0">
            <a:spAutoFit/>
          </a:bodyPr>
          <a:lstStyle/>
          <a:p>
            <a:pPr marL="3244159">
              <a:spcBef>
                <a:spcPts val="86"/>
              </a:spcBef>
            </a:pPr>
            <a:r>
              <a:rPr sz="2539" b="1" spc="-5" dirty="0">
                <a:latin typeface="Times New Roman"/>
                <a:cs typeface="Times New Roman"/>
              </a:rPr>
              <a:t>Héritage</a:t>
            </a:r>
            <a:r>
              <a:rPr sz="2539" b="1" spc="-5" dirty="0">
                <a:latin typeface="Times New Roman"/>
                <a:cs typeface="Times New Roman"/>
              </a:rPr>
              <a:t> -</a:t>
            </a:r>
            <a:r>
              <a:rPr sz="2539" b="1" dirty="0">
                <a:latin typeface="Times New Roman"/>
                <a:cs typeface="Times New Roman"/>
              </a:rPr>
              <a:t> </a:t>
            </a:r>
            <a:r>
              <a:rPr sz="2539" b="1" spc="-5" dirty="0">
                <a:latin typeface="Times New Roman"/>
                <a:cs typeface="Times New Roman"/>
              </a:rPr>
              <a:t>Notion</a:t>
            </a:r>
            <a:endParaRPr sz="2539" dirty="0">
              <a:latin typeface="Times New Roman"/>
              <a:cs typeface="Times New Roman"/>
            </a:endParaRPr>
          </a:p>
          <a:p>
            <a:pPr marL="11516">
              <a:spcBef>
                <a:spcPts val="1437"/>
              </a:spcBef>
            </a:pPr>
            <a:r>
              <a:rPr sz="1451" spc="-5" dirty="0">
                <a:latin typeface="Times New Roman"/>
                <a:cs typeface="Times New Roman"/>
              </a:rPr>
              <a:t>Lorsqu’une sous-classe C1 est créée à partir d’une super-classe</a:t>
            </a:r>
            <a:r>
              <a:rPr sz="1451" spc="-5" dirty="0">
                <a:latin typeface="Times New Roman"/>
                <a:cs typeface="Times New Roman"/>
              </a:rPr>
              <a:t> C</a:t>
            </a:r>
            <a:r>
              <a:rPr sz="1451" spc="36" dirty="0">
                <a:latin typeface="Times New Roman"/>
                <a:cs typeface="Times New Roman"/>
              </a:rPr>
              <a:t> </a:t>
            </a:r>
            <a:r>
              <a:rPr sz="1451" spc="-5" dirty="0">
                <a:latin typeface="Times New Roman"/>
                <a:cs typeface="Times New Roman"/>
              </a:rPr>
              <a:t>,</a:t>
            </a:r>
            <a:endParaRPr sz="1451" dirty="0">
              <a:latin typeface="Times New Roman"/>
              <a:cs typeface="Times New Roman"/>
            </a:endParaRPr>
          </a:p>
          <a:p>
            <a:pPr marL="426105" indent="-207294">
              <a:spcBef>
                <a:spcPts val="172"/>
              </a:spcBef>
              <a:buFont typeface="Wingdings"/>
              <a:buChar char=""/>
              <a:tabLst>
                <a:tab pos="426105" algn="l"/>
              </a:tabLst>
            </a:pPr>
            <a:r>
              <a:rPr sz="1451" spc="-5" dirty="0">
                <a:latin typeface="Times New Roman"/>
                <a:cs typeface="Times New Roman"/>
              </a:rPr>
              <a:t>C1 va hériter de l’ensemble des </a:t>
            </a:r>
            <a:r>
              <a:rPr sz="1451" b="1" spc="-5" dirty="0">
                <a:latin typeface="Times New Roman"/>
                <a:cs typeface="Times New Roman"/>
              </a:rPr>
              <a:t>attributs </a:t>
            </a:r>
            <a:r>
              <a:rPr sz="1451" spc="-5" dirty="0">
                <a:latin typeface="Times New Roman"/>
                <a:cs typeface="Times New Roman"/>
              </a:rPr>
              <a:t>de C, des </a:t>
            </a:r>
            <a:r>
              <a:rPr sz="1451" b="1" spc="-5" dirty="0">
                <a:latin typeface="Times New Roman"/>
                <a:cs typeface="Times New Roman"/>
              </a:rPr>
              <a:t>méthodes </a:t>
            </a:r>
            <a:r>
              <a:rPr sz="1451" spc="-5" dirty="0">
                <a:latin typeface="Times New Roman"/>
                <a:cs typeface="Times New Roman"/>
              </a:rPr>
              <a:t>de C (</a:t>
            </a:r>
            <a:r>
              <a:rPr sz="1451" b="1" spc="-5" dirty="0">
                <a:solidFill>
                  <a:srgbClr val="FF0000"/>
                </a:solidFill>
                <a:latin typeface="Times New Roman"/>
                <a:cs typeface="Times New Roman"/>
              </a:rPr>
              <a:t>sauf </a:t>
            </a:r>
            <a:r>
              <a:rPr sz="1451" b="1" dirty="0">
                <a:solidFill>
                  <a:srgbClr val="FF0000"/>
                </a:solidFill>
                <a:latin typeface="Times New Roman"/>
                <a:cs typeface="Times New Roman"/>
              </a:rPr>
              <a:t>les</a:t>
            </a:r>
            <a:r>
              <a:rPr sz="1451" b="1" spc="190" dirty="0">
                <a:solidFill>
                  <a:srgbClr val="FF0000"/>
                </a:solidFill>
                <a:latin typeface="Times New Roman"/>
                <a:cs typeface="Times New Roman"/>
              </a:rPr>
              <a:t> </a:t>
            </a:r>
            <a:r>
              <a:rPr sz="1451" b="1" spc="-5" dirty="0">
                <a:solidFill>
                  <a:srgbClr val="FF0000"/>
                </a:solidFill>
                <a:latin typeface="Times New Roman"/>
                <a:cs typeface="Times New Roman"/>
              </a:rPr>
              <a:t>constructeurs</a:t>
            </a:r>
            <a:r>
              <a:rPr sz="1451" spc="-5" dirty="0">
                <a:latin typeface="Times New Roman"/>
                <a:cs typeface="Times New Roman"/>
              </a:rPr>
              <a:t>)</a:t>
            </a:r>
            <a:endParaRPr sz="1451" dirty="0">
              <a:latin typeface="Times New Roman"/>
              <a:cs typeface="Times New Roman"/>
            </a:endParaRPr>
          </a:p>
        </p:txBody>
      </p:sp>
      <p:sp>
        <p:nvSpPr>
          <p:cNvPr id="5" name="object 5"/>
          <p:cNvSpPr txBox="1"/>
          <p:nvPr/>
        </p:nvSpPr>
        <p:spPr>
          <a:xfrm>
            <a:off x="1857975" y="3650114"/>
            <a:ext cx="6724410" cy="747275"/>
          </a:xfrm>
          <a:prstGeom prst="rect">
            <a:avLst/>
          </a:prstGeom>
        </p:spPr>
        <p:txBody>
          <a:bodyPr vert="horz" wrap="square" lIns="0" tIns="10941" rIns="0" bIns="0" rtlCol="0">
            <a:spAutoFit/>
          </a:bodyPr>
          <a:lstStyle/>
          <a:p>
            <a:pPr marL="218811" indent="-207294">
              <a:lnSpc>
                <a:spcPts val="1723"/>
              </a:lnSpc>
              <a:spcBef>
                <a:spcPts val="86"/>
              </a:spcBef>
              <a:buFont typeface="Wingdings"/>
              <a:buChar char=""/>
              <a:tabLst>
                <a:tab pos="218811" algn="l"/>
              </a:tabLst>
            </a:pPr>
            <a:r>
              <a:rPr sz="1451" spc="-5" dirty="0">
                <a:latin typeface="Times New Roman"/>
                <a:cs typeface="Times New Roman"/>
              </a:rPr>
              <a:t>des attributs et/ou méthodes </a:t>
            </a:r>
            <a:r>
              <a:rPr sz="1451" b="1" spc="-5" dirty="0">
                <a:latin typeface="Times New Roman"/>
                <a:cs typeface="Times New Roman"/>
              </a:rPr>
              <a:t>supplémentaires </a:t>
            </a:r>
            <a:r>
              <a:rPr sz="1451" spc="-5" dirty="0">
                <a:latin typeface="Times New Roman"/>
                <a:cs typeface="Times New Roman"/>
              </a:rPr>
              <a:t>peuvent être </a:t>
            </a:r>
            <a:r>
              <a:rPr sz="1451" dirty="0">
                <a:latin typeface="Times New Roman"/>
                <a:cs typeface="Times New Roman"/>
              </a:rPr>
              <a:t>définis </a:t>
            </a:r>
            <a:r>
              <a:rPr sz="1451" spc="-5" dirty="0">
                <a:latin typeface="Times New Roman"/>
                <a:cs typeface="Times New Roman"/>
              </a:rPr>
              <a:t>par </a:t>
            </a:r>
            <a:r>
              <a:rPr sz="1451" dirty="0">
                <a:latin typeface="Times New Roman"/>
                <a:cs typeface="Times New Roman"/>
              </a:rPr>
              <a:t>la </a:t>
            </a:r>
            <a:r>
              <a:rPr sz="1451" spc="-5" dirty="0">
                <a:latin typeface="Times New Roman"/>
                <a:cs typeface="Times New Roman"/>
              </a:rPr>
              <a:t>sous-classe</a:t>
            </a:r>
            <a:r>
              <a:rPr sz="1451" spc="118" dirty="0">
                <a:latin typeface="Times New Roman"/>
                <a:cs typeface="Times New Roman"/>
              </a:rPr>
              <a:t> </a:t>
            </a:r>
            <a:r>
              <a:rPr sz="1451" spc="-5" dirty="0">
                <a:latin typeface="Times New Roman"/>
                <a:cs typeface="Times New Roman"/>
              </a:rPr>
              <a:t>C1</a:t>
            </a:r>
            <a:endParaRPr sz="1451">
              <a:latin typeface="Times New Roman"/>
              <a:cs typeface="Times New Roman"/>
            </a:endParaRPr>
          </a:p>
          <a:p>
            <a:pPr marL="2250297">
              <a:lnSpc>
                <a:spcPts val="1723"/>
              </a:lnSpc>
            </a:pPr>
            <a:r>
              <a:rPr sz="1451" b="1" spc="-5" dirty="0">
                <a:solidFill>
                  <a:srgbClr val="FF0000"/>
                </a:solidFill>
                <a:latin typeface="Times New Roman"/>
                <a:cs typeface="Times New Roman"/>
              </a:rPr>
              <a:t>=&gt;</a:t>
            </a:r>
            <a:r>
              <a:rPr sz="1451" b="1" spc="-9" dirty="0">
                <a:solidFill>
                  <a:srgbClr val="FF0000"/>
                </a:solidFill>
                <a:latin typeface="Times New Roman"/>
                <a:cs typeface="Times New Roman"/>
              </a:rPr>
              <a:t> </a:t>
            </a:r>
            <a:r>
              <a:rPr sz="1451" b="1" spc="-5" dirty="0">
                <a:solidFill>
                  <a:srgbClr val="FF0000"/>
                </a:solidFill>
                <a:latin typeface="Times New Roman"/>
                <a:cs typeface="Times New Roman"/>
              </a:rPr>
              <a:t>enrichissement</a:t>
            </a:r>
            <a:endParaRPr sz="1451">
              <a:latin typeface="Times New Roman"/>
              <a:cs typeface="Times New Roman"/>
            </a:endParaRPr>
          </a:p>
          <a:p>
            <a:pPr marL="218811" indent="-207294">
              <a:spcBef>
                <a:spcPts val="621"/>
              </a:spcBef>
              <a:buFont typeface="Wingdings"/>
              <a:buChar char=""/>
              <a:tabLst>
                <a:tab pos="218811" algn="l"/>
              </a:tabLst>
            </a:pPr>
            <a:r>
              <a:rPr sz="1451" spc="-5" dirty="0">
                <a:latin typeface="Times New Roman"/>
                <a:cs typeface="Times New Roman"/>
              </a:rPr>
              <a:t>des méthodes héritées de C peuvent être </a:t>
            </a:r>
            <a:r>
              <a:rPr sz="1451" b="1" spc="-5" dirty="0">
                <a:latin typeface="Times New Roman"/>
                <a:cs typeface="Times New Roman"/>
              </a:rPr>
              <a:t>redéﬁnies </a:t>
            </a:r>
            <a:r>
              <a:rPr sz="1451" spc="-5" dirty="0">
                <a:latin typeface="Times New Roman"/>
                <a:cs typeface="Times New Roman"/>
              </a:rPr>
              <a:t>dans</a:t>
            </a:r>
            <a:r>
              <a:rPr sz="1451" spc="41" dirty="0">
                <a:latin typeface="Times New Roman"/>
                <a:cs typeface="Times New Roman"/>
              </a:rPr>
              <a:t> </a:t>
            </a:r>
            <a:r>
              <a:rPr sz="1451" spc="-5" dirty="0">
                <a:latin typeface="Times New Roman"/>
                <a:cs typeface="Times New Roman"/>
              </a:rPr>
              <a:t>C1</a:t>
            </a:r>
            <a:endParaRPr sz="1451">
              <a:latin typeface="Times New Roman"/>
              <a:cs typeface="Times New Roman"/>
            </a:endParaRPr>
          </a:p>
        </p:txBody>
      </p:sp>
      <p:sp>
        <p:nvSpPr>
          <p:cNvPr id="6" name="object 6"/>
          <p:cNvSpPr txBox="1"/>
          <p:nvPr/>
        </p:nvSpPr>
        <p:spPr>
          <a:xfrm>
            <a:off x="1650680" y="4301849"/>
            <a:ext cx="5109815" cy="1235326"/>
          </a:xfrm>
          <a:prstGeom prst="rect">
            <a:avLst/>
          </a:prstGeom>
        </p:spPr>
        <p:txBody>
          <a:bodyPr vert="horz" wrap="square" lIns="0" tIns="91555" rIns="0" bIns="0" rtlCol="0">
            <a:spAutoFit/>
          </a:bodyPr>
          <a:lstStyle/>
          <a:p>
            <a:pPr marL="2457591">
              <a:spcBef>
                <a:spcPts val="721"/>
              </a:spcBef>
            </a:pPr>
            <a:r>
              <a:rPr sz="1451" b="1" spc="-5" dirty="0">
                <a:solidFill>
                  <a:srgbClr val="FF0000"/>
                </a:solidFill>
                <a:latin typeface="Times New Roman"/>
                <a:cs typeface="Times New Roman"/>
              </a:rPr>
              <a:t>=&gt;</a:t>
            </a:r>
            <a:r>
              <a:rPr sz="1451" b="1" spc="-9" dirty="0">
                <a:solidFill>
                  <a:srgbClr val="FF0000"/>
                </a:solidFill>
                <a:latin typeface="Times New Roman"/>
                <a:cs typeface="Times New Roman"/>
              </a:rPr>
              <a:t> </a:t>
            </a:r>
            <a:r>
              <a:rPr sz="1451" b="1" spc="-5" dirty="0">
                <a:solidFill>
                  <a:srgbClr val="FF0000"/>
                </a:solidFill>
                <a:latin typeface="Times New Roman"/>
                <a:cs typeface="Times New Roman"/>
              </a:rPr>
              <a:t>spécialisation</a:t>
            </a:r>
            <a:endParaRPr sz="1451">
              <a:latin typeface="Times New Roman"/>
              <a:cs typeface="Times New Roman"/>
            </a:endParaRPr>
          </a:p>
          <a:p>
            <a:pPr marL="426105" indent="-207294">
              <a:spcBef>
                <a:spcPts val="630"/>
              </a:spcBef>
              <a:buFont typeface="Wingdings"/>
              <a:buChar char=""/>
              <a:tabLst>
                <a:tab pos="426105" algn="l"/>
              </a:tabLst>
            </a:pPr>
            <a:r>
              <a:rPr sz="1451" spc="-5" dirty="0">
                <a:latin typeface="Times New Roman"/>
                <a:cs typeface="Times New Roman"/>
              </a:rPr>
              <a:t>le </a:t>
            </a:r>
            <a:r>
              <a:rPr sz="1451" b="1" spc="-5" dirty="0">
                <a:latin typeface="Times New Roman"/>
                <a:cs typeface="Times New Roman"/>
              </a:rPr>
              <a:t>type </a:t>
            </a:r>
            <a:r>
              <a:rPr sz="1451" spc="-5" dirty="0">
                <a:latin typeface="Times New Roman"/>
                <a:cs typeface="Times New Roman"/>
              </a:rPr>
              <a:t>est hérité : un C1 </a:t>
            </a:r>
            <a:r>
              <a:rPr sz="1451" b="1" spc="-5" dirty="0">
                <a:solidFill>
                  <a:srgbClr val="FF0000"/>
                </a:solidFill>
                <a:latin typeface="Times New Roman"/>
                <a:cs typeface="Times New Roman"/>
              </a:rPr>
              <a:t>est </a:t>
            </a:r>
            <a:r>
              <a:rPr sz="1451" spc="-5" dirty="0">
                <a:latin typeface="Times New Roman"/>
                <a:cs typeface="Times New Roman"/>
              </a:rPr>
              <a:t>(aussi) </a:t>
            </a:r>
            <a:r>
              <a:rPr sz="1451" b="1" dirty="0">
                <a:solidFill>
                  <a:srgbClr val="FF0000"/>
                </a:solidFill>
                <a:latin typeface="Times New Roman"/>
                <a:cs typeface="Times New Roman"/>
              </a:rPr>
              <a:t>un</a:t>
            </a:r>
            <a:r>
              <a:rPr sz="1451" b="1" spc="41" dirty="0">
                <a:solidFill>
                  <a:srgbClr val="FF0000"/>
                </a:solidFill>
                <a:latin typeface="Times New Roman"/>
                <a:cs typeface="Times New Roman"/>
              </a:rPr>
              <a:t> </a:t>
            </a:r>
            <a:r>
              <a:rPr sz="1451" b="1" spc="-5" dirty="0">
                <a:solidFill>
                  <a:srgbClr val="FF0000"/>
                </a:solidFill>
                <a:latin typeface="Times New Roman"/>
                <a:cs typeface="Times New Roman"/>
              </a:rPr>
              <a:t>C</a:t>
            </a:r>
            <a:endParaRPr sz="1451">
              <a:latin typeface="Times New Roman"/>
              <a:cs typeface="Times New Roman"/>
            </a:endParaRPr>
          </a:p>
          <a:p>
            <a:pPr marL="11516" marR="4607">
              <a:lnSpc>
                <a:spcPct val="110000"/>
              </a:lnSpc>
              <a:spcBef>
                <a:spcPts val="961"/>
              </a:spcBef>
            </a:pPr>
            <a:r>
              <a:rPr sz="1451" spc="-5" dirty="0">
                <a:latin typeface="Times New Roman"/>
                <a:cs typeface="Times New Roman"/>
              </a:rPr>
              <a:t>Nous ne copions de g dans p seulement sa partie personnage  (attributs</a:t>
            </a:r>
            <a:r>
              <a:rPr sz="1451" spc="-9" dirty="0">
                <a:latin typeface="Times New Roman"/>
                <a:cs typeface="Times New Roman"/>
              </a:rPr>
              <a:t> </a:t>
            </a:r>
            <a:r>
              <a:rPr sz="1451" spc="-5" dirty="0">
                <a:latin typeface="Times New Roman"/>
                <a:cs typeface="Times New Roman"/>
              </a:rPr>
              <a:t>hérités).</a:t>
            </a:r>
            <a:endParaRPr sz="1451">
              <a:latin typeface="Times New Roman"/>
              <a:cs typeface="Times New Roman"/>
            </a:endParaRPr>
          </a:p>
        </p:txBody>
      </p:sp>
      <p:sp>
        <p:nvSpPr>
          <p:cNvPr id="7" name="object 7"/>
          <p:cNvSpPr txBox="1"/>
          <p:nvPr/>
        </p:nvSpPr>
        <p:spPr>
          <a:xfrm>
            <a:off x="1650680" y="5757357"/>
            <a:ext cx="5033807" cy="505904"/>
          </a:xfrm>
          <a:prstGeom prst="rect">
            <a:avLst/>
          </a:prstGeom>
        </p:spPr>
        <p:txBody>
          <a:bodyPr vert="horz" wrap="square" lIns="0" tIns="33397" rIns="0" bIns="0" rtlCol="0">
            <a:spAutoFit/>
          </a:bodyPr>
          <a:lstStyle/>
          <a:p>
            <a:pPr marL="11516">
              <a:spcBef>
                <a:spcPts val="263"/>
              </a:spcBef>
            </a:pPr>
            <a:r>
              <a:rPr sz="1451" b="1" spc="-5" dirty="0">
                <a:latin typeface="Times New Roman"/>
                <a:cs typeface="Times New Roman"/>
              </a:rPr>
              <a:t>Note </a:t>
            </a:r>
            <a:r>
              <a:rPr sz="1451" spc="-5" dirty="0">
                <a:latin typeface="Times New Roman"/>
                <a:cs typeface="Times New Roman"/>
              </a:rPr>
              <a:t>: on ne </a:t>
            </a:r>
            <a:r>
              <a:rPr sz="1451" dirty="0">
                <a:latin typeface="Times New Roman"/>
                <a:cs typeface="Times New Roman"/>
              </a:rPr>
              <a:t>peut </a:t>
            </a:r>
            <a:r>
              <a:rPr sz="1451" spc="-5" dirty="0">
                <a:latin typeface="Times New Roman"/>
                <a:cs typeface="Times New Roman"/>
              </a:rPr>
              <a:t>écrire g = p (un personnage n’est pas un</a:t>
            </a:r>
            <a:r>
              <a:rPr sz="1451" spc="68" dirty="0">
                <a:latin typeface="Times New Roman"/>
                <a:cs typeface="Times New Roman"/>
              </a:rPr>
              <a:t> </a:t>
            </a:r>
            <a:r>
              <a:rPr sz="1451" dirty="0">
                <a:latin typeface="Times New Roman"/>
                <a:cs typeface="Times New Roman"/>
              </a:rPr>
              <a:t>guerrier).</a:t>
            </a:r>
            <a:endParaRPr sz="1451">
              <a:latin typeface="Times New Roman"/>
              <a:cs typeface="Times New Roman"/>
            </a:endParaRPr>
          </a:p>
          <a:p>
            <a:pPr marL="419196">
              <a:spcBef>
                <a:spcPts val="177"/>
              </a:spcBef>
            </a:pPr>
            <a:r>
              <a:rPr sz="1451" spc="-5" dirty="0">
                <a:latin typeface="Times New Roman"/>
                <a:cs typeface="Times New Roman"/>
              </a:rPr>
              <a:t>L’héritage est une relation</a:t>
            </a:r>
            <a:r>
              <a:rPr sz="1451" spc="27" dirty="0">
                <a:latin typeface="Times New Roman"/>
                <a:cs typeface="Times New Roman"/>
              </a:rPr>
              <a:t> </a:t>
            </a:r>
            <a:r>
              <a:rPr sz="1451" spc="-5" dirty="0">
                <a:latin typeface="Times New Roman"/>
                <a:cs typeface="Times New Roman"/>
              </a:rPr>
              <a:t>orientée.</a:t>
            </a:r>
            <a:endParaRPr sz="1451">
              <a:latin typeface="Times New Roman"/>
              <a:cs typeface="Times New Roman"/>
            </a:endParaRPr>
          </a:p>
        </p:txBody>
      </p:sp>
      <p:sp>
        <p:nvSpPr>
          <p:cNvPr id="8" name="object 8"/>
          <p:cNvSpPr/>
          <p:nvPr/>
        </p:nvSpPr>
        <p:spPr>
          <a:xfrm>
            <a:off x="7212669" y="4798479"/>
            <a:ext cx="3406921" cy="1670876"/>
          </a:xfrm>
          <a:prstGeom prst="rect">
            <a:avLst/>
          </a:prstGeom>
          <a:blipFill>
            <a:blip r:embed="rId3" cstate="print"/>
            <a:stretch>
              <a:fillRect/>
            </a:stretch>
          </a:blipFill>
        </p:spPr>
        <p:txBody>
          <a:bodyPr wrap="square" lIns="0" tIns="0" rIns="0" bIns="0" rtlCol="0"/>
          <a:lstStyle/>
          <a:p>
            <a:endParaRPr sz="1632"/>
          </a:p>
        </p:txBody>
      </p:sp>
      <p:sp>
        <p:nvSpPr>
          <p:cNvPr id="9" name="object 9"/>
          <p:cNvSpPr/>
          <p:nvPr/>
        </p:nvSpPr>
        <p:spPr>
          <a:xfrm>
            <a:off x="7087098" y="4608162"/>
            <a:ext cx="3658175" cy="1999818"/>
          </a:xfrm>
          <a:custGeom>
            <a:avLst/>
            <a:gdLst/>
            <a:ahLst/>
            <a:cxnLst/>
            <a:rect l="l" t="t" r="r" b="b"/>
            <a:pathLst>
              <a:path w="4034154" h="2205354">
                <a:moveTo>
                  <a:pt x="0" y="2205227"/>
                </a:moveTo>
                <a:lnTo>
                  <a:pt x="4034028" y="2205227"/>
                </a:lnTo>
                <a:lnTo>
                  <a:pt x="4034028" y="0"/>
                </a:lnTo>
                <a:lnTo>
                  <a:pt x="0" y="0"/>
                </a:lnTo>
                <a:lnTo>
                  <a:pt x="0" y="2205227"/>
                </a:lnTo>
                <a:close/>
              </a:path>
            </a:pathLst>
          </a:custGeom>
          <a:ln w="19812">
            <a:solidFill>
              <a:srgbClr val="4F81BC"/>
            </a:solidFill>
          </a:ln>
        </p:spPr>
        <p:txBody>
          <a:bodyPr wrap="square" lIns="0" tIns="0" rIns="0" bIns="0" rtlCol="0"/>
          <a:lstStyle/>
          <a:p>
            <a:endParaRPr sz="1632"/>
          </a:p>
        </p:txBody>
      </p:sp>
      <p:sp>
        <p:nvSpPr>
          <p:cNvPr id="10" name="object 10"/>
          <p:cNvSpPr/>
          <p:nvPr/>
        </p:nvSpPr>
        <p:spPr>
          <a:xfrm>
            <a:off x="5536343" y="1805370"/>
            <a:ext cx="3400105" cy="1448680"/>
          </a:xfrm>
          <a:prstGeom prst="rect">
            <a:avLst/>
          </a:prstGeom>
          <a:blipFill>
            <a:blip r:embed="rId4" cstate="print"/>
            <a:stretch>
              <a:fillRect/>
            </a:stretch>
          </a:blipFill>
        </p:spPr>
        <p:txBody>
          <a:bodyPr wrap="square" lIns="0" tIns="0" rIns="0" bIns="0" rtlCol="0"/>
          <a:lstStyle/>
          <a:p>
            <a:endParaRPr sz="1632"/>
          </a:p>
        </p:txBody>
      </p:sp>
      <p:sp>
        <p:nvSpPr>
          <p:cNvPr id="11" name="object 11"/>
          <p:cNvSpPr/>
          <p:nvPr/>
        </p:nvSpPr>
        <p:spPr>
          <a:xfrm>
            <a:off x="5359642" y="1628646"/>
            <a:ext cx="3723243" cy="1787340"/>
          </a:xfrm>
          <a:custGeom>
            <a:avLst/>
            <a:gdLst/>
            <a:ahLst/>
            <a:cxnLst/>
            <a:rect l="l" t="t" r="r" b="b"/>
            <a:pathLst>
              <a:path w="4105909" h="1971039">
                <a:moveTo>
                  <a:pt x="0" y="1970531"/>
                </a:moveTo>
                <a:lnTo>
                  <a:pt x="4105655" y="1970531"/>
                </a:lnTo>
                <a:lnTo>
                  <a:pt x="4105655" y="0"/>
                </a:lnTo>
                <a:lnTo>
                  <a:pt x="0" y="0"/>
                </a:lnTo>
                <a:lnTo>
                  <a:pt x="0" y="1970531"/>
                </a:lnTo>
                <a:close/>
              </a:path>
            </a:pathLst>
          </a:custGeom>
          <a:ln w="19812">
            <a:solidFill>
              <a:srgbClr val="4F81BC"/>
            </a:solidFill>
          </a:ln>
        </p:spPr>
        <p:txBody>
          <a:bodyPr wrap="square" lIns="0" tIns="0" rIns="0" bIns="0" rtlCol="0"/>
          <a:lstStyle/>
          <a:p>
            <a:endParaRPr sz="1632"/>
          </a:p>
        </p:txBody>
      </p:sp>
      <p:sp>
        <p:nvSpPr>
          <p:cNvPr id="12" name="object 12"/>
          <p:cNvSpPr/>
          <p:nvPr/>
        </p:nvSpPr>
        <p:spPr>
          <a:xfrm>
            <a:off x="1918805" y="1460737"/>
            <a:ext cx="3069093" cy="2064566"/>
          </a:xfrm>
          <a:prstGeom prst="rect">
            <a:avLst/>
          </a:prstGeom>
          <a:blipFill>
            <a:blip r:embed="rId5" cstate="print"/>
            <a:stretch>
              <a:fillRect/>
            </a:stretch>
          </a:blipFill>
        </p:spPr>
        <p:txBody>
          <a:bodyPr wrap="square" lIns="0" tIns="0" rIns="0" bIns="0" rtlCol="0"/>
          <a:lstStyle/>
          <a:p>
            <a:endParaRPr sz="1632"/>
          </a:p>
        </p:txBody>
      </p:sp>
      <p:sp>
        <p:nvSpPr>
          <p:cNvPr id="15" name="object 15"/>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7" name="Objet 16"/>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49155" name="Picture" r:id="rId6" imgW="1402560" imgH="808920" progId="Word.Picture.8">
                  <p:embed/>
                </p:oleObj>
              </mc:Choice>
              <mc:Fallback>
                <p:oleObj name="Picture" r:id="rId6" imgW="1402560" imgH="808920" progId="Word.Pictur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29491568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70938" y="770938"/>
            <a:ext cx="9857309"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5" dirty="0"/>
              <a:t>Le principe de</a:t>
            </a:r>
            <a:r>
              <a:rPr spc="-40" dirty="0"/>
              <a:t> </a:t>
            </a:r>
            <a:r>
              <a:rPr spc="-10" dirty="0"/>
              <a:t>l’héritage</a:t>
            </a:r>
          </a:p>
        </p:txBody>
      </p:sp>
      <p:sp>
        <p:nvSpPr>
          <p:cNvPr id="4" name="object 4"/>
          <p:cNvSpPr txBox="1"/>
          <p:nvPr/>
        </p:nvSpPr>
        <p:spPr>
          <a:xfrm>
            <a:off x="988873" y="2003552"/>
            <a:ext cx="10011359" cy="4232569"/>
          </a:xfrm>
          <a:prstGeom prst="rect">
            <a:avLst/>
          </a:prstGeom>
        </p:spPr>
        <p:txBody>
          <a:bodyPr vert="horz" wrap="square" lIns="0" tIns="13335" rIns="0" bIns="0" rtlCol="0">
            <a:spAutoFit/>
          </a:bodyPr>
          <a:lstStyle/>
          <a:p>
            <a:pPr marL="698500" indent="-342900">
              <a:spcBef>
                <a:spcPts val="105"/>
              </a:spcBef>
              <a:buFont typeface="Wingdings" panose="05000000000000000000" pitchFamily="2" charset="2"/>
              <a:buChar char="q"/>
              <a:tabLst>
                <a:tab pos="2670810" algn="l"/>
                <a:tab pos="4071620" algn="l"/>
                <a:tab pos="5117465" algn="l"/>
                <a:tab pos="5496560" algn="l"/>
                <a:tab pos="6705600" algn="l"/>
                <a:tab pos="7261859" algn="l"/>
                <a:tab pos="8355965" algn="l"/>
              </a:tabLst>
            </a:pPr>
            <a:r>
              <a:rPr lang="fr-FR" sz="2000" spc="-5" dirty="0" smtClean="0">
                <a:cs typeface="Calibri"/>
              </a:rPr>
              <a:t>Le </a:t>
            </a:r>
            <a:r>
              <a:rPr lang="fr-FR" sz="2000" spc="-25" dirty="0" smtClean="0">
                <a:cs typeface="Calibri"/>
              </a:rPr>
              <a:t>c</a:t>
            </a:r>
            <a:r>
              <a:rPr lang="fr-FR" sz="2000" spc="-5" dirty="0" smtClean="0">
                <a:cs typeface="Calibri"/>
              </a:rPr>
              <a:t>on</a:t>
            </a:r>
            <a:r>
              <a:rPr lang="fr-FR" sz="2000" spc="-20" dirty="0" smtClean="0">
                <a:cs typeface="Calibri"/>
              </a:rPr>
              <a:t>c</a:t>
            </a:r>
            <a:r>
              <a:rPr lang="fr-FR" sz="2000" dirty="0" smtClean="0">
                <a:cs typeface="Calibri"/>
              </a:rPr>
              <a:t>e</a:t>
            </a:r>
            <a:r>
              <a:rPr lang="fr-FR" sz="2000" spc="-25" dirty="0" smtClean="0">
                <a:cs typeface="Calibri"/>
              </a:rPr>
              <a:t>p</a:t>
            </a:r>
            <a:r>
              <a:rPr lang="fr-FR" sz="2000" dirty="0" smtClean="0">
                <a:cs typeface="Calibri"/>
              </a:rPr>
              <a:t>t d’héritage constitue l’un des fondements de la Programmation Orientée Objet.</a:t>
            </a:r>
          </a:p>
          <a:p>
            <a:pPr marL="355600">
              <a:spcBef>
                <a:spcPts val="105"/>
              </a:spcBef>
              <a:tabLst>
                <a:tab pos="2670810" algn="l"/>
                <a:tab pos="4071620" algn="l"/>
                <a:tab pos="5117465" algn="l"/>
                <a:tab pos="5496560" algn="l"/>
                <a:tab pos="6705600" algn="l"/>
                <a:tab pos="7261859" algn="l"/>
                <a:tab pos="8355965" algn="l"/>
              </a:tabLst>
            </a:pPr>
            <a:r>
              <a:rPr lang="fr-FR" sz="2000" dirty="0" smtClean="0">
                <a:cs typeface="Calibri"/>
              </a:rPr>
              <a:t>Il permet de </a:t>
            </a:r>
            <a:r>
              <a:rPr lang="fr-FR" sz="2000" dirty="0" smtClean="0">
                <a:solidFill>
                  <a:srgbClr val="FF0000"/>
                </a:solidFill>
                <a:cs typeface="Calibri"/>
              </a:rPr>
              <a:t>définir une </a:t>
            </a:r>
            <a:r>
              <a:rPr sz="2000" spc="-10" dirty="0" smtClean="0">
                <a:solidFill>
                  <a:srgbClr val="FF0000"/>
                </a:solidFill>
                <a:cs typeface="Calibri"/>
              </a:rPr>
              <a:t>nouvelle </a:t>
            </a:r>
            <a:r>
              <a:rPr sz="2000" spc="-5" dirty="0">
                <a:solidFill>
                  <a:srgbClr val="FF0000"/>
                </a:solidFill>
                <a:cs typeface="Calibri"/>
              </a:rPr>
              <a:t>classe </a:t>
            </a:r>
            <a:r>
              <a:rPr sz="2000" dirty="0">
                <a:solidFill>
                  <a:srgbClr val="FF0000"/>
                </a:solidFill>
                <a:cs typeface="Calibri"/>
              </a:rPr>
              <a:t>B </a:t>
            </a:r>
            <a:r>
              <a:rPr sz="2000" spc="-10" dirty="0">
                <a:solidFill>
                  <a:srgbClr val="FF0000"/>
                </a:solidFill>
                <a:cs typeface="Calibri"/>
              </a:rPr>
              <a:t>dite dérivée, </a:t>
            </a:r>
            <a:r>
              <a:rPr sz="2000" dirty="0">
                <a:solidFill>
                  <a:srgbClr val="FF0000"/>
                </a:solidFill>
                <a:cs typeface="Calibri"/>
              </a:rPr>
              <a:t>à </a:t>
            </a:r>
            <a:r>
              <a:rPr sz="2000" spc="-5" dirty="0">
                <a:solidFill>
                  <a:srgbClr val="FF0000"/>
                </a:solidFill>
                <a:cs typeface="Calibri"/>
              </a:rPr>
              <a:t>partir </a:t>
            </a:r>
            <a:r>
              <a:rPr sz="2000" spc="-20" dirty="0">
                <a:solidFill>
                  <a:srgbClr val="FF0000"/>
                </a:solidFill>
                <a:cs typeface="Calibri"/>
              </a:rPr>
              <a:t>d’une </a:t>
            </a:r>
            <a:r>
              <a:rPr sz="2000" spc="-5" dirty="0">
                <a:solidFill>
                  <a:srgbClr val="FF0000"/>
                </a:solidFill>
                <a:cs typeface="Calibri"/>
              </a:rPr>
              <a:t>classe </a:t>
            </a:r>
            <a:r>
              <a:rPr sz="2000" spc="-20" dirty="0">
                <a:solidFill>
                  <a:srgbClr val="FF0000"/>
                </a:solidFill>
                <a:cs typeface="Calibri"/>
              </a:rPr>
              <a:t>existante </a:t>
            </a:r>
            <a:r>
              <a:rPr sz="2000" spc="15" dirty="0">
                <a:solidFill>
                  <a:srgbClr val="FF0000"/>
                </a:solidFill>
                <a:cs typeface="Calibri"/>
              </a:rPr>
              <a:t>A,  </a:t>
            </a:r>
            <a:r>
              <a:rPr sz="2000" spc="-10" dirty="0">
                <a:solidFill>
                  <a:srgbClr val="FF0000"/>
                </a:solidFill>
                <a:cs typeface="Calibri"/>
              </a:rPr>
              <a:t>dite </a:t>
            </a:r>
            <a:r>
              <a:rPr sz="2000" spc="-5" dirty="0">
                <a:solidFill>
                  <a:srgbClr val="FF0000"/>
                </a:solidFill>
                <a:cs typeface="Calibri"/>
              </a:rPr>
              <a:t>de base. </a:t>
            </a:r>
            <a:r>
              <a:rPr sz="2000" spc="-15" dirty="0">
                <a:cs typeface="Calibri"/>
              </a:rPr>
              <a:t>Pour </a:t>
            </a:r>
            <a:r>
              <a:rPr sz="2000" dirty="0">
                <a:cs typeface="Calibri"/>
              </a:rPr>
              <a:t>ce </a:t>
            </a:r>
            <a:r>
              <a:rPr sz="2000" spc="-15" dirty="0">
                <a:cs typeface="Calibri"/>
              </a:rPr>
              <a:t>faire, </a:t>
            </a:r>
            <a:r>
              <a:rPr sz="2000" spc="-5" dirty="0">
                <a:cs typeface="Calibri"/>
              </a:rPr>
              <a:t>on </a:t>
            </a:r>
            <a:r>
              <a:rPr sz="2000" spc="-10" dirty="0">
                <a:cs typeface="Calibri"/>
              </a:rPr>
              <a:t>procède</a:t>
            </a:r>
            <a:r>
              <a:rPr sz="2000" spc="-65" dirty="0">
                <a:cs typeface="Calibri"/>
              </a:rPr>
              <a:t> </a:t>
            </a:r>
            <a:r>
              <a:rPr sz="2000" dirty="0">
                <a:cs typeface="Calibri"/>
              </a:rPr>
              <a:t>ainsi</a:t>
            </a:r>
            <a:r>
              <a:rPr sz="2000" dirty="0">
                <a:cs typeface="Calibri"/>
              </a:rPr>
              <a:t>:</a:t>
            </a:r>
          </a:p>
          <a:p>
            <a:pPr marL="413384">
              <a:spcBef>
                <a:spcPts val="715"/>
              </a:spcBef>
            </a:pPr>
            <a:r>
              <a:rPr sz="2000" spc="-5" dirty="0">
                <a:solidFill>
                  <a:srgbClr val="FF0000"/>
                </a:solidFill>
                <a:cs typeface="Calibri"/>
              </a:rPr>
              <a:t>Class </a:t>
            </a:r>
            <a:r>
              <a:rPr sz="2000" dirty="0">
                <a:solidFill>
                  <a:srgbClr val="FF0000"/>
                </a:solidFill>
                <a:cs typeface="Calibri"/>
              </a:rPr>
              <a:t>B : </a:t>
            </a:r>
            <a:r>
              <a:rPr sz="2000" spc="-5" dirty="0">
                <a:solidFill>
                  <a:srgbClr val="FF0000"/>
                </a:solidFill>
                <a:cs typeface="Calibri"/>
              </a:rPr>
              <a:t>public </a:t>
            </a:r>
            <a:r>
              <a:rPr sz="2000" dirty="0">
                <a:solidFill>
                  <a:srgbClr val="FF0000"/>
                </a:solidFill>
                <a:cs typeface="Calibri"/>
              </a:rPr>
              <a:t>A // </a:t>
            </a:r>
            <a:r>
              <a:rPr sz="2000" spc="-5" dirty="0">
                <a:solidFill>
                  <a:srgbClr val="FF0000"/>
                </a:solidFill>
                <a:cs typeface="Calibri"/>
              </a:rPr>
              <a:t>ou </a:t>
            </a:r>
            <a:r>
              <a:rPr sz="2000" dirty="0">
                <a:solidFill>
                  <a:srgbClr val="FF0000"/>
                </a:solidFill>
                <a:cs typeface="Calibri"/>
              </a:rPr>
              <a:t>: </a:t>
            </a:r>
            <a:r>
              <a:rPr sz="2000" spc="-15" dirty="0">
                <a:solidFill>
                  <a:srgbClr val="FF0000"/>
                </a:solidFill>
                <a:cs typeface="Calibri"/>
              </a:rPr>
              <a:t>private </a:t>
            </a:r>
            <a:r>
              <a:rPr sz="2000" dirty="0">
                <a:solidFill>
                  <a:srgbClr val="FF0000"/>
                </a:solidFill>
                <a:cs typeface="Calibri"/>
              </a:rPr>
              <a:t>A // </a:t>
            </a:r>
            <a:r>
              <a:rPr sz="2000" spc="-5" dirty="0">
                <a:solidFill>
                  <a:srgbClr val="FF0000"/>
                </a:solidFill>
                <a:cs typeface="Calibri"/>
              </a:rPr>
              <a:t>ou</a:t>
            </a:r>
            <a:r>
              <a:rPr sz="2000" spc="-5" dirty="0">
                <a:solidFill>
                  <a:srgbClr val="FF0000"/>
                </a:solidFill>
                <a:cs typeface="Calibri"/>
              </a:rPr>
              <a:t> </a:t>
            </a:r>
            <a:r>
              <a:rPr sz="2000" dirty="0">
                <a:solidFill>
                  <a:srgbClr val="FF0000"/>
                </a:solidFill>
                <a:cs typeface="Calibri"/>
              </a:rPr>
              <a:t>: </a:t>
            </a:r>
            <a:r>
              <a:rPr sz="2000" spc="-10" dirty="0">
                <a:solidFill>
                  <a:srgbClr val="FF0000"/>
                </a:solidFill>
                <a:cs typeface="Calibri"/>
              </a:rPr>
              <a:t>protected </a:t>
            </a:r>
            <a:r>
              <a:rPr sz="2000" dirty="0">
                <a:solidFill>
                  <a:srgbClr val="FF0000"/>
                </a:solidFill>
                <a:cs typeface="Calibri"/>
              </a:rPr>
              <a:t>A</a:t>
            </a:r>
            <a:r>
              <a:rPr sz="2000" spc="-125" dirty="0">
                <a:solidFill>
                  <a:srgbClr val="FF0000"/>
                </a:solidFill>
                <a:cs typeface="Calibri"/>
              </a:rPr>
              <a:t> </a:t>
            </a:r>
            <a:r>
              <a:rPr sz="2000" dirty="0">
                <a:solidFill>
                  <a:srgbClr val="FF0000"/>
                </a:solidFill>
                <a:cs typeface="Calibri"/>
              </a:rPr>
              <a:t>{</a:t>
            </a:r>
            <a:endParaRPr sz="2000" dirty="0">
              <a:cs typeface="Calibri"/>
            </a:endParaRPr>
          </a:p>
          <a:p>
            <a:pPr marL="413384">
              <a:spcBef>
                <a:spcPts val="625"/>
              </a:spcBef>
            </a:pPr>
            <a:r>
              <a:rPr sz="2000" spc="-5" dirty="0">
                <a:solidFill>
                  <a:srgbClr val="FF0000"/>
                </a:solidFill>
                <a:cs typeface="Calibri"/>
              </a:rPr>
              <a:t>//définition </a:t>
            </a:r>
            <a:r>
              <a:rPr sz="2000" dirty="0">
                <a:solidFill>
                  <a:srgbClr val="FF0000"/>
                </a:solidFill>
                <a:cs typeface="Calibri"/>
              </a:rPr>
              <a:t>de </a:t>
            </a:r>
            <a:r>
              <a:rPr sz="2000" spc="-5" dirty="0">
                <a:solidFill>
                  <a:srgbClr val="FF0000"/>
                </a:solidFill>
                <a:cs typeface="Calibri"/>
              </a:rPr>
              <a:t>nouveaux membres </a:t>
            </a:r>
            <a:r>
              <a:rPr sz="2000" spc="-10" dirty="0">
                <a:solidFill>
                  <a:srgbClr val="FF0000"/>
                </a:solidFill>
                <a:cs typeface="Calibri"/>
              </a:rPr>
              <a:t>(attributs </a:t>
            </a:r>
            <a:r>
              <a:rPr sz="2000" spc="-5" dirty="0">
                <a:solidFill>
                  <a:srgbClr val="FF0000"/>
                </a:solidFill>
                <a:cs typeface="Calibri"/>
              </a:rPr>
              <a:t>ou</a:t>
            </a:r>
            <a:r>
              <a:rPr sz="2000" spc="-90" dirty="0">
                <a:solidFill>
                  <a:srgbClr val="FF0000"/>
                </a:solidFill>
                <a:cs typeface="Calibri"/>
              </a:rPr>
              <a:t> </a:t>
            </a:r>
            <a:r>
              <a:rPr sz="2000" spc="-5" dirty="0">
                <a:solidFill>
                  <a:srgbClr val="FF0000"/>
                </a:solidFill>
                <a:cs typeface="Calibri"/>
              </a:rPr>
              <a:t>méthodes</a:t>
            </a:r>
            <a:r>
              <a:rPr sz="2000" spc="-5" dirty="0">
                <a:solidFill>
                  <a:srgbClr val="FF0000"/>
                </a:solidFill>
                <a:cs typeface="Calibri"/>
              </a:rPr>
              <a:t>)</a:t>
            </a:r>
            <a:endParaRPr sz="2000" dirty="0">
              <a:cs typeface="Calibri"/>
            </a:endParaRPr>
          </a:p>
          <a:p>
            <a:pPr marL="413384">
              <a:spcBef>
                <a:spcPts val="625"/>
              </a:spcBef>
            </a:pPr>
            <a:r>
              <a:rPr sz="2000" spc="-15" dirty="0">
                <a:solidFill>
                  <a:srgbClr val="FF0000"/>
                </a:solidFill>
                <a:cs typeface="Calibri"/>
              </a:rPr>
              <a:t>//ou </a:t>
            </a:r>
            <a:r>
              <a:rPr sz="2000" spc="-10" dirty="0">
                <a:solidFill>
                  <a:srgbClr val="FF0000"/>
                </a:solidFill>
                <a:cs typeface="Calibri"/>
              </a:rPr>
              <a:t>redéfinition </a:t>
            </a:r>
            <a:r>
              <a:rPr sz="2000" spc="-5" dirty="0">
                <a:solidFill>
                  <a:srgbClr val="FF0000"/>
                </a:solidFill>
                <a:cs typeface="Calibri"/>
              </a:rPr>
              <a:t>de membres </a:t>
            </a:r>
            <a:r>
              <a:rPr sz="2000" spc="-15" dirty="0">
                <a:solidFill>
                  <a:srgbClr val="FF0000"/>
                </a:solidFill>
                <a:cs typeface="Calibri"/>
              </a:rPr>
              <a:t>existants </a:t>
            </a:r>
            <a:r>
              <a:rPr sz="2000" spc="-5" dirty="0">
                <a:solidFill>
                  <a:srgbClr val="FF0000"/>
                </a:solidFill>
                <a:cs typeface="Calibri"/>
              </a:rPr>
              <a:t>dans</a:t>
            </a:r>
            <a:r>
              <a:rPr sz="2000" spc="-90" dirty="0">
                <a:solidFill>
                  <a:srgbClr val="FF0000"/>
                </a:solidFill>
                <a:cs typeface="Calibri"/>
              </a:rPr>
              <a:t> </a:t>
            </a:r>
            <a:r>
              <a:rPr sz="2000" spc="5" dirty="0">
                <a:solidFill>
                  <a:srgbClr val="FF0000"/>
                </a:solidFill>
                <a:cs typeface="Calibri"/>
              </a:rPr>
              <a:t>A.</a:t>
            </a:r>
            <a:endParaRPr sz="2000" dirty="0">
              <a:cs typeface="Calibri"/>
            </a:endParaRPr>
          </a:p>
          <a:p>
            <a:pPr marL="413384">
              <a:spcBef>
                <a:spcPts val="625"/>
              </a:spcBef>
            </a:pPr>
            <a:r>
              <a:rPr sz="2000" spc="-5" dirty="0">
                <a:solidFill>
                  <a:srgbClr val="FF0000"/>
                </a:solidFill>
                <a:cs typeface="Calibri"/>
              </a:rPr>
              <a:t>};</a:t>
            </a:r>
            <a:endParaRPr sz="2000" dirty="0">
              <a:cs typeface="Calibri"/>
            </a:endParaRPr>
          </a:p>
          <a:p>
            <a:pPr marL="354965" marR="5080" indent="-342900">
              <a:lnSpc>
                <a:spcPts val="5300"/>
              </a:lnSpc>
              <a:spcBef>
                <a:spcPts val="530"/>
              </a:spcBef>
              <a:buFont typeface="Wingdings" panose="05000000000000000000" pitchFamily="2" charset="2"/>
              <a:buChar char="q"/>
              <a:tabLst>
                <a:tab pos="355600" algn="l"/>
                <a:tab pos="356235" algn="l"/>
              </a:tabLst>
            </a:pPr>
            <a:r>
              <a:rPr sz="2000" spc="-20" dirty="0">
                <a:cs typeface="Calibri"/>
              </a:rPr>
              <a:t>Avec </a:t>
            </a:r>
            <a:r>
              <a:rPr sz="2000" spc="-5" dirty="0">
                <a:cs typeface="Calibri"/>
              </a:rPr>
              <a:t>public </a:t>
            </a:r>
            <a:r>
              <a:rPr sz="2000" spc="15" dirty="0">
                <a:cs typeface="Calibri"/>
              </a:rPr>
              <a:t>A, </a:t>
            </a:r>
            <a:r>
              <a:rPr sz="2000" spc="-5" dirty="0">
                <a:cs typeface="Calibri"/>
              </a:rPr>
              <a:t>on parle </a:t>
            </a:r>
            <a:r>
              <a:rPr sz="2000" spc="-10" dirty="0">
                <a:cs typeface="Calibri"/>
              </a:rPr>
              <a:t>de </a:t>
            </a:r>
            <a:r>
              <a:rPr sz="2000" spc="-10" dirty="0">
                <a:solidFill>
                  <a:srgbClr val="FF0000"/>
                </a:solidFill>
                <a:cs typeface="Calibri"/>
              </a:rPr>
              <a:t>dérivation </a:t>
            </a:r>
            <a:r>
              <a:rPr sz="2000" spc="-5" dirty="0">
                <a:solidFill>
                  <a:srgbClr val="FF0000"/>
                </a:solidFill>
                <a:cs typeface="Calibri"/>
              </a:rPr>
              <a:t>publique</a:t>
            </a:r>
            <a:r>
              <a:rPr sz="2000" spc="-5" dirty="0">
                <a:cs typeface="Calibri"/>
              </a:rPr>
              <a:t>; </a:t>
            </a:r>
            <a:r>
              <a:rPr sz="2000" spc="-25" dirty="0">
                <a:cs typeface="Calibri"/>
              </a:rPr>
              <a:t>avec </a:t>
            </a:r>
            <a:r>
              <a:rPr sz="2000" spc="-15" dirty="0">
                <a:cs typeface="Calibri"/>
              </a:rPr>
              <a:t>private </a:t>
            </a:r>
            <a:r>
              <a:rPr sz="2000" spc="25" dirty="0">
                <a:cs typeface="Calibri"/>
              </a:rPr>
              <a:t>A,  </a:t>
            </a:r>
            <a:r>
              <a:rPr sz="2000" spc="-5" dirty="0">
                <a:cs typeface="Calibri"/>
              </a:rPr>
              <a:t>on</a:t>
            </a:r>
            <a:r>
              <a:rPr sz="2000" spc="200" dirty="0">
                <a:cs typeface="Calibri"/>
              </a:rPr>
              <a:t> </a:t>
            </a:r>
            <a:r>
              <a:rPr sz="2000" spc="-5" dirty="0">
                <a:cs typeface="Calibri"/>
              </a:rPr>
              <a:t>parle</a:t>
            </a:r>
            <a:r>
              <a:rPr sz="2000" spc="195" dirty="0">
                <a:cs typeface="Calibri"/>
              </a:rPr>
              <a:t> </a:t>
            </a:r>
            <a:r>
              <a:rPr sz="2000" spc="-5" dirty="0">
                <a:cs typeface="Calibri"/>
              </a:rPr>
              <a:t>de</a:t>
            </a:r>
            <a:r>
              <a:rPr sz="2000" spc="200" dirty="0">
                <a:cs typeface="Calibri"/>
              </a:rPr>
              <a:t> </a:t>
            </a:r>
            <a:r>
              <a:rPr sz="2000" spc="-10" dirty="0">
                <a:solidFill>
                  <a:srgbClr val="FF0000"/>
                </a:solidFill>
                <a:cs typeface="Calibri"/>
              </a:rPr>
              <a:t>dérivation</a:t>
            </a:r>
            <a:r>
              <a:rPr sz="2000" spc="204" dirty="0">
                <a:solidFill>
                  <a:srgbClr val="FF0000"/>
                </a:solidFill>
                <a:cs typeface="Calibri"/>
              </a:rPr>
              <a:t> </a:t>
            </a:r>
            <a:r>
              <a:rPr sz="2000" spc="-10" dirty="0">
                <a:solidFill>
                  <a:srgbClr val="FF0000"/>
                </a:solidFill>
                <a:cs typeface="Calibri"/>
              </a:rPr>
              <a:t>privée</a:t>
            </a:r>
            <a:r>
              <a:rPr sz="2000" spc="200" dirty="0">
                <a:solidFill>
                  <a:srgbClr val="FF0000"/>
                </a:solidFill>
                <a:cs typeface="Calibri"/>
              </a:rPr>
              <a:t> </a:t>
            </a:r>
            <a:r>
              <a:rPr sz="2000" spc="-5" dirty="0">
                <a:cs typeface="Calibri"/>
              </a:rPr>
              <a:t>et</a:t>
            </a:r>
            <a:r>
              <a:rPr sz="2000" spc="195" dirty="0">
                <a:cs typeface="Calibri"/>
              </a:rPr>
              <a:t> </a:t>
            </a:r>
            <a:r>
              <a:rPr sz="2000" spc="-20" dirty="0">
                <a:cs typeface="Calibri"/>
              </a:rPr>
              <a:t>avec</a:t>
            </a:r>
            <a:r>
              <a:rPr sz="2000" spc="190" dirty="0">
                <a:cs typeface="Calibri"/>
              </a:rPr>
              <a:t> </a:t>
            </a:r>
            <a:r>
              <a:rPr sz="2000" spc="-15" dirty="0">
                <a:cs typeface="Calibri"/>
              </a:rPr>
              <a:t>protected</a:t>
            </a:r>
            <a:r>
              <a:rPr sz="2000" spc="200" dirty="0">
                <a:cs typeface="Calibri"/>
              </a:rPr>
              <a:t> </a:t>
            </a:r>
            <a:r>
              <a:rPr sz="2000" spc="15" dirty="0">
                <a:cs typeface="Calibri"/>
              </a:rPr>
              <a:t>A,</a:t>
            </a:r>
            <a:r>
              <a:rPr sz="2000" spc="185" dirty="0">
                <a:cs typeface="Calibri"/>
              </a:rPr>
              <a:t> </a:t>
            </a:r>
            <a:r>
              <a:rPr sz="2000" spc="-5" dirty="0">
                <a:cs typeface="Calibri"/>
              </a:rPr>
              <a:t>on</a:t>
            </a:r>
            <a:r>
              <a:rPr sz="2000" spc="190" dirty="0">
                <a:cs typeface="Calibri"/>
              </a:rPr>
              <a:t> </a:t>
            </a:r>
            <a:r>
              <a:rPr sz="2000" dirty="0" err="1">
                <a:cs typeface="Calibri"/>
              </a:rPr>
              <a:t>parle</a:t>
            </a:r>
            <a:r>
              <a:rPr sz="2000" spc="190" dirty="0">
                <a:cs typeface="Calibri"/>
              </a:rPr>
              <a:t> </a:t>
            </a:r>
            <a:r>
              <a:rPr sz="2000" spc="-5" dirty="0" smtClean="0">
                <a:cs typeface="Calibri"/>
              </a:rPr>
              <a:t>de</a:t>
            </a:r>
            <a:r>
              <a:rPr lang="fr-FR" sz="2000" dirty="0">
                <a:cs typeface="Calibri"/>
              </a:rPr>
              <a:t> </a:t>
            </a:r>
            <a:r>
              <a:rPr sz="2000" spc="-10" dirty="0" err="1" smtClean="0">
                <a:solidFill>
                  <a:srgbClr val="FF0000"/>
                </a:solidFill>
                <a:cs typeface="Calibri"/>
              </a:rPr>
              <a:t>dérivation</a:t>
            </a:r>
            <a:r>
              <a:rPr sz="2000" spc="-10" dirty="0" smtClean="0">
                <a:solidFill>
                  <a:srgbClr val="FF0000"/>
                </a:solidFill>
                <a:cs typeface="Calibri"/>
              </a:rPr>
              <a:t> </a:t>
            </a:r>
            <a:r>
              <a:rPr sz="2000" spc="-10" dirty="0">
                <a:solidFill>
                  <a:srgbClr val="FF0000"/>
                </a:solidFill>
                <a:cs typeface="Calibri"/>
              </a:rPr>
              <a:t>protégée</a:t>
            </a:r>
            <a:r>
              <a:rPr sz="2000" spc="-10" dirty="0">
                <a:cs typeface="Calibri"/>
              </a:rPr>
              <a:t>.</a:t>
            </a:r>
            <a:endParaRPr sz="2000" dirty="0">
              <a:cs typeface="Calibri"/>
            </a:endParaRPr>
          </a:p>
        </p:txBody>
      </p:sp>
      <p:graphicFrame>
        <p:nvGraphicFramePr>
          <p:cNvPr id="5" name="Objet 4"/>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50179"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474283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656714" y="1708327"/>
            <a:ext cx="9420136" cy="627736"/>
          </a:xfrm>
          <a:prstGeom prst="rect">
            <a:avLst/>
          </a:prstGeom>
        </p:spPr>
        <p:txBody>
          <a:bodyPr vert="horz" wrap="square" lIns="0" tIns="12065" rIns="0" bIns="0" rtlCol="0">
            <a:spAutoFit/>
          </a:bodyPr>
          <a:lstStyle/>
          <a:p>
            <a:pPr marL="355600" indent="-342900">
              <a:spcBef>
                <a:spcPts val="95"/>
              </a:spcBef>
              <a:buFont typeface="Wingdings" panose="05000000000000000000" pitchFamily="2" charset="2"/>
              <a:buChar char="Ø"/>
              <a:tabLst>
                <a:tab pos="1156970" algn="l"/>
                <a:tab pos="1807845" algn="l"/>
                <a:tab pos="2933065" algn="l"/>
                <a:tab pos="3641725" algn="l"/>
                <a:tab pos="4316730" algn="l"/>
                <a:tab pos="5153660" algn="l"/>
                <a:tab pos="6173470" algn="l"/>
                <a:tab pos="7318375" algn="l"/>
              </a:tabLst>
            </a:pPr>
            <a:r>
              <a:rPr lang="fr-FR" sz="2000" spc="-5" dirty="0">
                <a:cs typeface="Calibri"/>
              </a:rPr>
              <a:t>C</a:t>
            </a:r>
            <a:r>
              <a:rPr lang="fr-FR" sz="2000" spc="-40" dirty="0" smtClean="0">
                <a:cs typeface="Calibri"/>
              </a:rPr>
              <a:t>r</a:t>
            </a:r>
            <a:r>
              <a:rPr lang="fr-FR" sz="2000" spc="-5" dirty="0" smtClean="0">
                <a:cs typeface="Calibri"/>
              </a:rPr>
              <a:t>éa</a:t>
            </a:r>
            <a:r>
              <a:rPr lang="fr-FR" sz="2000" spc="-30" dirty="0" smtClean="0">
                <a:cs typeface="Calibri"/>
              </a:rPr>
              <a:t>n</a:t>
            </a:r>
            <a:r>
              <a:rPr lang="fr-FR" sz="2000" spc="-5" dirty="0" smtClean="0">
                <a:cs typeface="Calibri"/>
              </a:rPr>
              <a:t>t</a:t>
            </a:r>
            <a:r>
              <a:rPr lang="fr-FR" sz="2000" dirty="0" smtClean="0">
                <a:cs typeface="Calibri"/>
              </a:rPr>
              <a:t>	un</a:t>
            </a:r>
            <a:r>
              <a:rPr lang="fr-FR" sz="2000" spc="-5" dirty="0" smtClean="0">
                <a:cs typeface="Calibri"/>
              </a:rPr>
              <a:t>e</a:t>
            </a:r>
            <a:r>
              <a:rPr lang="fr-FR" sz="2000" dirty="0" smtClean="0">
                <a:cs typeface="Calibri"/>
              </a:rPr>
              <a:t>	</a:t>
            </a:r>
            <a:r>
              <a:rPr lang="fr-FR" sz="2000" spc="-10" dirty="0" smtClean="0">
                <a:cs typeface="Calibri"/>
              </a:rPr>
              <a:t>nou</a:t>
            </a:r>
            <a:r>
              <a:rPr lang="fr-FR" sz="2000" spc="-40" dirty="0" smtClean="0">
                <a:cs typeface="Calibri"/>
              </a:rPr>
              <a:t>v</a:t>
            </a:r>
            <a:r>
              <a:rPr lang="fr-FR" sz="2000" spc="-5" dirty="0" smtClean="0">
                <a:cs typeface="Calibri"/>
              </a:rPr>
              <a:t>elle classe </a:t>
            </a:r>
            <a:r>
              <a:rPr lang="fr-FR" sz="2000" spc="-5" dirty="0" err="1" smtClean="0">
                <a:cs typeface="Calibri"/>
              </a:rPr>
              <a:t>PointCol</a:t>
            </a:r>
            <a:r>
              <a:rPr lang="fr-FR" sz="2000" spc="-5" dirty="0" smtClean="0">
                <a:cs typeface="Calibri"/>
              </a:rPr>
              <a:t> qui soit une sous-classe de Point. On dit que cette </a:t>
            </a:r>
            <a:r>
              <a:rPr lang="fr-FR" sz="2000" spc="-5" dirty="0" err="1" smtClean="0">
                <a:cs typeface="Calibri"/>
              </a:rPr>
              <a:t>calsse</a:t>
            </a:r>
            <a:r>
              <a:rPr lang="fr-FR" sz="2000" spc="-5" dirty="0" smtClean="0">
                <a:cs typeface="Calibri"/>
              </a:rPr>
              <a:t> </a:t>
            </a:r>
            <a:r>
              <a:rPr lang="fr-FR" sz="2000" spc="-5" dirty="0" smtClean="0">
                <a:solidFill>
                  <a:srgbClr val="FF0000"/>
                </a:solidFill>
                <a:cs typeface="Calibri"/>
              </a:rPr>
              <a:t>Point Col Hérite de Point.</a:t>
            </a:r>
            <a:r>
              <a:rPr lang="fr-FR" sz="2000" dirty="0" smtClean="0">
                <a:cs typeface="Calibri"/>
              </a:rPr>
              <a:t>	</a:t>
            </a:r>
            <a:r>
              <a:rPr sz="2000" spc="-20" dirty="0">
                <a:cs typeface="Calibri"/>
              </a:rPr>
              <a:t>	</a:t>
            </a:r>
            <a:endParaRPr sz="2000" dirty="0">
              <a:cs typeface="Calibri"/>
            </a:endParaRPr>
          </a:p>
        </p:txBody>
      </p:sp>
      <p:sp>
        <p:nvSpPr>
          <p:cNvPr id="5" name="object 5"/>
          <p:cNvSpPr txBox="1"/>
          <p:nvPr/>
        </p:nvSpPr>
        <p:spPr>
          <a:xfrm>
            <a:off x="1842514" y="4459679"/>
            <a:ext cx="9139429" cy="1575688"/>
          </a:xfrm>
          <a:prstGeom prst="rect">
            <a:avLst/>
          </a:prstGeom>
        </p:spPr>
        <p:txBody>
          <a:bodyPr vert="horz" wrap="square" lIns="0" tIns="12065" rIns="0" bIns="0" rtlCol="0">
            <a:spAutoFit/>
          </a:bodyPr>
          <a:lstStyle/>
          <a:p>
            <a:pPr marL="355600" indent="-342900" algn="just">
              <a:spcBef>
                <a:spcPts val="95"/>
              </a:spcBef>
              <a:buFont typeface="Wingdings" panose="05000000000000000000" pitchFamily="2" charset="2"/>
              <a:buChar char="Ø"/>
              <a:tabLst>
                <a:tab pos="355600" algn="l"/>
              </a:tabLst>
            </a:pPr>
            <a:r>
              <a:rPr sz="2000" spc="-5" dirty="0">
                <a:cs typeface="Calibri"/>
              </a:rPr>
              <a:t>La classe </a:t>
            </a:r>
            <a:r>
              <a:rPr sz="2000" spc="-15" dirty="0">
                <a:solidFill>
                  <a:srgbClr val="FF0000"/>
                </a:solidFill>
                <a:cs typeface="Calibri"/>
              </a:rPr>
              <a:t>PointCol contient </a:t>
            </a:r>
            <a:r>
              <a:rPr sz="2000" dirty="0">
                <a:solidFill>
                  <a:srgbClr val="FF0000"/>
                </a:solidFill>
                <a:cs typeface="Calibri"/>
              </a:rPr>
              <a:t>de </a:t>
            </a:r>
            <a:r>
              <a:rPr sz="2000" spc="-5" dirty="0">
                <a:solidFill>
                  <a:srgbClr val="FF0000"/>
                </a:solidFill>
                <a:cs typeface="Calibri"/>
              </a:rPr>
              <a:t>base </a:t>
            </a:r>
            <a:r>
              <a:rPr sz="2000" spc="-10" dirty="0">
                <a:solidFill>
                  <a:srgbClr val="FF0000"/>
                </a:solidFill>
                <a:cs typeface="Calibri"/>
              </a:rPr>
              <a:t>tous </a:t>
            </a:r>
            <a:r>
              <a:rPr sz="2000" spc="-5" dirty="0">
                <a:solidFill>
                  <a:srgbClr val="FF0000"/>
                </a:solidFill>
                <a:cs typeface="Calibri"/>
              </a:rPr>
              <a:t>les </a:t>
            </a:r>
            <a:r>
              <a:rPr sz="2000" spc="-10" dirty="0">
                <a:solidFill>
                  <a:srgbClr val="FF0000"/>
                </a:solidFill>
                <a:cs typeface="Calibri"/>
              </a:rPr>
              <a:t>attributs</a:t>
            </a:r>
            <a:r>
              <a:rPr sz="2000" spc="-135" dirty="0">
                <a:solidFill>
                  <a:srgbClr val="FF0000"/>
                </a:solidFill>
                <a:cs typeface="Calibri"/>
              </a:rPr>
              <a:t> </a:t>
            </a:r>
            <a:r>
              <a:rPr sz="2000" spc="-20" dirty="0">
                <a:solidFill>
                  <a:srgbClr val="FF0000"/>
                </a:solidFill>
                <a:cs typeface="Calibri"/>
              </a:rPr>
              <a:t>et</a:t>
            </a:r>
            <a:endParaRPr sz="2000" dirty="0">
              <a:cs typeface="Calibri"/>
            </a:endParaRPr>
          </a:p>
          <a:p>
            <a:pPr marL="355600" marR="5080" algn="just">
              <a:lnSpc>
                <a:spcPct val="170000"/>
              </a:lnSpc>
              <a:spcBef>
                <a:spcPts val="5"/>
              </a:spcBef>
            </a:pPr>
            <a:r>
              <a:rPr sz="2000" spc="-15" dirty="0">
                <a:solidFill>
                  <a:srgbClr val="FF0000"/>
                </a:solidFill>
                <a:cs typeface="Calibri"/>
              </a:rPr>
              <a:t>toutes </a:t>
            </a:r>
            <a:r>
              <a:rPr sz="2000" spc="-5" dirty="0">
                <a:solidFill>
                  <a:srgbClr val="FF0000"/>
                </a:solidFill>
                <a:cs typeface="Calibri"/>
              </a:rPr>
              <a:t>les méthodes de </a:t>
            </a:r>
            <a:r>
              <a:rPr sz="2000" spc="-10" dirty="0">
                <a:solidFill>
                  <a:srgbClr val="FF0000"/>
                </a:solidFill>
                <a:cs typeface="Calibri"/>
              </a:rPr>
              <a:t>la </a:t>
            </a:r>
            <a:r>
              <a:rPr sz="2000" spc="-5" dirty="0">
                <a:solidFill>
                  <a:srgbClr val="FF0000"/>
                </a:solidFill>
                <a:cs typeface="Calibri"/>
              </a:rPr>
              <a:t>classe </a:t>
            </a:r>
            <a:r>
              <a:rPr sz="2000" spc="-20" dirty="0">
                <a:solidFill>
                  <a:srgbClr val="FF0000"/>
                </a:solidFill>
                <a:cs typeface="Calibri"/>
              </a:rPr>
              <a:t>Point</a:t>
            </a:r>
            <a:r>
              <a:rPr sz="2000" spc="-20" dirty="0">
                <a:cs typeface="Calibri"/>
              </a:rPr>
              <a:t>.  </a:t>
            </a:r>
            <a:r>
              <a:rPr sz="2000" spc="-5" dirty="0">
                <a:cs typeface="Calibri"/>
              </a:rPr>
              <a:t>Dans </a:t>
            </a:r>
            <a:r>
              <a:rPr sz="2000" dirty="0">
                <a:cs typeface="Calibri"/>
              </a:rPr>
              <a:t>un </a:t>
            </a:r>
            <a:r>
              <a:rPr sz="2000" spc="-15" dirty="0">
                <a:cs typeface="Calibri"/>
              </a:rPr>
              <a:t>tel </a:t>
            </a:r>
            <a:r>
              <a:rPr sz="2000" spc="-10" dirty="0">
                <a:cs typeface="Calibri"/>
              </a:rPr>
              <a:t>cas, la </a:t>
            </a:r>
            <a:r>
              <a:rPr sz="2000" spc="-5" dirty="0">
                <a:cs typeface="Calibri"/>
              </a:rPr>
              <a:t>classe </a:t>
            </a:r>
            <a:r>
              <a:rPr sz="2000" spc="-20" dirty="0">
                <a:solidFill>
                  <a:srgbClr val="FF0000"/>
                </a:solidFill>
                <a:cs typeface="Calibri"/>
              </a:rPr>
              <a:t>Point </a:t>
            </a:r>
            <a:r>
              <a:rPr sz="2000" spc="-15" dirty="0">
                <a:cs typeface="Calibri"/>
              </a:rPr>
              <a:t>est </a:t>
            </a:r>
            <a:r>
              <a:rPr sz="2000" spc="-5" dirty="0">
                <a:cs typeface="Calibri"/>
              </a:rPr>
              <a:t>appelée </a:t>
            </a:r>
            <a:r>
              <a:rPr sz="2000" spc="-10" dirty="0">
                <a:solidFill>
                  <a:srgbClr val="FF0000"/>
                </a:solidFill>
                <a:cs typeface="Calibri"/>
              </a:rPr>
              <a:t>la </a:t>
            </a:r>
            <a:r>
              <a:rPr sz="2000" spc="-5" dirty="0">
                <a:solidFill>
                  <a:srgbClr val="FF0000"/>
                </a:solidFill>
                <a:cs typeface="Calibri"/>
              </a:rPr>
              <a:t>classe </a:t>
            </a:r>
            <a:r>
              <a:rPr sz="2000" spc="-15" dirty="0">
                <a:solidFill>
                  <a:srgbClr val="FF0000"/>
                </a:solidFill>
                <a:cs typeface="Calibri"/>
              </a:rPr>
              <a:t>Mère  </a:t>
            </a:r>
            <a:r>
              <a:rPr sz="2000" spc="-10" dirty="0">
                <a:cs typeface="Calibri"/>
              </a:rPr>
              <a:t>et </a:t>
            </a:r>
            <a:r>
              <a:rPr sz="2000" spc="-5" dirty="0">
                <a:cs typeface="Calibri"/>
              </a:rPr>
              <a:t>la classe </a:t>
            </a:r>
            <a:r>
              <a:rPr sz="2000" spc="-20" dirty="0">
                <a:solidFill>
                  <a:srgbClr val="FF0000"/>
                </a:solidFill>
                <a:cs typeface="Calibri"/>
              </a:rPr>
              <a:t>PointCol </a:t>
            </a:r>
            <a:r>
              <a:rPr sz="2000" spc="-10" dirty="0">
                <a:solidFill>
                  <a:srgbClr val="FF0000"/>
                </a:solidFill>
                <a:cs typeface="Calibri"/>
              </a:rPr>
              <a:t>la </a:t>
            </a:r>
            <a:r>
              <a:rPr sz="2000" spc="-5" dirty="0">
                <a:solidFill>
                  <a:srgbClr val="FF0000"/>
                </a:solidFill>
                <a:cs typeface="Calibri"/>
              </a:rPr>
              <a:t>classe</a:t>
            </a:r>
            <a:r>
              <a:rPr sz="2000" spc="100" dirty="0">
                <a:solidFill>
                  <a:srgbClr val="FF0000"/>
                </a:solidFill>
                <a:cs typeface="Calibri"/>
              </a:rPr>
              <a:t> </a:t>
            </a:r>
            <a:r>
              <a:rPr sz="2000" spc="-10" dirty="0">
                <a:solidFill>
                  <a:srgbClr val="FF0000"/>
                </a:solidFill>
                <a:cs typeface="Calibri"/>
              </a:rPr>
              <a:t>Fille</a:t>
            </a:r>
            <a:r>
              <a:rPr sz="2800" spc="-10" dirty="0">
                <a:latin typeface="Calibri"/>
                <a:cs typeface="Calibri"/>
              </a:rPr>
              <a:t>.</a:t>
            </a:r>
            <a:endParaRPr sz="2800" dirty="0">
              <a:latin typeface="Calibri"/>
              <a:cs typeface="Calibri"/>
            </a:endParaRPr>
          </a:p>
        </p:txBody>
      </p:sp>
      <p:sp>
        <p:nvSpPr>
          <p:cNvPr id="6" name="object 6"/>
          <p:cNvSpPr/>
          <p:nvPr/>
        </p:nvSpPr>
        <p:spPr>
          <a:xfrm>
            <a:off x="1842515" y="2421635"/>
            <a:ext cx="8506968" cy="1885188"/>
          </a:xfrm>
          <a:prstGeom prst="rect">
            <a:avLst/>
          </a:prstGeom>
          <a:blipFill>
            <a:blip r:embed="rId3" cstate="print"/>
            <a:stretch>
              <a:fillRect/>
            </a:stretch>
          </a:blipFill>
        </p:spPr>
        <p:txBody>
          <a:bodyPr wrap="square" lIns="0" tIns="0" rIns="0" bIns="0" rtlCol="0"/>
          <a:lstStyle/>
          <a:p>
            <a:endParaRPr/>
          </a:p>
        </p:txBody>
      </p:sp>
      <p:sp>
        <p:nvSpPr>
          <p:cNvPr id="8" name="object 2"/>
          <p:cNvSpPr txBox="1">
            <a:spLocks noGrp="1"/>
          </p:cNvSpPr>
          <p:nvPr>
            <p:ph type="title"/>
          </p:nvPr>
        </p:nvSpPr>
        <p:spPr>
          <a:xfrm>
            <a:off x="1219541" y="225206"/>
            <a:ext cx="9857309"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5" dirty="0"/>
              <a:t>Le principe de</a:t>
            </a:r>
            <a:r>
              <a:rPr spc="-40" dirty="0"/>
              <a:t> </a:t>
            </a:r>
            <a:r>
              <a:rPr spc="-10" dirty="0"/>
              <a:t>l’héritage</a:t>
            </a:r>
          </a:p>
        </p:txBody>
      </p:sp>
      <p:graphicFrame>
        <p:nvGraphicFramePr>
          <p:cNvPr id="9" name="Objet 8"/>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51203"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4068787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170433" y="1777746"/>
            <a:ext cx="9927564" cy="4036361"/>
          </a:xfrm>
          <a:prstGeom prst="rect">
            <a:avLst/>
          </a:prstGeom>
        </p:spPr>
        <p:txBody>
          <a:bodyPr vert="horz" wrap="square" lIns="0" tIns="12065" rIns="0" bIns="0" rtlCol="0">
            <a:spAutoFit/>
          </a:bodyPr>
          <a:lstStyle/>
          <a:p>
            <a:pPr marL="12700">
              <a:spcBef>
                <a:spcPts val="95"/>
              </a:spcBef>
            </a:pPr>
            <a:r>
              <a:rPr lang="fr-FR" sz="2000" spc="-5" dirty="0" smtClean="0">
                <a:cs typeface="Calibri"/>
              </a:rPr>
              <a:t> </a:t>
            </a:r>
            <a:r>
              <a:rPr lang="fr-FR" sz="2000" spc="-5" dirty="0" smtClean="0">
                <a:cs typeface="Calibri"/>
              </a:rPr>
              <a:t>Aj</a:t>
            </a:r>
            <a:r>
              <a:rPr lang="fr-FR" sz="2000" dirty="0" smtClean="0">
                <a:cs typeface="Calibri"/>
              </a:rPr>
              <a:t>ou</a:t>
            </a:r>
            <a:r>
              <a:rPr lang="fr-FR" sz="2000" spc="-45" dirty="0" smtClean="0">
                <a:cs typeface="Calibri"/>
              </a:rPr>
              <a:t>t</a:t>
            </a:r>
            <a:r>
              <a:rPr lang="fr-FR" sz="2000" spc="-5" dirty="0" smtClean="0">
                <a:cs typeface="Calibri"/>
              </a:rPr>
              <a:t>a</a:t>
            </a:r>
            <a:r>
              <a:rPr lang="fr-FR" sz="2000" spc="-25" dirty="0" smtClean="0">
                <a:cs typeface="Calibri"/>
              </a:rPr>
              <a:t>n</a:t>
            </a:r>
            <a:r>
              <a:rPr lang="fr-FR" sz="2000" spc="-5" dirty="0" smtClean="0">
                <a:cs typeface="Calibri"/>
              </a:rPr>
              <a:t>t des attributs et des méthodes</a:t>
            </a:r>
            <a:r>
              <a:rPr lang="fr-FR" sz="2000" dirty="0">
                <a:cs typeface="Calibri"/>
              </a:rPr>
              <a:t> </a:t>
            </a:r>
            <a:r>
              <a:rPr lang="fr-FR" sz="2000" dirty="0" smtClean="0">
                <a:cs typeface="Calibri"/>
              </a:rPr>
              <a:t>s</a:t>
            </a:r>
            <a:r>
              <a:rPr lang="fr-FR" sz="2000" spc="-10" dirty="0" smtClean="0">
                <a:cs typeface="Calibri"/>
              </a:rPr>
              <a:t>pécifique</a:t>
            </a:r>
            <a:r>
              <a:rPr lang="fr-FR" sz="2000" spc="-5" dirty="0" smtClean="0">
                <a:cs typeface="Calibri"/>
              </a:rPr>
              <a:t>s</a:t>
            </a:r>
            <a:r>
              <a:rPr lang="fr-FR" sz="2000" dirty="0" smtClean="0">
                <a:cs typeface="Calibri"/>
              </a:rPr>
              <a:t> à la classe fille </a:t>
            </a:r>
            <a:r>
              <a:rPr lang="fr-FR" sz="2000" dirty="0" err="1" smtClean="0">
                <a:cs typeface="Calibri"/>
              </a:rPr>
              <a:t>PointCol</a:t>
            </a:r>
            <a:r>
              <a:rPr lang="fr-FR" sz="2000" dirty="0" smtClean="0">
                <a:cs typeface="Calibri"/>
              </a:rPr>
              <a:t>.	</a:t>
            </a:r>
            <a:endParaRPr sz="2000" dirty="0">
              <a:cs typeface="Times New Roman"/>
            </a:endParaRPr>
          </a:p>
          <a:p>
            <a:pPr marL="355600" indent="-343535">
              <a:buFont typeface="Wingdings"/>
              <a:buChar char=""/>
              <a:tabLst>
                <a:tab pos="355600" algn="l"/>
                <a:tab pos="356235" algn="l"/>
              </a:tabLst>
            </a:pPr>
            <a:r>
              <a:rPr sz="2000" spc="-5" dirty="0">
                <a:cs typeface="Calibri"/>
              </a:rPr>
              <a:t>Un </a:t>
            </a:r>
            <a:r>
              <a:rPr sz="2000" spc="-15" dirty="0">
                <a:solidFill>
                  <a:srgbClr val="FF0000"/>
                </a:solidFill>
                <a:cs typeface="Calibri"/>
              </a:rPr>
              <a:t>attribut </a:t>
            </a:r>
            <a:r>
              <a:rPr sz="2000" dirty="0">
                <a:solidFill>
                  <a:srgbClr val="FF0000"/>
                </a:solidFill>
                <a:cs typeface="Calibri"/>
              </a:rPr>
              <a:t>cl </a:t>
            </a:r>
            <a:r>
              <a:rPr sz="2000" spc="-10" dirty="0">
                <a:cs typeface="Calibri"/>
              </a:rPr>
              <a:t>de </a:t>
            </a:r>
            <a:r>
              <a:rPr sz="2000" spc="-5" dirty="0">
                <a:cs typeface="Calibri"/>
              </a:rPr>
              <a:t>type </a:t>
            </a:r>
            <a:r>
              <a:rPr sz="2000" spc="-15" dirty="0">
                <a:cs typeface="Calibri"/>
              </a:rPr>
              <a:t>int contenant </a:t>
            </a:r>
            <a:r>
              <a:rPr sz="2000" spc="-10" dirty="0">
                <a:cs typeface="Calibri"/>
              </a:rPr>
              <a:t>la couleur</a:t>
            </a:r>
            <a:r>
              <a:rPr sz="2000" spc="-10" dirty="0">
                <a:cs typeface="Calibri"/>
              </a:rPr>
              <a:t> </a:t>
            </a:r>
            <a:r>
              <a:rPr sz="2000" spc="-25" dirty="0">
                <a:cs typeface="Calibri"/>
              </a:rPr>
              <a:t>d’un</a:t>
            </a:r>
            <a:r>
              <a:rPr sz="2000" spc="215" dirty="0">
                <a:cs typeface="Calibri"/>
              </a:rPr>
              <a:t> </a:t>
            </a:r>
            <a:r>
              <a:rPr sz="2000" spc="-15" dirty="0">
                <a:cs typeface="Calibri"/>
              </a:rPr>
              <a:t>point;</a:t>
            </a:r>
            <a:endParaRPr sz="2000" dirty="0">
              <a:cs typeface="Calibri"/>
            </a:endParaRPr>
          </a:p>
          <a:p>
            <a:pPr marL="355600" marR="5080" indent="-343535">
              <a:lnSpc>
                <a:spcPct val="170000"/>
              </a:lnSpc>
              <a:spcBef>
                <a:spcPts val="675"/>
              </a:spcBef>
              <a:buFont typeface="Wingdings"/>
              <a:buChar char=""/>
              <a:tabLst>
                <a:tab pos="355600" algn="l"/>
                <a:tab pos="356235" algn="l"/>
                <a:tab pos="1221105" algn="l"/>
                <a:tab pos="2811145" algn="l"/>
                <a:tab pos="4060825" algn="l"/>
                <a:tab pos="6238875" algn="l"/>
                <a:tab pos="6967855" algn="l"/>
                <a:tab pos="8218805" algn="l"/>
              </a:tabLst>
            </a:pPr>
            <a:r>
              <a:rPr sz="2000" spc="-5" dirty="0">
                <a:cs typeface="Calibri"/>
              </a:rPr>
              <a:t>Une	</a:t>
            </a:r>
            <a:r>
              <a:rPr sz="2000" spc="-5" dirty="0">
                <a:solidFill>
                  <a:srgbClr val="FF0000"/>
                </a:solidFill>
                <a:cs typeface="Calibri"/>
              </a:rPr>
              <a:t>m</a:t>
            </a:r>
            <a:r>
              <a:rPr sz="2000" spc="-20" dirty="0">
                <a:solidFill>
                  <a:srgbClr val="FF0000"/>
                </a:solidFill>
                <a:cs typeface="Calibri"/>
              </a:rPr>
              <a:t>é</a:t>
            </a:r>
            <a:r>
              <a:rPr sz="2000" spc="-5" dirty="0">
                <a:solidFill>
                  <a:srgbClr val="FF0000"/>
                </a:solidFill>
                <a:cs typeface="Calibri"/>
              </a:rPr>
              <a:t>th</a:t>
            </a:r>
            <a:r>
              <a:rPr sz="2000" dirty="0">
                <a:solidFill>
                  <a:srgbClr val="FF0000"/>
                </a:solidFill>
                <a:cs typeface="Calibri"/>
              </a:rPr>
              <a:t>o</a:t>
            </a:r>
            <a:r>
              <a:rPr sz="2000" spc="-10" dirty="0">
                <a:solidFill>
                  <a:srgbClr val="FF0000"/>
                </a:solidFill>
                <a:cs typeface="Calibri"/>
              </a:rPr>
              <a:t>d</a:t>
            </a:r>
            <a:r>
              <a:rPr sz="2000" spc="-5" dirty="0">
                <a:solidFill>
                  <a:srgbClr val="FF0000"/>
                </a:solidFill>
                <a:cs typeface="Calibri"/>
              </a:rPr>
              <a:t>e</a:t>
            </a:r>
            <a:r>
              <a:rPr sz="2000" dirty="0">
                <a:solidFill>
                  <a:srgbClr val="FF0000"/>
                </a:solidFill>
                <a:cs typeface="Calibri"/>
              </a:rPr>
              <a:t>	</a:t>
            </a:r>
            <a:r>
              <a:rPr sz="2000" spc="-5" dirty="0">
                <a:solidFill>
                  <a:srgbClr val="FF0000"/>
                </a:solidFill>
                <a:cs typeface="Calibri"/>
              </a:rPr>
              <a:t>a</a:t>
            </a:r>
            <a:r>
              <a:rPr sz="2000" spc="-40" dirty="0">
                <a:solidFill>
                  <a:srgbClr val="FF0000"/>
                </a:solidFill>
                <a:cs typeface="Calibri"/>
              </a:rPr>
              <a:t>f</a:t>
            </a:r>
            <a:r>
              <a:rPr sz="2000" spc="-10" dirty="0">
                <a:solidFill>
                  <a:srgbClr val="FF0000"/>
                </a:solidFill>
                <a:cs typeface="Calibri"/>
              </a:rPr>
              <a:t>f</a:t>
            </a:r>
            <a:r>
              <a:rPr sz="2000" spc="-30" dirty="0">
                <a:solidFill>
                  <a:srgbClr val="FF0000"/>
                </a:solidFill>
                <a:cs typeface="Calibri"/>
              </a:rPr>
              <a:t>i</a:t>
            </a:r>
            <a:r>
              <a:rPr sz="2000" spc="-5" dirty="0">
                <a:solidFill>
                  <a:srgbClr val="FF0000"/>
                </a:solidFill>
                <a:cs typeface="Calibri"/>
              </a:rPr>
              <a:t>che</a:t>
            </a:r>
            <a:r>
              <a:rPr sz="2000" dirty="0">
                <a:solidFill>
                  <a:srgbClr val="FF0000"/>
                </a:solidFill>
                <a:cs typeface="Calibri"/>
              </a:rPr>
              <a:t>	</a:t>
            </a:r>
            <a:r>
              <a:rPr sz="2000" spc="-10" dirty="0">
                <a:solidFill>
                  <a:srgbClr val="FF0000"/>
                </a:solidFill>
                <a:cs typeface="Calibri"/>
              </a:rPr>
              <a:t>(</a:t>
            </a:r>
            <a:r>
              <a:rPr sz="2000" spc="-45" dirty="0">
                <a:solidFill>
                  <a:srgbClr val="FF0000"/>
                </a:solidFill>
                <a:cs typeface="Calibri"/>
              </a:rPr>
              <a:t>r</a:t>
            </a:r>
            <a:r>
              <a:rPr sz="2000" spc="-5" dirty="0">
                <a:solidFill>
                  <a:srgbClr val="FF0000"/>
                </a:solidFill>
                <a:cs typeface="Calibri"/>
              </a:rPr>
              <a:t>ed</a:t>
            </a:r>
            <a:r>
              <a:rPr sz="2000" spc="-35" dirty="0">
                <a:solidFill>
                  <a:srgbClr val="FF0000"/>
                </a:solidFill>
                <a:cs typeface="Calibri"/>
              </a:rPr>
              <a:t>é</a:t>
            </a:r>
            <a:r>
              <a:rPr sz="2000" spc="-10" dirty="0">
                <a:solidFill>
                  <a:srgbClr val="FF0000"/>
                </a:solidFill>
                <a:cs typeface="Calibri"/>
              </a:rPr>
              <a:t>fi</a:t>
            </a:r>
            <a:r>
              <a:rPr sz="2000" spc="-20" dirty="0">
                <a:solidFill>
                  <a:srgbClr val="FF0000"/>
                </a:solidFill>
                <a:cs typeface="Calibri"/>
              </a:rPr>
              <a:t>n</a:t>
            </a:r>
            <a:r>
              <a:rPr sz="2000" spc="-5" dirty="0">
                <a:solidFill>
                  <a:srgbClr val="FF0000"/>
                </a:solidFill>
                <a:cs typeface="Calibri"/>
              </a:rPr>
              <a:t>it</a:t>
            </a:r>
            <a:r>
              <a:rPr sz="2000" spc="-20" dirty="0">
                <a:solidFill>
                  <a:srgbClr val="FF0000"/>
                </a:solidFill>
                <a:cs typeface="Calibri"/>
              </a:rPr>
              <a:t>i</a:t>
            </a:r>
            <a:r>
              <a:rPr sz="2000" spc="5" dirty="0">
                <a:solidFill>
                  <a:srgbClr val="FF0000"/>
                </a:solidFill>
                <a:cs typeface="Calibri"/>
              </a:rPr>
              <a:t>o</a:t>
            </a:r>
            <a:r>
              <a:rPr sz="2000" spc="-10" dirty="0">
                <a:solidFill>
                  <a:srgbClr val="FF0000"/>
                </a:solidFill>
                <a:cs typeface="Calibri"/>
              </a:rPr>
              <a:t>n</a:t>
            </a:r>
            <a:r>
              <a:rPr sz="2000" spc="-5" dirty="0">
                <a:solidFill>
                  <a:srgbClr val="FF0000"/>
                </a:solidFill>
                <a:cs typeface="Calibri"/>
              </a:rPr>
              <a:t>)</a:t>
            </a:r>
            <a:r>
              <a:rPr sz="2000" dirty="0">
                <a:solidFill>
                  <a:srgbClr val="FF0000"/>
                </a:solidFill>
                <a:cs typeface="Calibri"/>
              </a:rPr>
              <a:t>	</a:t>
            </a:r>
            <a:r>
              <a:rPr sz="2000" spc="-10" dirty="0">
                <a:cs typeface="Calibri"/>
              </a:rPr>
              <a:t>qu</a:t>
            </a:r>
            <a:r>
              <a:rPr sz="2000" spc="-5" dirty="0">
                <a:cs typeface="Calibri"/>
              </a:rPr>
              <a:t>i</a:t>
            </a:r>
            <a:r>
              <a:rPr sz="2000" dirty="0">
                <a:cs typeface="Calibri"/>
              </a:rPr>
              <a:t>	</a:t>
            </a:r>
            <a:r>
              <a:rPr sz="2000" spc="-5" dirty="0">
                <a:cs typeface="Calibri"/>
              </a:rPr>
              <a:t>a</a:t>
            </a:r>
            <a:r>
              <a:rPr sz="2000" spc="-40" dirty="0">
                <a:cs typeface="Calibri"/>
              </a:rPr>
              <a:t>f</a:t>
            </a:r>
            <a:r>
              <a:rPr sz="2000" spc="-10" dirty="0">
                <a:cs typeface="Calibri"/>
              </a:rPr>
              <a:t>fich</a:t>
            </a:r>
            <a:r>
              <a:rPr sz="2000" spc="-5" dirty="0">
                <a:cs typeface="Calibri"/>
              </a:rPr>
              <a:t>e</a:t>
            </a:r>
            <a:r>
              <a:rPr sz="2000" dirty="0">
                <a:cs typeface="Calibri"/>
              </a:rPr>
              <a:t>	</a:t>
            </a:r>
            <a:r>
              <a:rPr sz="2000" spc="-5" dirty="0">
                <a:cs typeface="Calibri"/>
              </a:rPr>
              <a:t>les  </a:t>
            </a:r>
            <a:r>
              <a:rPr sz="2000" spc="-15" dirty="0">
                <a:cs typeface="Calibri"/>
              </a:rPr>
              <a:t>coordonnées </a:t>
            </a:r>
            <a:r>
              <a:rPr sz="2000" spc="-10" dirty="0">
                <a:cs typeface="Calibri"/>
              </a:rPr>
              <a:t>et la couleur </a:t>
            </a:r>
            <a:r>
              <a:rPr sz="2000" spc="-25" dirty="0">
                <a:cs typeface="Calibri"/>
              </a:rPr>
              <a:t>d’un </a:t>
            </a:r>
            <a:r>
              <a:rPr sz="2000" spc="-10" dirty="0">
                <a:cs typeface="Calibri"/>
              </a:rPr>
              <a:t>objet </a:t>
            </a:r>
            <a:r>
              <a:rPr sz="2000" spc="-5" dirty="0">
                <a:cs typeface="Calibri"/>
              </a:rPr>
              <a:t>de type</a:t>
            </a:r>
            <a:r>
              <a:rPr sz="2000" spc="210" dirty="0">
                <a:cs typeface="Calibri"/>
              </a:rPr>
              <a:t> </a:t>
            </a:r>
            <a:r>
              <a:rPr sz="2000" spc="-20" dirty="0">
                <a:cs typeface="Calibri"/>
              </a:rPr>
              <a:t>PointCol</a:t>
            </a:r>
            <a:r>
              <a:rPr sz="2000" spc="-20" dirty="0">
                <a:cs typeface="Calibri"/>
              </a:rPr>
              <a:t>;</a:t>
            </a:r>
            <a:endParaRPr sz="2000" dirty="0">
              <a:cs typeface="Calibri"/>
            </a:endParaRPr>
          </a:p>
          <a:p>
            <a:pPr marL="355600" marR="6985" indent="-343535">
              <a:lnSpc>
                <a:spcPct val="170100"/>
              </a:lnSpc>
              <a:spcBef>
                <a:spcPts val="670"/>
              </a:spcBef>
              <a:buFont typeface="Wingdings"/>
              <a:buChar char=""/>
              <a:tabLst>
                <a:tab pos="355600" algn="l"/>
                <a:tab pos="356235" algn="l"/>
              </a:tabLst>
            </a:pPr>
            <a:r>
              <a:rPr sz="2000" spc="-5" dirty="0">
                <a:cs typeface="Calibri"/>
              </a:rPr>
              <a:t>Une </a:t>
            </a:r>
            <a:r>
              <a:rPr sz="2000" spc="-5" dirty="0">
                <a:solidFill>
                  <a:srgbClr val="FF0000"/>
                </a:solidFill>
                <a:cs typeface="Calibri"/>
              </a:rPr>
              <a:t>méthode </a:t>
            </a:r>
            <a:r>
              <a:rPr sz="2000" spc="-15" dirty="0">
                <a:solidFill>
                  <a:srgbClr val="FF0000"/>
                </a:solidFill>
                <a:cs typeface="Calibri"/>
              </a:rPr>
              <a:t>colore (int </a:t>
            </a:r>
            <a:r>
              <a:rPr sz="2000" spc="-10" dirty="0">
                <a:solidFill>
                  <a:srgbClr val="FF0000"/>
                </a:solidFill>
                <a:cs typeface="Calibri"/>
              </a:rPr>
              <a:t>couleur) </a:t>
            </a:r>
            <a:r>
              <a:rPr sz="2000" spc="-5" dirty="0">
                <a:cs typeface="Calibri"/>
              </a:rPr>
              <a:t>qui </a:t>
            </a:r>
            <a:r>
              <a:rPr sz="2000" spc="-10" dirty="0">
                <a:cs typeface="Calibri"/>
              </a:rPr>
              <a:t>permet </a:t>
            </a:r>
            <a:r>
              <a:rPr sz="2000" spc="-5" dirty="0">
                <a:cs typeface="Calibri"/>
              </a:rPr>
              <a:t>de </a:t>
            </a:r>
            <a:r>
              <a:rPr sz="2000" spc="-10" dirty="0">
                <a:cs typeface="Calibri"/>
              </a:rPr>
              <a:t>définir  la couleur </a:t>
            </a:r>
            <a:r>
              <a:rPr sz="2000" spc="-25" dirty="0">
                <a:cs typeface="Calibri"/>
              </a:rPr>
              <a:t>d’un </a:t>
            </a:r>
            <a:r>
              <a:rPr sz="2000" spc="-10" dirty="0">
                <a:cs typeface="Calibri"/>
              </a:rPr>
              <a:t>objet </a:t>
            </a:r>
            <a:r>
              <a:rPr sz="2000" spc="-5" dirty="0">
                <a:cs typeface="Calibri"/>
              </a:rPr>
              <a:t>de type</a:t>
            </a:r>
            <a:r>
              <a:rPr sz="2000" spc="130" dirty="0">
                <a:cs typeface="Calibri"/>
              </a:rPr>
              <a:t> </a:t>
            </a:r>
            <a:r>
              <a:rPr sz="2000" spc="-15" dirty="0">
                <a:cs typeface="Calibri"/>
              </a:rPr>
              <a:t>PointCol</a:t>
            </a:r>
            <a:r>
              <a:rPr sz="2000" spc="-15" dirty="0">
                <a:cs typeface="Calibri"/>
              </a:rPr>
              <a:t>;</a:t>
            </a:r>
            <a:endParaRPr sz="2000" dirty="0">
              <a:cs typeface="Calibri"/>
            </a:endParaRPr>
          </a:p>
          <a:p>
            <a:pPr marL="355600" marR="6350" indent="-343535">
              <a:lnSpc>
                <a:spcPct val="170100"/>
              </a:lnSpc>
              <a:spcBef>
                <a:spcPts val="665"/>
              </a:spcBef>
              <a:buFont typeface="Wingdings"/>
              <a:buChar char=""/>
              <a:tabLst>
                <a:tab pos="355600" algn="l"/>
                <a:tab pos="356235" algn="l"/>
                <a:tab pos="2865755" algn="l"/>
                <a:tab pos="4641850" algn="l"/>
                <a:tab pos="6199505" algn="l"/>
                <a:tab pos="6579234" algn="l"/>
                <a:tab pos="7797165" algn="l"/>
              </a:tabLst>
            </a:pPr>
            <a:r>
              <a:rPr sz="2000" dirty="0">
                <a:cs typeface="Calibri"/>
              </a:rPr>
              <a:t>Un</a:t>
            </a:r>
            <a:r>
              <a:rPr sz="2000" spc="370" dirty="0">
                <a:cs typeface="Calibri"/>
              </a:rPr>
              <a:t> </a:t>
            </a:r>
            <a:r>
              <a:rPr sz="2000" spc="-10" dirty="0">
                <a:solidFill>
                  <a:srgbClr val="FF0000"/>
                </a:solidFill>
                <a:cs typeface="Calibri"/>
              </a:rPr>
              <a:t>constructeur	</a:t>
            </a:r>
            <a:r>
              <a:rPr sz="2000" spc="-20" dirty="0">
                <a:cs typeface="Calibri"/>
              </a:rPr>
              <a:t>permettant	</a:t>
            </a:r>
            <a:r>
              <a:rPr sz="2000" dirty="0">
                <a:cs typeface="Calibri"/>
              </a:rPr>
              <a:t>de</a:t>
            </a:r>
            <a:r>
              <a:rPr sz="2000" spc="380" dirty="0">
                <a:cs typeface="Calibri"/>
              </a:rPr>
              <a:t> </a:t>
            </a:r>
            <a:r>
              <a:rPr sz="2000" spc="-15" dirty="0">
                <a:cs typeface="Calibri"/>
              </a:rPr>
              <a:t>définir	</a:t>
            </a:r>
            <a:r>
              <a:rPr sz="2000" dirty="0">
                <a:cs typeface="Calibri"/>
              </a:rPr>
              <a:t>la	</a:t>
            </a:r>
            <a:r>
              <a:rPr sz="2000" spc="-10" dirty="0">
                <a:cs typeface="Calibri"/>
              </a:rPr>
              <a:t>couleur	et </a:t>
            </a:r>
            <a:r>
              <a:rPr sz="2000" spc="-5" dirty="0">
                <a:cs typeface="Calibri"/>
              </a:rPr>
              <a:t>les  </a:t>
            </a:r>
            <a:r>
              <a:rPr sz="2000" spc="-10" dirty="0">
                <a:cs typeface="Calibri"/>
              </a:rPr>
              <a:t>coordonnées</a:t>
            </a:r>
            <a:r>
              <a:rPr sz="2000" spc="-10" dirty="0">
                <a:cs typeface="Calibri"/>
              </a:rPr>
              <a:t>.</a:t>
            </a:r>
            <a:endParaRPr sz="2000" dirty="0">
              <a:cs typeface="Calibri"/>
            </a:endParaRPr>
          </a:p>
        </p:txBody>
      </p:sp>
      <p:sp>
        <p:nvSpPr>
          <p:cNvPr id="6" name="object 2"/>
          <p:cNvSpPr txBox="1">
            <a:spLocks noGrp="1"/>
          </p:cNvSpPr>
          <p:nvPr>
            <p:ph type="title"/>
          </p:nvPr>
        </p:nvSpPr>
        <p:spPr>
          <a:xfrm>
            <a:off x="1170433" y="797658"/>
            <a:ext cx="9857309"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5" dirty="0"/>
              <a:t>Le principe de</a:t>
            </a:r>
            <a:r>
              <a:rPr spc="-40" dirty="0"/>
              <a:t> </a:t>
            </a:r>
            <a:r>
              <a:rPr spc="-10" dirty="0"/>
              <a:t>l’héritage</a:t>
            </a:r>
          </a:p>
        </p:txBody>
      </p:sp>
      <p:graphicFrame>
        <p:nvGraphicFramePr>
          <p:cNvPr id="7" name="Objet 6"/>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52227"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7317632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bject 5"/>
          <p:cNvSpPr txBox="1">
            <a:spLocks noGrp="1"/>
          </p:cNvSpPr>
          <p:nvPr>
            <p:ph idx="1"/>
          </p:nvPr>
        </p:nvSpPr>
        <p:spPr>
          <a:xfrm>
            <a:off x="838200" y="1937920"/>
            <a:ext cx="10515600" cy="1234120"/>
          </a:xfrm>
          <a:prstGeom prst="rect">
            <a:avLst/>
          </a:prstGeom>
        </p:spPr>
        <p:txBody>
          <a:bodyPr vert="horz" wrap="square" lIns="0" tIns="6985" rIns="0" bIns="0" rtlCol="0">
            <a:spAutoFit/>
          </a:bodyPr>
          <a:lstStyle/>
          <a:p>
            <a:pPr marL="12700" marR="5080" algn="just">
              <a:lnSpc>
                <a:spcPct val="112999"/>
              </a:lnSpc>
              <a:spcBef>
                <a:spcPts val="55"/>
              </a:spcBef>
            </a:pPr>
            <a:r>
              <a:rPr sz="2400" spc="-5" dirty="0">
                <a:latin typeface="Times New Roman"/>
                <a:cs typeface="Times New Roman"/>
              </a:rPr>
              <a:t>Les classes sont </a:t>
            </a:r>
            <a:r>
              <a:rPr sz="2400" spc="-10" dirty="0">
                <a:latin typeface="Times New Roman"/>
                <a:cs typeface="Times New Roman"/>
              </a:rPr>
              <a:t>une </a:t>
            </a:r>
            <a:r>
              <a:rPr sz="2400" spc="-5" dirty="0">
                <a:latin typeface="Times New Roman"/>
                <a:cs typeface="Times New Roman"/>
              </a:rPr>
              <a:t>"abstraction". Les objets peuvent  correspondre à </a:t>
            </a:r>
            <a:r>
              <a:rPr sz="2400" spc="-10" dirty="0">
                <a:latin typeface="Times New Roman"/>
                <a:cs typeface="Times New Roman"/>
              </a:rPr>
              <a:t>des </a:t>
            </a:r>
            <a:r>
              <a:rPr sz="2400" spc="-5" dirty="0">
                <a:latin typeface="Times New Roman"/>
                <a:cs typeface="Times New Roman"/>
              </a:rPr>
              <a:t>objets du </a:t>
            </a:r>
            <a:r>
              <a:rPr sz="2400" spc="-10" dirty="0">
                <a:latin typeface="Times New Roman"/>
                <a:cs typeface="Times New Roman"/>
              </a:rPr>
              <a:t>monde </a:t>
            </a:r>
            <a:r>
              <a:rPr sz="2400" spc="-5" dirty="0">
                <a:latin typeface="Times New Roman"/>
                <a:cs typeface="Times New Roman"/>
              </a:rPr>
              <a:t>réel, les classes  correspondent à une entité abstraite de niveau  supérieur, elle </a:t>
            </a:r>
            <a:r>
              <a:rPr sz="2400" dirty="0">
                <a:latin typeface="Times New Roman"/>
                <a:cs typeface="Times New Roman"/>
              </a:rPr>
              <a:t>est </a:t>
            </a:r>
            <a:r>
              <a:rPr sz="2400" spc="-5" dirty="0">
                <a:latin typeface="Times New Roman"/>
                <a:cs typeface="Times New Roman"/>
              </a:rPr>
              <a:t>une description g</a:t>
            </a:r>
            <a:r>
              <a:rPr sz="2400" spc="-5" dirty="0">
                <a:latin typeface="Calibri"/>
                <a:cs typeface="Calibri"/>
              </a:rPr>
              <a:t>é</a:t>
            </a:r>
            <a:r>
              <a:rPr sz="2400" spc="-5" dirty="0">
                <a:latin typeface="Times New Roman"/>
                <a:cs typeface="Times New Roman"/>
              </a:rPr>
              <a:t>n</a:t>
            </a:r>
            <a:r>
              <a:rPr sz="2400" spc="-5" dirty="0">
                <a:latin typeface="Calibri"/>
                <a:cs typeface="Calibri"/>
              </a:rPr>
              <a:t>é</a:t>
            </a:r>
            <a:r>
              <a:rPr sz="2400" spc="-5" dirty="0">
                <a:latin typeface="Times New Roman"/>
                <a:cs typeface="Times New Roman"/>
              </a:rPr>
              <a:t>rique de  l</a:t>
            </a:r>
            <a:r>
              <a:rPr sz="2400" spc="-5" dirty="0">
                <a:latin typeface="Calibri"/>
                <a:cs typeface="Calibri"/>
              </a:rPr>
              <a:t>’</a:t>
            </a:r>
            <a:r>
              <a:rPr sz="2400" spc="-5" dirty="0">
                <a:latin typeface="Times New Roman"/>
                <a:cs typeface="Times New Roman"/>
              </a:rPr>
              <a:t>ensemble</a:t>
            </a:r>
            <a:r>
              <a:rPr sz="2400" spc="-10" dirty="0">
                <a:latin typeface="Times New Roman"/>
                <a:cs typeface="Times New Roman"/>
              </a:rPr>
              <a:t> </a:t>
            </a:r>
            <a:r>
              <a:rPr sz="2400" spc="-5" dirty="0">
                <a:latin typeface="Times New Roman"/>
                <a:cs typeface="Times New Roman"/>
              </a:rPr>
              <a:t>considéré.</a:t>
            </a:r>
            <a:endParaRPr sz="2400" dirty="0">
              <a:latin typeface="Times New Roman"/>
              <a:cs typeface="Times New Roman"/>
            </a:endParaRPr>
          </a:p>
        </p:txBody>
      </p:sp>
      <p:sp>
        <p:nvSpPr>
          <p:cNvPr id="6" name="object 7"/>
          <p:cNvSpPr/>
          <p:nvPr/>
        </p:nvSpPr>
        <p:spPr>
          <a:xfrm>
            <a:off x="1976305" y="3172041"/>
            <a:ext cx="7985841" cy="2945296"/>
          </a:xfrm>
          <a:prstGeom prst="rect">
            <a:avLst/>
          </a:prstGeom>
          <a:blipFill>
            <a:blip r:embed="rId3" cstate="print"/>
            <a:stretch>
              <a:fillRect/>
            </a:stretch>
          </a:blipFill>
        </p:spPr>
        <p:txBody>
          <a:bodyPr wrap="square" lIns="0" tIns="0" rIns="0" bIns="0" rtlCol="0"/>
          <a:lstStyle/>
          <a:p>
            <a:endParaRPr/>
          </a:p>
        </p:txBody>
      </p:sp>
      <p:sp>
        <p:nvSpPr>
          <p:cNvPr id="7" name="object 8"/>
          <p:cNvSpPr txBox="1">
            <a:spLocks noGrp="1"/>
          </p:cNvSpPr>
          <p:nvPr>
            <p:ph type="title"/>
          </p:nvPr>
        </p:nvSpPr>
        <p:spPr>
          <a:xfrm>
            <a:off x="838200" y="764532"/>
            <a:ext cx="10515600" cy="526749"/>
          </a:xfrm>
          <a:solidFill>
            <a:schemeClr val="accent5">
              <a:lumMod val="60000"/>
              <a:lumOff val="40000"/>
            </a:schemeClr>
          </a:solidFill>
        </p:spPr>
        <p:txBody>
          <a:bodyPr vert="horz" wrap="square" lIns="0" tIns="33975" rIns="0" bIns="0" rtlCol="0" anchor="ctr">
            <a:spAutoFit/>
          </a:bodyPr>
          <a:lstStyle/>
          <a:p>
            <a:pPr marL="25168">
              <a:lnSpc>
                <a:spcPct val="100000"/>
              </a:lnSpc>
              <a:spcBef>
                <a:spcPts val="268"/>
              </a:spcBef>
              <a:defRPr/>
            </a:pPr>
            <a:r>
              <a:rPr sz="3200" spc="30" dirty="0"/>
              <a:t>Notion </a:t>
            </a:r>
            <a:r>
              <a:rPr lang="fr-FR" sz="3200" spc="30" dirty="0" smtClean="0"/>
              <a:t>d’</a:t>
            </a:r>
            <a:r>
              <a:rPr sz="3200" spc="20" dirty="0" smtClean="0"/>
              <a:t>abstraction</a:t>
            </a:r>
            <a:r>
              <a:rPr sz="3200" dirty="0" smtClean="0"/>
              <a:t> </a:t>
            </a:r>
            <a:endParaRPr sz="3200" spc="20" dirty="0"/>
          </a:p>
        </p:txBody>
      </p:sp>
      <p:graphicFrame>
        <p:nvGraphicFramePr>
          <p:cNvPr id="8" name="Objet 7"/>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27651"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2962674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bject 3"/>
          <p:cNvGraphicFramePr>
            <a:graphicFrameLocks noGrp="1"/>
          </p:cNvGraphicFramePr>
          <p:nvPr/>
        </p:nvGraphicFramePr>
        <p:xfrm>
          <a:off x="5945632" y="585217"/>
          <a:ext cx="2458720" cy="2040635"/>
        </p:xfrm>
        <a:graphic>
          <a:graphicData uri="http://schemas.openxmlformats.org/drawingml/2006/table">
            <a:tbl>
              <a:tblPr firstRow="1" bandRow="1">
                <a:tableStyleId>{2D5ABB26-0587-4C30-8999-92F81FD0307C}</a:tableStyleId>
              </a:tblPr>
              <a:tblGrid>
                <a:gridCol w="2458720"/>
              </a:tblGrid>
              <a:tr h="396239">
                <a:tc>
                  <a:txBody>
                    <a:bodyPr/>
                    <a:lstStyle/>
                    <a:p>
                      <a:pPr marL="1905" algn="ctr">
                        <a:lnSpc>
                          <a:spcPct val="100000"/>
                        </a:lnSpc>
                        <a:spcBef>
                          <a:spcPts val="229"/>
                        </a:spcBef>
                      </a:pPr>
                      <a:r>
                        <a:rPr sz="2000" b="1" spc="-15" dirty="0">
                          <a:solidFill>
                            <a:srgbClr val="FFFFFF"/>
                          </a:solidFill>
                          <a:latin typeface="Calibri"/>
                          <a:cs typeface="Calibri"/>
                        </a:rPr>
                        <a:t>Point</a:t>
                      </a:r>
                      <a:endParaRPr sz="2000">
                        <a:latin typeface="Calibri"/>
                        <a:cs typeface="Calibri"/>
                      </a:endParaRPr>
                    </a:p>
                  </a:txBody>
                  <a:tcPr marL="0" marR="0" marT="29209"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r>
              <a:tr h="1644396">
                <a:tc>
                  <a:txBody>
                    <a:bodyPr/>
                    <a:lstStyle/>
                    <a:p>
                      <a:pPr marL="849630" marR="842644" indent="124460" algn="just">
                        <a:lnSpc>
                          <a:spcPct val="100000"/>
                        </a:lnSpc>
                        <a:spcBef>
                          <a:spcPts val="235"/>
                        </a:spcBef>
                      </a:pPr>
                      <a:r>
                        <a:rPr sz="2000" spc="-10" dirty="0">
                          <a:latin typeface="Calibri"/>
                          <a:cs typeface="Calibri"/>
                        </a:rPr>
                        <a:t>int </a:t>
                      </a:r>
                      <a:r>
                        <a:rPr sz="2000" spc="-5" dirty="0">
                          <a:latin typeface="Calibri"/>
                          <a:cs typeface="Calibri"/>
                        </a:rPr>
                        <a:t>x;  </a:t>
                      </a:r>
                      <a:r>
                        <a:rPr sz="2000" spc="-10" dirty="0">
                          <a:latin typeface="Calibri"/>
                          <a:cs typeface="Calibri"/>
                        </a:rPr>
                        <a:t>int </a:t>
                      </a:r>
                      <a:r>
                        <a:rPr sz="2000" dirty="0">
                          <a:latin typeface="Calibri"/>
                          <a:cs typeface="Calibri"/>
                        </a:rPr>
                        <a:t>y;  </a:t>
                      </a:r>
                      <a:r>
                        <a:rPr sz="2000" spc="-40" dirty="0">
                          <a:latin typeface="Calibri"/>
                          <a:cs typeface="Calibri"/>
                        </a:rPr>
                        <a:t>P</a:t>
                      </a:r>
                      <a:r>
                        <a:rPr sz="2000" spc="-5" dirty="0">
                          <a:latin typeface="Calibri"/>
                          <a:cs typeface="Calibri"/>
                        </a:rPr>
                        <a:t>oi</a:t>
                      </a:r>
                      <a:r>
                        <a:rPr sz="2000" spc="-30" dirty="0">
                          <a:latin typeface="Calibri"/>
                          <a:cs typeface="Calibri"/>
                        </a:rPr>
                        <a:t>n</a:t>
                      </a:r>
                      <a:r>
                        <a:rPr sz="2000" dirty="0">
                          <a:latin typeface="Calibri"/>
                          <a:cs typeface="Calibri"/>
                        </a:rPr>
                        <a:t>t(</a:t>
                      </a:r>
                      <a:r>
                        <a:rPr sz="2000" spc="5" dirty="0">
                          <a:latin typeface="Calibri"/>
                          <a:cs typeface="Calibri"/>
                        </a:rPr>
                        <a:t>)</a:t>
                      </a:r>
                      <a:r>
                        <a:rPr sz="2000" dirty="0">
                          <a:latin typeface="Calibri"/>
                          <a:cs typeface="Calibri"/>
                        </a:rPr>
                        <a:t>;</a:t>
                      </a:r>
                      <a:endParaRPr sz="2000">
                        <a:latin typeface="Calibri"/>
                        <a:cs typeface="Calibri"/>
                      </a:endParaRPr>
                    </a:p>
                    <a:p>
                      <a:pPr marL="767715" marR="339725" indent="-419734" algn="just">
                        <a:lnSpc>
                          <a:spcPct val="100000"/>
                        </a:lnSpc>
                      </a:pPr>
                      <a:r>
                        <a:rPr sz="2000" dirty="0">
                          <a:latin typeface="Calibri"/>
                          <a:cs typeface="Calibri"/>
                        </a:rPr>
                        <a:t>deplace </a:t>
                      </a:r>
                      <a:r>
                        <a:rPr sz="2000" spc="-5" dirty="0">
                          <a:latin typeface="Calibri"/>
                          <a:cs typeface="Calibri"/>
                        </a:rPr>
                        <a:t>(int,</a:t>
                      </a:r>
                      <a:r>
                        <a:rPr sz="2000" spc="-80" dirty="0">
                          <a:latin typeface="Calibri"/>
                          <a:cs typeface="Calibri"/>
                        </a:rPr>
                        <a:t> </a:t>
                      </a:r>
                      <a:r>
                        <a:rPr sz="2000" spc="-5" dirty="0">
                          <a:latin typeface="Calibri"/>
                          <a:cs typeface="Calibri"/>
                        </a:rPr>
                        <a:t>int);  </a:t>
                      </a:r>
                      <a:r>
                        <a:rPr sz="2000" spc="-10" dirty="0">
                          <a:latin typeface="Calibri"/>
                          <a:cs typeface="Calibri"/>
                        </a:rPr>
                        <a:t>affiche();</a:t>
                      </a:r>
                      <a:endParaRPr sz="2000">
                        <a:latin typeface="Calibri"/>
                        <a:cs typeface="Calibri"/>
                      </a:endParaRPr>
                    </a:p>
                  </a:txBody>
                  <a:tcPr marL="0" marR="0" marT="29845"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0D7E8"/>
                    </a:solidFill>
                  </a:tcPr>
                </a:tc>
              </a:tr>
            </a:tbl>
          </a:graphicData>
        </a:graphic>
      </p:graphicFrame>
      <p:graphicFrame>
        <p:nvGraphicFramePr>
          <p:cNvPr id="4" name="object 4"/>
          <p:cNvGraphicFramePr>
            <a:graphicFrameLocks noGrp="1"/>
          </p:cNvGraphicFramePr>
          <p:nvPr/>
        </p:nvGraphicFramePr>
        <p:xfrm>
          <a:off x="5945632" y="4616070"/>
          <a:ext cx="2458720" cy="2235579"/>
        </p:xfrm>
        <a:graphic>
          <a:graphicData uri="http://schemas.openxmlformats.org/drawingml/2006/table">
            <a:tbl>
              <a:tblPr firstRow="1" bandRow="1">
                <a:tableStyleId>{2D5ABB26-0587-4C30-8999-92F81FD0307C}</a:tableStyleId>
              </a:tblPr>
              <a:tblGrid>
                <a:gridCol w="2458720"/>
              </a:tblGrid>
              <a:tr h="629285">
                <a:tc>
                  <a:txBody>
                    <a:bodyPr/>
                    <a:lstStyle/>
                    <a:p>
                      <a:pPr marL="786130">
                        <a:lnSpc>
                          <a:spcPct val="100000"/>
                        </a:lnSpc>
                        <a:spcBef>
                          <a:spcPts val="240"/>
                        </a:spcBef>
                      </a:pPr>
                      <a:r>
                        <a:rPr sz="2000" b="1" spc="-10" dirty="0">
                          <a:solidFill>
                            <a:srgbClr val="FFFFFF"/>
                          </a:solidFill>
                          <a:latin typeface="Calibri"/>
                          <a:cs typeface="Calibri"/>
                        </a:rPr>
                        <a:t>PointCol</a:t>
                      </a:r>
                      <a:endParaRPr sz="2000">
                        <a:latin typeface="Calibri"/>
                        <a:cs typeface="Calibri"/>
                      </a:endParaRPr>
                    </a:p>
                  </a:txBody>
                  <a:tcPr marL="0" marR="0" marT="3048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4F81BC"/>
                    </a:solidFill>
                  </a:tcPr>
                </a:tc>
              </a:tr>
              <a:tr h="1606294">
                <a:tc>
                  <a:txBody>
                    <a:bodyPr/>
                    <a:lstStyle/>
                    <a:p>
                      <a:pPr marL="657860" marR="649605" indent="-635" algn="ctr">
                        <a:lnSpc>
                          <a:spcPct val="100000"/>
                        </a:lnSpc>
                        <a:spcBef>
                          <a:spcPts val="240"/>
                        </a:spcBef>
                      </a:pPr>
                      <a:r>
                        <a:rPr sz="2000" spc="-10" dirty="0">
                          <a:latin typeface="Calibri"/>
                          <a:cs typeface="Calibri"/>
                        </a:rPr>
                        <a:t>int </a:t>
                      </a:r>
                      <a:r>
                        <a:rPr sz="2000" dirty="0">
                          <a:latin typeface="Calibri"/>
                          <a:cs typeface="Calibri"/>
                        </a:rPr>
                        <a:t>cl;  </a:t>
                      </a:r>
                      <a:r>
                        <a:rPr sz="2000" spc="-10" dirty="0">
                          <a:latin typeface="Calibri"/>
                          <a:cs typeface="Calibri"/>
                        </a:rPr>
                        <a:t>PointCol();  affiche();  c</a:t>
                      </a:r>
                      <a:r>
                        <a:rPr sz="2000" spc="-5" dirty="0">
                          <a:latin typeface="Calibri"/>
                          <a:cs typeface="Calibri"/>
                        </a:rPr>
                        <a:t>olo</a:t>
                      </a:r>
                      <a:r>
                        <a:rPr sz="2000" spc="-35" dirty="0">
                          <a:latin typeface="Calibri"/>
                          <a:cs typeface="Calibri"/>
                        </a:rPr>
                        <a:t>r</a:t>
                      </a:r>
                      <a:r>
                        <a:rPr sz="2000" dirty="0">
                          <a:latin typeface="Calibri"/>
                          <a:cs typeface="Calibri"/>
                        </a:rPr>
                        <a:t>e</a:t>
                      </a:r>
                      <a:r>
                        <a:rPr sz="2000" spc="5" dirty="0">
                          <a:latin typeface="Calibri"/>
                          <a:cs typeface="Calibri"/>
                        </a:rPr>
                        <a:t>(</a:t>
                      </a:r>
                      <a:r>
                        <a:rPr sz="2000" dirty="0">
                          <a:latin typeface="Calibri"/>
                          <a:cs typeface="Calibri"/>
                        </a:rPr>
                        <a:t>i</a:t>
                      </a:r>
                      <a:r>
                        <a:rPr sz="2000" spc="-25" dirty="0">
                          <a:latin typeface="Calibri"/>
                          <a:cs typeface="Calibri"/>
                        </a:rPr>
                        <a:t>n</a:t>
                      </a:r>
                      <a:r>
                        <a:rPr sz="2000" spc="-5" dirty="0">
                          <a:latin typeface="Calibri"/>
                          <a:cs typeface="Calibri"/>
                        </a:rPr>
                        <a:t>t</a:t>
                      </a:r>
                      <a:r>
                        <a:rPr sz="2000" dirty="0">
                          <a:latin typeface="Calibri"/>
                          <a:cs typeface="Calibri"/>
                        </a:rPr>
                        <a:t>);</a:t>
                      </a:r>
                      <a:endParaRPr sz="2000">
                        <a:latin typeface="Calibri"/>
                        <a:cs typeface="Calibri"/>
                      </a:endParaRPr>
                    </a:p>
                  </a:txBody>
                  <a:tcPr marL="0" marR="0" marT="30480" marB="0">
                    <a:lnL w="12700">
                      <a:solidFill>
                        <a:srgbClr val="FFFFFF"/>
                      </a:solidFill>
                      <a:prstDash val="solid"/>
                    </a:lnL>
                    <a:lnR w="12700">
                      <a:solidFill>
                        <a:srgbClr val="FFFFFF"/>
                      </a:solidFill>
                      <a:prstDash val="solid"/>
                    </a:lnR>
                    <a:lnT w="38100">
                      <a:solidFill>
                        <a:srgbClr val="FFFFFF"/>
                      </a:solidFill>
                      <a:prstDash val="solid"/>
                    </a:lnT>
                    <a:solidFill>
                      <a:srgbClr val="D0D7E8"/>
                    </a:solidFill>
                  </a:tcPr>
                </a:tc>
              </a:tr>
            </a:tbl>
          </a:graphicData>
        </a:graphic>
      </p:graphicFrame>
      <p:sp>
        <p:nvSpPr>
          <p:cNvPr id="5" name="object 5"/>
          <p:cNvSpPr/>
          <p:nvPr/>
        </p:nvSpPr>
        <p:spPr>
          <a:xfrm>
            <a:off x="7138416" y="2596134"/>
            <a:ext cx="86995" cy="2058035"/>
          </a:xfrm>
          <a:custGeom>
            <a:avLst/>
            <a:gdLst/>
            <a:ahLst/>
            <a:cxnLst/>
            <a:rect l="l" t="t" r="r" b="b"/>
            <a:pathLst>
              <a:path w="86995" h="2058035">
                <a:moveTo>
                  <a:pt x="57912" y="72389"/>
                </a:moveTo>
                <a:lnTo>
                  <a:pt x="28956" y="72389"/>
                </a:lnTo>
                <a:lnTo>
                  <a:pt x="28956" y="2057527"/>
                </a:lnTo>
                <a:lnTo>
                  <a:pt x="57912" y="2057527"/>
                </a:lnTo>
                <a:lnTo>
                  <a:pt x="57912" y="72389"/>
                </a:lnTo>
                <a:close/>
              </a:path>
              <a:path w="86995" h="2058035">
                <a:moveTo>
                  <a:pt x="43434" y="0"/>
                </a:moveTo>
                <a:lnTo>
                  <a:pt x="0" y="86867"/>
                </a:lnTo>
                <a:lnTo>
                  <a:pt x="28956" y="86867"/>
                </a:lnTo>
                <a:lnTo>
                  <a:pt x="28956" y="72389"/>
                </a:lnTo>
                <a:lnTo>
                  <a:pt x="79629" y="72389"/>
                </a:lnTo>
                <a:lnTo>
                  <a:pt x="43434" y="0"/>
                </a:lnTo>
                <a:close/>
              </a:path>
              <a:path w="86995" h="2058035">
                <a:moveTo>
                  <a:pt x="79629" y="72389"/>
                </a:moveTo>
                <a:lnTo>
                  <a:pt x="57912" y="72389"/>
                </a:lnTo>
                <a:lnTo>
                  <a:pt x="57912" y="86867"/>
                </a:lnTo>
                <a:lnTo>
                  <a:pt x="86868" y="86867"/>
                </a:lnTo>
                <a:lnTo>
                  <a:pt x="79629" y="72389"/>
                </a:lnTo>
                <a:close/>
              </a:path>
            </a:pathLst>
          </a:custGeom>
          <a:solidFill>
            <a:srgbClr val="497DBA"/>
          </a:solidFill>
        </p:spPr>
        <p:txBody>
          <a:bodyPr wrap="square" lIns="0" tIns="0" rIns="0" bIns="0" rtlCol="0"/>
          <a:lstStyle/>
          <a:p>
            <a:endParaRPr/>
          </a:p>
        </p:txBody>
      </p:sp>
      <p:sp>
        <p:nvSpPr>
          <p:cNvPr id="6" name="object 6"/>
          <p:cNvSpPr/>
          <p:nvPr/>
        </p:nvSpPr>
        <p:spPr>
          <a:xfrm>
            <a:off x="7201535" y="3358135"/>
            <a:ext cx="2280285" cy="739775"/>
          </a:xfrm>
          <a:custGeom>
            <a:avLst/>
            <a:gdLst/>
            <a:ahLst/>
            <a:cxnLst/>
            <a:rect l="l" t="t" r="r" b="b"/>
            <a:pathLst>
              <a:path w="2280284" h="739775">
                <a:moveTo>
                  <a:pt x="2184018" y="0"/>
                </a:moveTo>
                <a:lnTo>
                  <a:pt x="719454" y="0"/>
                </a:lnTo>
                <a:lnTo>
                  <a:pt x="682057" y="7536"/>
                </a:lnTo>
                <a:lnTo>
                  <a:pt x="651541" y="28098"/>
                </a:lnTo>
                <a:lnTo>
                  <a:pt x="630979" y="58614"/>
                </a:lnTo>
                <a:lnTo>
                  <a:pt x="623442" y="96012"/>
                </a:lnTo>
                <a:lnTo>
                  <a:pt x="623442" y="336041"/>
                </a:lnTo>
                <a:lnTo>
                  <a:pt x="0" y="739520"/>
                </a:lnTo>
                <a:lnTo>
                  <a:pt x="623442" y="480059"/>
                </a:lnTo>
                <a:lnTo>
                  <a:pt x="2280031" y="480059"/>
                </a:lnTo>
                <a:lnTo>
                  <a:pt x="2280031" y="96012"/>
                </a:lnTo>
                <a:lnTo>
                  <a:pt x="2272494" y="58614"/>
                </a:lnTo>
                <a:lnTo>
                  <a:pt x="2251932" y="28098"/>
                </a:lnTo>
                <a:lnTo>
                  <a:pt x="2221416" y="7536"/>
                </a:lnTo>
                <a:lnTo>
                  <a:pt x="2184018" y="0"/>
                </a:lnTo>
                <a:close/>
              </a:path>
              <a:path w="2280284" h="739775">
                <a:moveTo>
                  <a:pt x="2280031" y="480059"/>
                </a:moveTo>
                <a:lnTo>
                  <a:pt x="623442" y="480059"/>
                </a:lnTo>
                <a:lnTo>
                  <a:pt x="630979" y="517457"/>
                </a:lnTo>
                <a:lnTo>
                  <a:pt x="651541" y="547973"/>
                </a:lnTo>
                <a:lnTo>
                  <a:pt x="682057" y="568535"/>
                </a:lnTo>
                <a:lnTo>
                  <a:pt x="719454" y="576071"/>
                </a:lnTo>
                <a:lnTo>
                  <a:pt x="2184018" y="576071"/>
                </a:lnTo>
                <a:lnTo>
                  <a:pt x="2221416" y="568535"/>
                </a:lnTo>
                <a:lnTo>
                  <a:pt x="2251932" y="547973"/>
                </a:lnTo>
                <a:lnTo>
                  <a:pt x="2272494" y="517457"/>
                </a:lnTo>
                <a:lnTo>
                  <a:pt x="2280031" y="480059"/>
                </a:lnTo>
                <a:close/>
              </a:path>
            </a:pathLst>
          </a:custGeom>
          <a:solidFill>
            <a:srgbClr val="FFFFFF"/>
          </a:solidFill>
        </p:spPr>
        <p:txBody>
          <a:bodyPr wrap="square" lIns="0" tIns="0" rIns="0" bIns="0" rtlCol="0"/>
          <a:lstStyle/>
          <a:p>
            <a:endParaRPr/>
          </a:p>
        </p:txBody>
      </p:sp>
      <p:sp>
        <p:nvSpPr>
          <p:cNvPr id="7" name="object 7"/>
          <p:cNvSpPr/>
          <p:nvPr/>
        </p:nvSpPr>
        <p:spPr>
          <a:xfrm>
            <a:off x="7201535" y="3358135"/>
            <a:ext cx="2280285" cy="739775"/>
          </a:xfrm>
          <a:custGeom>
            <a:avLst/>
            <a:gdLst/>
            <a:ahLst/>
            <a:cxnLst/>
            <a:rect l="l" t="t" r="r" b="b"/>
            <a:pathLst>
              <a:path w="2280284" h="739775">
                <a:moveTo>
                  <a:pt x="623442" y="96012"/>
                </a:moveTo>
                <a:lnTo>
                  <a:pt x="630979" y="58614"/>
                </a:lnTo>
                <a:lnTo>
                  <a:pt x="651541" y="28098"/>
                </a:lnTo>
                <a:lnTo>
                  <a:pt x="682057" y="7536"/>
                </a:lnTo>
                <a:lnTo>
                  <a:pt x="719454" y="0"/>
                </a:lnTo>
                <a:lnTo>
                  <a:pt x="899540" y="0"/>
                </a:lnTo>
                <a:lnTo>
                  <a:pt x="1313688" y="0"/>
                </a:lnTo>
                <a:lnTo>
                  <a:pt x="2184018" y="0"/>
                </a:lnTo>
                <a:lnTo>
                  <a:pt x="2221416" y="7536"/>
                </a:lnTo>
                <a:lnTo>
                  <a:pt x="2251932" y="28098"/>
                </a:lnTo>
                <a:lnTo>
                  <a:pt x="2272494" y="58614"/>
                </a:lnTo>
                <a:lnTo>
                  <a:pt x="2280031" y="96012"/>
                </a:lnTo>
                <a:lnTo>
                  <a:pt x="2280031" y="336041"/>
                </a:lnTo>
                <a:lnTo>
                  <a:pt x="2280031" y="480059"/>
                </a:lnTo>
                <a:lnTo>
                  <a:pt x="2272494" y="517457"/>
                </a:lnTo>
                <a:lnTo>
                  <a:pt x="2251932" y="547973"/>
                </a:lnTo>
                <a:lnTo>
                  <a:pt x="2221416" y="568535"/>
                </a:lnTo>
                <a:lnTo>
                  <a:pt x="2184018" y="576071"/>
                </a:lnTo>
                <a:lnTo>
                  <a:pt x="1313688" y="576071"/>
                </a:lnTo>
                <a:lnTo>
                  <a:pt x="899540" y="576071"/>
                </a:lnTo>
                <a:lnTo>
                  <a:pt x="719454" y="576071"/>
                </a:lnTo>
                <a:lnTo>
                  <a:pt x="682057" y="568535"/>
                </a:lnTo>
                <a:lnTo>
                  <a:pt x="651541" y="547973"/>
                </a:lnTo>
                <a:lnTo>
                  <a:pt x="630979" y="517457"/>
                </a:lnTo>
                <a:lnTo>
                  <a:pt x="623442" y="480059"/>
                </a:lnTo>
                <a:lnTo>
                  <a:pt x="0" y="739520"/>
                </a:lnTo>
                <a:lnTo>
                  <a:pt x="623442" y="336041"/>
                </a:lnTo>
                <a:lnTo>
                  <a:pt x="623442" y="96012"/>
                </a:lnTo>
                <a:close/>
              </a:path>
            </a:pathLst>
          </a:custGeom>
          <a:ln w="25908">
            <a:solidFill>
              <a:srgbClr val="C0504D"/>
            </a:solidFill>
          </a:ln>
        </p:spPr>
        <p:txBody>
          <a:bodyPr wrap="square" lIns="0" tIns="0" rIns="0" bIns="0" rtlCol="0"/>
          <a:lstStyle/>
          <a:p>
            <a:endParaRPr/>
          </a:p>
        </p:txBody>
      </p:sp>
      <p:sp>
        <p:nvSpPr>
          <p:cNvPr id="8" name="object 8"/>
          <p:cNvSpPr txBox="1"/>
          <p:nvPr/>
        </p:nvSpPr>
        <p:spPr>
          <a:xfrm>
            <a:off x="8054467" y="3430651"/>
            <a:ext cx="1197610" cy="391160"/>
          </a:xfrm>
          <a:prstGeom prst="rect">
            <a:avLst/>
          </a:prstGeom>
        </p:spPr>
        <p:txBody>
          <a:bodyPr vert="horz" wrap="square" lIns="0" tIns="12700" rIns="0" bIns="0" rtlCol="0">
            <a:spAutoFit/>
          </a:bodyPr>
          <a:lstStyle/>
          <a:p>
            <a:pPr marL="12700">
              <a:spcBef>
                <a:spcPts val="100"/>
              </a:spcBef>
            </a:pPr>
            <a:r>
              <a:rPr sz="2400" b="1" spc="-5" dirty="0">
                <a:solidFill>
                  <a:srgbClr val="FF0000"/>
                </a:solidFill>
                <a:latin typeface="Calibri"/>
                <a:cs typeface="Calibri"/>
              </a:rPr>
              <a:t>Hérite</a:t>
            </a:r>
            <a:r>
              <a:rPr sz="2400" b="1" spc="-85" dirty="0">
                <a:solidFill>
                  <a:srgbClr val="FF0000"/>
                </a:solidFill>
                <a:latin typeface="Calibri"/>
                <a:cs typeface="Calibri"/>
              </a:rPr>
              <a:t> </a:t>
            </a:r>
            <a:r>
              <a:rPr sz="2400" b="1" dirty="0">
                <a:solidFill>
                  <a:srgbClr val="FF0000"/>
                </a:solidFill>
                <a:latin typeface="Calibri"/>
                <a:cs typeface="Calibri"/>
              </a:rPr>
              <a:t>de</a:t>
            </a:r>
            <a:endParaRPr sz="2400">
              <a:latin typeface="Calibri"/>
              <a:cs typeface="Calibri"/>
            </a:endParaRPr>
          </a:p>
        </p:txBody>
      </p:sp>
      <p:sp>
        <p:nvSpPr>
          <p:cNvPr id="9" name="object 9"/>
          <p:cNvSpPr/>
          <p:nvPr/>
        </p:nvSpPr>
        <p:spPr>
          <a:xfrm>
            <a:off x="1704594" y="828294"/>
            <a:ext cx="4239260" cy="4490720"/>
          </a:xfrm>
          <a:custGeom>
            <a:avLst/>
            <a:gdLst/>
            <a:ahLst/>
            <a:cxnLst/>
            <a:rect l="l" t="t" r="r" b="b"/>
            <a:pathLst>
              <a:path w="4239260" h="4490720">
                <a:moveTo>
                  <a:pt x="0" y="517651"/>
                </a:moveTo>
                <a:lnTo>
                  <a:pt x="2115" y="470537"/>
                </a:lnTo>
                <a:lnTo>
                  <a:pt x="8340" y="424607"/>
                </a:lnTo>
                <a:lnTo>
                  <a:pt x="18491" y="380044"/>
                </a:lnTo>
                <a:lnTo>
                  <a:pt x="32385" y="337032"/>
                </a:lnTo>
                <a:lnTo>
                  <a:pt x="49841" y="295752"/>
                </a:lnTo>
                <a:lnTo>
                  <a:pt x="70675" y="256389"/>
                </a:lnTo>
                <a:lnTo>
                  <a:pt x="94704" y="219124"/>
                </a:lnTo>
                <a:lnTo>
                  <a:pt x="121746" y="184141"/>
                </a:lnTo>
                <a:lnTo>
                  <a:pt x="151618" y="151622"/>
                </a:lnTo>
                <a:lnTo>
                  <a:pt x="184138" y="121749"/>
                </a:lnTo>
                <a:lnTo>
                  <a:pt x="219122" y="94707"/>
                </a:lnTo>
                <a:lnTo>
                  <a:pt x="256387" y="70677"/>
                </a:lnTo>
                <a:lnTo>
                  <a:pt x="295752" y="49843"/>
                </a:lnTo>
                <a:lnTo>
                  <a:pt x="337033" y="32387"/>
                </a:lnTo>
                <a:lnTo>
                  <a:pt x="380047" y="18492"/>
                </a:lnTo>
                <a:lnTo>
                  <a:pt x="424612" y="8340"/>
                </a:lnTo>
                <a:lnTo>
                  <a:pt x="470546" y="2115"/>
                </a:lnTo>
                <a:lnTo>
                  <a:pt x="517664" y="0"/>
                </a:lnTo>
                <a:lnTo>
                  <a:pt x="2352294" y="0"/>
                </a:lnTo>
                <a:lnTo>
                  <a:pt x="3360419" y="0"/>
                </a:lnTo>
                <a:lnTo>
                  <a:pt x="3514852" y="0"/>
                </a:lnTo>
                <a:lnTo>
                  <a:pt x="3561966" y="2115"/>
                </a:lnTo>
                <a:lnTo>
                  <a:pt x="3607896" y="8340"/>
                </a:lnTo>
                <a:lnTo>
                  <a:pt x="3652459" y="18492"/>
                </a:lnTo>
                <a:lnTo>
                  <a:pt x="3695471" y="32387"/>
                </a:lnTo>
                <a:lnTo>
                  <a:pt x="3736751" y="49843"/>
                </a:lnTo>
                <a:lnTo>
                  <a:pt x="3776114" y="70677"/>
                </a:lnTo>
                <a:lnTo>
                  <a:pt x="3813379" y="94707"/>
                </a:lnTo>
                <a:lnTo>
                  <a:pt x="3848362" y="121749"/>
                </a:lnTo>
                <a:lnTo>
                  <a:pt x="3880881" y="151622"/>
                </a:lnTo>
                <a:lnTo>
                  <a:pt x="3910754" y="184141"/>
                </a:lnTo>
                <a:lnTo>
                  <a:pt x="3937796" y="219124"/>
                </a:lnTo>
                <a:lnTo>
                  <a:pt x="3961826" y="256389"/>
                </a:lnTo>
                <a:lnTo>
                  <a:pt x="3982660" y="295752"/>
                </a:lnTo>
                <a:lnTo>
                  <a:pt x="4000116" y="337032"/>
                </a:lnTo>
                <a:lnTo>
                  <a:pt x="4014011" y="380044"/>
                </a:lnTo>
                <a:lnTo>
                  <a:pt x="4024163" y="424607"/>
                </a:lnTo>
                <a:lnTo>
                  <a:pt x="4030388" y="470537"/>
                </a:lnTo>
                <a:lnTo>
                  <a:pt x="4032504" y="517651"/>
                </a:lnTo>
                <a:lnTo>
                  <a:pt x="4032504" y="1811781"/>
                </a:lnTo>
                <a:lnTo>
                  <a:pt x="4032504" y="2588259"/>
                </a:lnTo>
                <a:lnTo>
                  <a:pt x="4030388" y="2635374"/>
                </a:lnTo>
                <a:lnTo>
                  <a:pt x="4024163" y="2681304"/>
                </a:lnTo>
                <a:lnTo>
                  <a:pt x="4014011" y="2725867"/>
                </a:lnTo>
                <a:lnTo>
                  <a:pt x="4000116" y="2768879"/>
                </a:lnTo>
                <a:lnTo>
                  <a:pt x="3982660" y="2810159"/>
                </a:lnTo>
                <a:lnTo>
                  <a:pt x="3961826" y="2849522"/>
                </a:lnTo>
                <a:lnTo>
                  <a:pt x="3937796" y="2886787"/>
                </a:lnTo>
                <a:lnTo>
                  <a:pt x="3910754" y="2921770"/>
                </a:lnTo>
                <a:lnTo>
                  <a:pt x="3880881" y="2954289"/>
                </a:lnTo>
                <a:lnTo>
                  <a:pt x="3848362" y="2984162"/>
                </a:lnTo>
                <a:lnTo>
                  <a:pt x="3813379" y="3011204"/>
                </a:lnTo>
                <a:lnTo>
                  <a:pt x="3776114" y="3035234"/>
                </a:lnTo>
                <a:lnTo>
                  <a:pt x="3736751" y="3056068"/>
                </a:lnTo>
                <a:lnTo>
                  <a:pt x="3695471" y="3073524"/>
                </a:lnTo>
                <a:lnTo>
                  <a:pt x="3652459" y="3087419"/>
                </a:lnTo>
                <a:lnTo>
                  <a:pt x="3607896" y="3097571"/>
                </a:lnTo>
                <a:lnTo>
                  <a:pt x="3561966" y="3103796"/>
                </a:lnTo>
                <a:lnTo>
                  <a:pt x="3514852" y="3105911"/>
                </a:lnTo>
                <a:lnTo>
                  <a:pt x="3360419" y="3105911"/>
                </a:lnTo>
                <a:lnTo>
                  <a:pt x="4239006" y="4490211"/>
                </a:lnTo>
                <a:lnTo>
                  <a:pt x="2352294" y="3105911"/>
                </a:lnTo>
                <a:lnTo>
                  <a:pt x="517664" y="3105911"/>
                </a:lnTo>
                <a:lnTo>
                  <a:pt x="470546" y="3103796"/>
                </a:lnTo>
                <a:lnTo>
                  <a:pt x="424612" y="3097571"/>
                </a:lnTo>
                <a:lnTo>
                  <a:pt x="380047" y="3087419"/>
                </a:lnTo>
                <a:lnTo>
                  <a:pt x="337033" y="3073524"/>
                </a:lnTo>
                <a:lnTo>
                  <a:pt x="295752" y="3056068"/>
                </a:lnTo>
                <a:lnTo>
                  <a:pt x="256387" y="3035234"/>
                </a:lnTo>
                <a:lnTo>
                  <a:pt x="219122" y="3011204"/>
                </a:lnTo>
                <a:lnTo>
                  <a:pt x="184138" y="2984162"/>
                </a:lnTo>
                <a:lnTo>
                  <a:pt x="151618" y="2954289"/>
                </a:lnTo>
                <a:lnTo>
                  <a:pt x="121746" y="2921770"/>
                </a:lnTo>
                <a:lnTo>
                  <a:pt x="94704" y="2886787"/>
                </a:lnTo>
                <a:lnTo>
                  <a:pt x="70675" y="2849522"/>
                </a:lnTo>
                <a:lnTo>
                  <a:pt x="49841" y="2810159"/>
                </a:lnTo>
                <a:lnTo>
                  <a:pt x="32385" y="2768879"/>
                </a:lnTo>
                <a:lnTo>
                  <a:pt x="18491" y="2725867"/>
                </a:lnTo>
                <a:lnTo>
                  <a:pt x="8340" y="2681304"/>
                </a:lnTo>
                <a:lnTo>
                  <a:pt x="2115" y="2635374"/>
                </a:lnTo>
                <a:lnTo>
                  <a:pt x="0" y="2588259"/>
                </a:lnTo>
                <a:lnTo>
                  <a:pt x="0" y="1811781"/>
                </a:lnTo>
                <a:lnTo>
                  <a:pt x="0" y="517651"/>
                </a:lnTo>
                <a:close/>
              </a:path>
            </a:pathLst>
          </a:custGeom>
          <a:ln w="25908">
            <a:solidFill>
              <a:srgbClr val="C0504D"/>
            </a:solidFill>
          </a:ln>
        </p:spPr>
        <p:txBody>
          <a:bodyPr wrap="square" lIns="0" tIns="0" rIns="0" bIns="0" rtlCol="0"/>
          <a:lstStyle/>
          <a:p>
            <a:endParaRPr/>
          </a:p>
        </p:txBody>
      </p:sp>
      <p:sp>
        <p:nvSpPr>
          <p:cNvPr id="10" name="object 10"/>
          <p:cNvSpPr txBox="1"/>
          <p:nvPr/>
        </p:nvSpPr>
        <p:spPr>
          <a:xfrm>
            <a:off x="1946859" y="851104"/>
            <a:ext cx="3545204" cy="3013075"/>
          </a:xfrm>
          <a:prstGeom prst="rect">
            <a:avLst/>
          </a:prstGeom>
        </p:spPr>
        <p:txBody>
          <a:bodyPr vert="horz" wrap="square" lIns="0" tIns="12065" rIns="0" bIns="0" rtlCol="0">
            <a:spAutoFit/>
          </a:bodyPr>
          <a:lstStyle/>
          <a:p>
            <a:pPr marL="12065" marR="5080" indent="635" algn="ctr">
              <a:spcBef>
                <a:spcPts val="95"/>
              </a:spcBef>
            </a:pPr>
            <a:r>
              <a:rPr sz="2800" spc="-5" dirty="0">
                <a:solidFill>
                  <a:srgbClr val="FF0000"/>
                </a:solidFill>
                <a:latin typeface="Calibri"/>
                <a:cs typeface="Calibri"/>
              </a:rPr>
              <a:t>La classe </a:t>
            </a:r>
            <a:r>
              <a:rPr sz="2800" spc="-20" dirty="0">
                <a:solidFill>
                  <a:srgbClr val="FF0000"/>
                </a:solidFill>
                <a:latin typeface="Calibri"/>
                <a:cs typeface="Calibri"/>
              </a:rPr>
              <a:t>PointCol  </a:t>
            </a:r>
            <a:r>
              <a:rPr sz="2800" spc="-15" dirty="0">
                <a:solidFill>
                  <a:srgbClr val="FF0000"/>
                </a:solidFill>
                <a:latin typeface="Calibri"/>
                <a:cs typeface="Calibri"/>
              </a:rPr>
              <a:t>contient </a:t>
            </a:r>
            <a:r>
              <a:rPr sz="2800" spc="-5" dirty="0">
                <a:solidFill>
                  <a:srgbClr val="FF0000"/>
                </a:solidFill>
                <a:latin typeface="Calibri"/>
                <a:cs typeface="Calibri"/>
              </a:rPr>
              <a:t>3 </a:t>
            </a:r>
            <a:r>
              <a:rPr sz="2800" spc="-15" dirty="0">
                <a:solidFill>
                  <a:srgbClr val="FF0000"/>
                </a:solidFill>
                <a:latin typeface="Calibri"/>
                <a:cs typeface="Calibri"/>
              </a:rPr>
              <a:t>attributs </a:t>
            </a:r>
            <a:r>
              <a:rPr sz="2800" spc="-5" dirty="0">
                <a:solidFill>
                  <a:srgbClr val="FF0000"/>
                </a:solidFill>
                <a:latin typeface="Calibri"/>
                <a:cs typeface="Calibri"/>
              </a:rPr>
              <a:t>: x, y  </a:t>
            </a:r>
            <a:r>
              <a:rPr sz="2800" spc="-10" dirty="0">
                <a:solidFill>
                  <a:srgbClr val="FF0000"/>
                </a:solidFill>
                <a:latin typeface="Calibri"/>
                <a:cs typeface="Calibri"/>
              </a:rPr>
              <a:t>(hérités) et </a:t>
            </a:r>
            <a:r>
              <a:rPr sz="2800" spc="-5" dirty="0">
                <a:solidFill>
                  <a:srgbClr val="FF0000"/>
                </a:solidFill>
                <a:latin typeface="Calibri"/>
                <a:cs typeface="Calibri"/>
              </a:rPr>
              <a:t>cl. </a:t>
            </a:r>
            <a:r>
              <a:rPr sz="2800" spc="-10" dirty="0">
                <a:solidFill>
                  <a:srgbClr val="FF0000"/>
                </a:solidFill>
                <a:latin typeface="Calibri"/>
                <a:cs typeface="Calibri"/>
              </a:rPr>
              <a:t>Elle  </a:t>
            </a:r>
            <a:r>
              <a:rPr sz="2800" spc="-15" dirty="0">
                <a:solidFill>
                  <a:srgbClr val="FF0000"/>
                </a:solidFill>
                <a:latin typeface="Calibri"/>
                <a:cs typeface="Calibri"/>
              </a:rPr>
              <a:t>contient </a:t>
            </a:r>
            <a:r>
              <a:rPr sz="2800" spc="-5" dirty="0">
                <a:solidFill>
                  <a:srgbClr val="FF0000"/>
                </a:solidFill>
                <a:latin typeface="Calibri"/>
                <a:cs typeface="Calibri"/>
              </a:rPr>
              <a:t>aussi 3  méthodes : </a:t>
            </a:r>
            <a:r>
              <a:rPr sz="2800" spc="-10" dirty="0">
                <a:solidFill>
                  <a:srgbClr val="FF0000"/>
                </a:solidFill>
                <a:latin typeface="Calibri"/>
                <a:cs typeface="Calibri"/>
              </a:rPr>
              <a:t>deplace  (héritée), </a:t>
            </a:r>
            <a:r>
              <a:rPr sz="2800" spc="-15" dirty="0">
                <a:solidFill>
                  <a:srgbClr val="FF0000"/>
                </a:solidFill>
                <a:latin typeface="Calibri"/>
                <a:cs typeface="Calibri"/>
              </a:rPr>
              <a:t>affiche  (surdéfinie) </a:t>
            </a:r>
            <a:r>
              <a:rPr sz="2800" spc="-10" dirty="0">
                <a:solidFill>
                  <a:srgbClr val="FF0000"/>
                </a:solidFill>
                <a:latin typeface="Calibri"/>
                <a:cs typeface="Calibri"/>
              </a:rPr>
              <a:t>et</a:t>
            </a:r>
            <a:r>
              <a:rPr sz="2800" spc="20" dirty="0">
                <a:solidFill>
                  <a:srgbClr val="FF0000"/>
                </a:solidFill>
                <a:latin typeface="Calibri"/>
                <a:cs typeface="Calibri"/>
              </a:rPr>
              <a:t> </a:t>
            </a:r>
            <a:r>
              <a:rPr sz="2800" spc="-15" dirty="0">
                <a:solidFill>
                  <a:srgbClr val="FF0000"/>
                </a:solidFill>
                <a:latin typeface="Calibri"/>
                <a:cs typeface="Calibri"/>
              </a:rPr>
              <a:t>colore.</a:t>
            </a:r>
            <a:endParaRPr sz="2800">
              <a:latin typeface="Calibri"/>
              <a:cs typeface="Calibri"/>
            </a:endParaRPr>
          </a:p>
        </p:txBody>
      </p:sp>
      <p:sp>
        <p:nvSpPr>
          <p:cNvPr id="11" name="object 11"/>
          <p:cNvSpPr/>
          <p:nvPr/>
        </p:nvSpPr>
        <p:spPr>
          <a:xfrm>
            <a:off x="8689086" y="1053847"/>
            <a:ext cx="1800225" cy="864235"/>
          </a:xfrm>
          <a:custGeom>
            <a:avLst/>
            <a:gdLst/>
            <a:ahLst/>
            <a:cxnLst/>
            <a:rect l="l" t="t" r="r" b="b"/>
            <a:pathLst>
              <a:path w="1800225" h="864235">
                <a:moveTo>
                  <a:pt x="0" y="144017"/>
                </a:moveTo>
                <a:lnTo>
                  <a:pt x="7345" y="98511"/>
                </a:lnTo>
                <a:lnTo>
                  <a:pt x="27797" y="58978"/>
                </a:lnTo>
                <a:lnTo>
                  <a:pt x="58978" y="27797"/>
                </a:lnTo>
                <a:lnTo>
                  <a:pt x="98511" y="7345"/>
                </a:lnTo>
                <a:lnTo>
                  <a:pt x="144018" y="0"/>
                </a:lnTo>
                <a:lnTo>
                  <a:pt x="1655826" y="0"/>
                </a:lnTo>
                <a:lnTo>
                  <a:pt x="1701332" y="7345"/>
                </a:lnTo>
                <a:lnTo>
                  <a:pt x="1740865" y="27797"/>
                </a:lnTo>
                <a:lnTo>
                  <a:pt x="1772046" y="58978"/>
                </a:lnTo>
                <a:lnTo>
                  <a:pt x="1792498" y="98511"/>
                </a:lnTo>
                <a:lnTo>
                  <a:pt x="1799844" y="144017"/>
                </a:lnTo>
                <a:lnTo>
                  <a:pt x="1799844" y="720089"/>
                </a:lnTo>
                <a:lnTo>
                  <a:pt x="1792498" y="765596"/>
                </a:lnTo>
                <a:lnTo>
                  <a:pt x="1772046" y="805129"/>
                </a:lnTo>
                <a:lnTo>
                  <a:pt x="1740865" y="836310"/>
                </a:lnTo>
                <a:lnTo>
                  <a:pt x="1701332" y="856762"/>
                </a:lnTo>
                <a:lnTo>
                  <a:pt x="1655826" y="864107"/>
                </a:lnTo>
                <a:lnTo>
                  <a:pt x="144018" y="864107"/>
                </a:lnTo>
                <a:lnTo>
                  <a:pt x="98511" y="856762"/>
                </a:lnTo>
                <a:lnTo>
                  <a:pt x="58978" y="836310"/>
                </a:lnTo>
                <a:lnTo>
                  <a:pt x="27797" y="805129"/>
                </a:lnTo>
                <a:lnTo>
                  <a:pt x="7345" y="765596"/>
                </a:lnTo>
                <a:lnTo>
                  <a:pt x="0" y="720089"/>
                </a:lnTo>
                <a:lnTo>
                  <a:pt x="0" y="144017"/>
                </a:lnTo>
                <a:close/>
              </a:path>
            </a:pathLst>
          </a:custGeom>
          <a:ln w="25908">
            <a:solidFill>
              <a:srgbClr val="C0504D"/>
            </a:solidFill>
          </a:ln>
        </p:spPr>
        <p:txBody>
          <a:bodyPr wrap="square" lIns="0" tIns="0" rIns="0" bIns="0" rtlCol="0"/>
          <a:lstStyle/>
          <a:p>
            <a:endParaRPr/>
          </a:p>
        </p:txBody>
      </p:sp>
      <p:sp>
        <p:nvSpPr>
          <p:cNvPr id="12" name="object 12"/>
          <p:cNvSpPr txBox="1"/>
          <p:nvPr/>
        </p:nvSpPr>
        <p:spPr>
          <a:xfrm>
            <a:off x="8824721" y="1086435"/>
            <a:ext cx="1527810" cy="757555"/>
          </a:xfrm>
          <a:prstGeom prst="rect">
            <a:avLst/>
          </a:prstGeom>
        </p:spPr>
        <p:txBody>
          <a:bodyPr vert="horz" wrap="square" lIns="0" tIns="12700" rIns="0" bIns="0" rtlCol="0">
            <a:spAutoFit/>
          </a:bodyPr>
          <a:lstStyle/>
          <a:p>
            <a:pPr algn="ctr">
              <a:spcBef>
                <a:spcPts val="100"/>
              </a:spcBef>
            </a:pPr>
            <a:r>
              <a:rPr sz="2400" spc="-5" dirty="0">
                <a:latin typeface="Calibri"/>
                <a:cs typeface="Calibri"/>
              </a:rPr>
              <a:t>Classe</a:t>
            </a:r>
            <a:r>
              <a:rPr sz="2400" spc="-80" dirty="0">
                <a:latin typeface="Calibri"/>
                <a:cs typeface="Calibri"/>
              </a:rPr>
              <a:t> </a:t>
            </a:r>
            <a:r>
              <a:rPr sz="2400" spc="-10" dirty="0">
                <a:latin typeface="Calibri"/>
                <a:cs typeface="Calibri"/>
              </a:rPr>
              <a:t>Mère</a:t>
            </a:r>
            <a:endParaRPr sz="2400">
              <a:latin typeface="Calibri"/>
              <a:cs typeface="Calibri"/>
            </a:endParaRPr>
          </a:p>
          <a:p>
            <a:pPr algn="ctr">
              <a:spcBef>
                <a:spcPts val="5"/>
              </a:spcBef>
            </a:pPr>
            <a:r>
              <a:rPr sz="2400" dirty="0">
                <a:latin typeface="Calibri"/>
                <a:cs typeface="Calibri"/>
              </a:rPr>
              <a:t>/ </a:t>
            </a:r>
            <a:r>
              <a:rPr sz="2400" spc="-5" dirty="0">
                <a:latin typeface="Calibri"/>
                <a:cs typeface="Calibri"/>
              </a:rPr>
              <a:t>de</a:t>
            </a:r>
            <a:r>
              <a:rPr sz="2400" spc="-50" dirty="0">
                <a:latin typeface="Calibri"/>
                <a:cs typeface="Calibri"/>
              </a:rPr>
              <a:t> </a:t>
            </a:r>
            <a:r>
              <a:rPr sz="2400" spc="-5" dirty="0">
                <a:latin typeface="Calibri"/>
                <a:cs typeface="Calibri"/>
              </a:rPr>
              <a:t>base</a:t>
            </a:r>
            <a:endParaRPr sz="2400">
              <a:latin typeface="Calibri"/>
              <a:cs typeface="Calibri"/>
            </a:endParaRPr>
          </a:p>
        </p:txBody>
      </p:sp>
      <p:sp>
        <p:nvSpPr>
          <p:cNvPr id="13" name="object 13"/>
          <p:cNvSpPr/>
          <p:nvPr/>
        </p:nvSpPr>
        <p:spPr>
          <a:xfrm>
            <a:off x="8580882" y="5269230"/>
            <a:ext cx="1800225" cy="864235"/>
          </a:xfrm>
          <a:custGeom>
            <a:avLst/>
            <a:gdLst/>
            <a:ahLst/>
            <a:cxnLst/>
            <a:rect l="l" t="t" r="r" b="b"/>
            <a:pathLst>
              <a:path w="1800225" h="864235">
                <a:moveTo>
                  <a:pt x="0" y="144018"/>
                </a:moveTo>
                <a:lnTo>
                  <a:pt x="7345" y="98511"/>
                </a:lnTo>
                <a:lnTo>
                  <a:pt x="27797" y="58978"/>
                </a:lnTo>
                <a:lnTo>
                  <a:pt x="58978" y="27797"/>
                </a:lnTo>
                <a:lnTo>
                  <a:pt x="98511" y="7345"/>
                </a:lnTo>
                <a:lnTo>
                  <a:pt x="144018" y="0"/>
                </a:lnTo>
                <a:lnTo>
                  <a:pt x="1655826" y="0"/>
                </a:lnTo>
                <a:lnTo>
                  <a:pt x="1701332" y="7345"/>
                </a:lnTo>
                <a:lnTo>
                  <a:pt x="1740865" y="27797"/>
                </a:lnTo>
                <a:lnTo>
                  <a:pt x="1772046" y="58978"/>
                </a:lnTo>
                <a:lnTo>
                  <a:pt x="1792498" y="98511"/>
                </a:lnTo>
                <a:lnTo>
                  <a:pt x="1799844" y="144018"/>
                </a:lnTo>
                <a:lnTo>
                  <a:pt x="1799844" y="720090"/>
                </a:lnTo>
                <a:lnTo>
                  <a:pt x="1792498" y="765611"/>
                </a:lnTo>
                <a:lnTo>
                  <a:pt x="1772046" y="805145"/>
                </a:lnTo>
                <a:lnTo>
                  <a:pt x="1740865" y="836321"/>
                </a:lnTo>
                <a:lnTo>
                  <a:pt x="1701332" y="856765"/>
                </a:lnTo>
                <a:lnTo>
                  <a:pt x="1655826" y="864108"/>
                </a:lnTo>
                <a:lnTo>
                  <a:pt x="144018" y="864108"/>
                </a:lnTo>
                <a:lnTo>
                  <a:pt x="98511" y="856765"/>
                </a:lnTo>
                <a:lnTo>
                  <a:pt x="58978" y="836321"/>
                </a:lnTo>
                <a:lnTo>
                  <a:pt x="27797" y="805145"/>
                </a:lnTo>
                <a:lnTo>
                  <a:pt x="7345" y="765611"/>
                </a:lnTo>
                <a:lnTo>
                  <a:pt x="0" y="720090"/>
                </a:lnTo>
                <a:lnTo>
                  <a:pt x="0" y="144018"/>
                </a:lnTo>
                <a:close/>
              </a:path>
            </a:pathLst>
          </a:custGeom>
          <a:ln w="25908">
            <a:solidFill>
              <a:srgbClr val="C0504D"/>
            </a:solidFill>
          </a:ln>
        </p:spPr>
        <p:txBody>
          <a:bodyPr wrap="square" lIns="0" tIns="0" rIns="0" bIns="0" rtlCol="0"/>
          <a:lstStyle/>
          <a:p>
            <a:endParaRPr/>
          </a:p>
        </p:txBody>
      </p:sp>
      <p:sp>
        <p:nvSpPr>
          <p:cNvPr id="14" name="object 14"/>
          <p:cNvSpPr txBox="1"/>
          <p:nvPr/>
        </p:nvSpPr>
        <p:spPr>
          <a:xfrm>
            <a:off x="8706105" y="5303926"/>
            <a:ext cx="1547495" cy="756920"/>
          </a:xfrm>
          <a:prstGeom prst="rect">
            <a:avLst/>
          </a:prstGeom>
        </p:spPr>
        <p:txBody>
          <a:bodyPr vert="horz" wrap="square" lIns="0" tIns="12700" rIns="0" bIns="0" rtlCol="0">
            <a:spAutoFit/>
          </a:bodyPr>
          <a:lstStyle/>
          <a:p>
            <a:pPr marL="311150" marR="5080" indent="-299085">
              <a:spcBef>
                <a:spcPts val="100"/>
              </a:spcBef>
            </a:pPr>
            <a:r>
              <a:rPr sz="2400" spc="-5" dirty="0">
                <a:latin typeface="Calibri"/>
                <a:cs typeface="Calibri"/>
              </a:rPr>
              <a:t>Classe Fille</a:t>
            </a:r>
            <a:r>
              <a:rPr sz="2400" spc="-110" dirty="0">
                <a:latin typeface="Calibri"/>
                <a:cs typeface="Calibri"/>
              </a:rPr>
              <a:t> </a:t>
            </a:r>
            <a:r>
              <a:rPr sz="2400" dirty="0">
                <a:latin typeface="Calibri"/>
                <a:cs typeface="Calibri"/>
              </a:rPr>
              <a:t>/  </a:t>
            </a:r>
            <a:r>
              <a:rPr sz="2400" spc="-10" dirty="0">
                <a:latin typeface="Calibri"/>
                <a:cs typeface="Calibri"/>
              </a:rPr>
              <a:t>dérivée</a:t>
            </a:r>
            <a:endParaRPr sz="2400">
              <a:latin typeface="Calibri"/>
              <a:cs typeface="Calibri"/>
            </a:endParaRPr>
          </a:p>
        </p:txBody>
      </p:sp>
      <p:sp>
        <p:nvSpPr>
          <p:cNvPr id="15" name="object 15"/>
          <p:cNvSpPr/>
          <p:nvPr/>
        </p:nvSpPr>
        <p:spPr>
          <a:xfrm>
            <a:off x="1559814" y="5004054"/>
            <a:ext cx="4032885" cy="1666239"/>
          </a:xfrm>
          <a:custGeom>
            <a:avLst/>
            <a:gdLst/>
            <a:ahLst/>
            <a:cxnLst/>
            <a:rect l="l" t="t" r="r" b="b"/>
            <a:pathLst>
              <a:path w="4032885" h="1666240">
                <a:moveTo>
                  <a:pt x="3754882" y="0"/>
                </a:moveTo>
                <a:lnTo>
                  <a:pt x="277622" y="0"/>
                </a:lnTo>
                <a:lnTo>
                  <a:pt x="227718" y="4474"/>
                </a:lnTo>
                <a:lnTo>
                  <a:pt x="180750" y="17373"/>
                </a:lnTo>
                <a:lnTo>
                  <a:pt x="137500" y="37911"/>
                </a:lnTo>
                <a:lnTo>
                  <a:pt x="98753" y="65305"/>
                </a:lnTo>
                <a:lnTo>
                  <a:pt x="65292" y="98769"/>
                </a:lnTo>
                <a:lnTo>
                  <a:pt x="37903" y="137517"/>
                </a:lnTo>
                <a:lnTo>
                  <a:pt x="17368" y="180765"/>
                </a:lnTo>
                <a:lnTo>
                  <a:pt x="4472" y="227728"/>
                </a:lnTo>
                <a:lnTo>
                  <a:pt x="0" y="277622"/>
                </a:lnTo>
                <a:lnTo>
                  <a:pt x="0" y="1388110"/>
                </a:lnTo>
                <a:lnTo>
                  <a:pt x="4472" y="1438013"/>
                </a:lnTo>
                <a:lnTo>
                  <a:pt x="17368" y="1484981"/>
                </a:lnTo>
                <a:lnTo>
                  <a:pt x="37903" y="1528231"/>
                </a:lnTo>
                <a:lnTo>
                  <a:pt x="65292" y="1566978"/>
                </a:lnTo>
                <a:lnTo>
                  <a:pt x="98753" y="1600439"/>
                </a:lnTo>
                <a:lnTo>
                  <a:pt x="137500" y="1627828"/>
                </a:lnTo>
                <a:lnTo>
                  <a:pt x="180750" y="1648363"/>
                </a:lnTo>
                <a:lnTo>
                  <a:pt x="227718" y="1661259"/>
                </a:lnTo>
                <a:lnTo>
                  <a:pt x="277622" y="1665732"/>
                </a:lnTo>
                <a:lnTo>
                  <a:pt x="3754882" y="1665732"/>
                </a:lnTo>
                <a:lnTo>
                  <a:pt x="3804775" y="1661259"/>
                </a:lnTo>
                <a:lnTo>
                  <a:pt x="3851738" y="1648363"/>
                </a:lnTo>
                <a:lnTo>
                  <a:pt x="3894986" y="1627828"/>
                </a:lnTo>
                <a:lnTo>
                  <a:pt x="3933734" y="1600439"/>
                </a:lnTo>
                <a:lnTo>
                  <a:pt x="3967198" y="1566978"/>
                </a:lnTo>
                <a:lnTo>
                  <a:pt x="3994592" y="1528231"/>
                </a:lnTo>
                <a:lnTo>
                  <a:pt x="4015130" y="1484981"/>
                </a:lnTo>
                <a:lnTo>
                  <a:pt x="4028029" y="1438013"/>
                </a:lnTo>
                <a:lnTo>
                  <a:pt x="4032504" y="1388110"/>
                </a:lnTo>
                <a:lnTo>
                  <a:pt x="4032504" y="277622"/>
                </a:lnTo>
                <a:lnTo>
                  <a:pt x="4028029" y="227728"/>
                </a:lnTo>
                <a:lnTo>
                  <a:pt x="4015130" y="180765"/>
                </a:lnTo>
                <a:lnTo>
                  <a:pt x="3994592" y="137517"/>
                </a:lnTo>
                <a:lnTo>
                  <a:pt x="3967198" y="98769"/>
                </a:lnTo>
                <a:lnTo>
                  <a:pt x="3933734" y="65305"/>
                </a:lnTo>
                <a:lnTo>
                  <a:pt x="3894986" y="37911"/>
                </a:lnTo>
                <a:lnTo>
                  <a:pt x="3851738" y="17373"/>
                </a:lnTo>
                <a:lnTo>
                  <a:pt x="3804775" y="4474"/>
                </a:lnTo>
                <a:lnTo>
                  <a:pt x="3754882" y="0"/>
                </a:lnTo>
                <a:close/>
              </a:path>
            </a:pathLst>
          </a:custGeom>
          <a:solidFill>
            <a:srgbClr val="FFFFFF"/>
          </a:solidFill>
        </p:spPr>
        <p:txBody>
          <a:bodyPr wrap="square" lIns="0" tIns="0" rIns="0" bIns="0" rtlCol="0"/>
          <a:lstStyle/>
          <a:p>
            <a:endParaRPr/>
          </a:p>
        </p:txBody>
      </p:sp>
      <p:sp>
        <p:nvSpPr>
          <p:cNvPr id="16" name="object 16"/>
          <p:cNvSpPr/>
          <p:nvPr/>
        </p:nvSpPr>
        <p:spPr>
          <a:xfrm>
            <a:off x="1559814" y="5004054"/>
            <a:ext cx="4032885" cy="1666239"/>
          </a:xfrm>
          <a:custGeom>
            <a:avLst/>
            <a:gdLst/>
            <a:ahLst/>
            <a:cxnLst/>
            <a:rect l="l" t="t" r="r" b="b"/>
            <a:pathLst>
              <a:path w="4032885" h="1666240">
                <a:moveTo>
                  <a:pt x="0" y="277622"/>
                </a:moveTo>
                <a:lnTo>
                  <a:pt x="4472" y="227728"/>
                </a:lnTo>
                <a:lnTo>
                  <a:pt x="17368" y="180765"/>
                </a:lnTo>
                <a:lnTo>
                  <a:pt x="37903" y="137517"/>
                </a:lnTo>
                <a:lnTo>
                  <a:pt x="65292" y="98769"/>
                </a:lnTo>
                <a:lnTo>
                  <a:pt x="98753" y="65305"/>
                </a:lnTo>
                <a:lnTo>
                  <a:pt x="137500" y="37911"/>
                </a:lnTo>
                <a:lnTo>
                  <a:pt x="180750" y="17373"/>
                </a:lnTo>
                <a:lnTo>
                  <a:pt x="227718" y="4474"/>
                </a:lnTo>
                <a:lnTo>
                  <a:pt x="277622" y="0"/>
                </a:lnTo>
                <a:lnTo>
                  <a:pt x="3754882" y="0"/>
                </a:lnTo>
                <a:lnTo>
                  <a:pt x="3804775" y="4474"/>
                </a:lnTo>
                <a:lnTo>
                  <a:pt x="3851738" y="17373"/>
                </a:lnTo>
                <a:lnTo>
                  <a:pt x="3894986" y="37911"/>
                </a:lnTo>
                <a:lnTo>
                  <a:pt x="3933734" y="65305"/>
                </a:lnTo>
                <a:lnTo>
                  <a:pt x="3967198" y="98769"/>
                </a:lnTo>
                <a:lnTo>
                  <a:pt x="3994592" y="137517"/>
                </a:lnTo>
                <a:lnTo>
                  <a:pt x="4015130" y="180765"/>
                </a:lnTo>
                <a:lnTo>
                  <a:pt x="4028029" y="227728"/>
                </a:lnTo>
                <a:lnTo>
                  <a:pt x="4032504" y="277622"/>
                </a:lnTo>
                <a:lnTo>
                  <a:pt x="4032504" y="1388110"/>
                </a:lnTo>
                <a:lnTo>
                  <a:pt x="4028029" y="1438013"/>
                </a:lnTo>
                <a:lnTo>
                  <a:pt x="4015130" y="1484981"/>
                </a:lnTo>
                <a:lnTo>
                  <a:pt x="3994592" y="1528231"/>
                </a:lnTo>
                <a:lnTo>
                  <a:pt x="3967198" y="1566978"/>
                </a:lnTo>
                <a:lnTo>
                  <a:pt x="3933734" y="1600439"/>
                </a:lnTo>
                <a:lnTo>
                  <a:pt x="3894986" y="1627828"/>
                </a:lnTo>
                <a:lnTo>
                  <a:pt x="3851738" y="1648363"/>
                </a:lnTo>
                <a:lnTo>
                  <a:pt x="3804775" y="1661259"/>
                </a:lnTo>
                <a:lnTo>
                  <a:pt x="3754882" y="1665732"/>
                </a:lnTo>
                <a:lnTo>
                  <a:pt x="277622" y="1665732"/>
                </a:lnTo>
                <a:lnTo>
                  <a:pt x="227718" y="1661259"/>
                </a:lnTo>
                <a:lnTo>
                  <a:pt x="180750" y="1648363"/>
                </a:lnTo>
                <a:lnTo>
                  <a:pt x="137500" y="1627828"/>
                </a:lnTo>
                <a:lnTo>
                  <a:pt x="98753" y="1600439"/>
                </a:lnTo>
                <a:lnTo>
                  <a:pt x="65292" y="1566978"/>
                </a:lnTo>
                <a:lnTo>
                  <a:pt x="37903" y="1528231"/>
                </a:lnTo>
                <a:lnTo>
                  <a:pt x="17368" y="1484981"/>
                </a:lnTo>
                <a:lnTo>
                  <a:pt x="4472" y="1438013"/>
                </a:lnTo>
                <a:lnTo>
                  <a:pt x="0" y="1388110"/>
                </a:lnTo>
                <a:lnTo>
                  <a:pt x="0" y="277622"/>
                </a:lnTo>
                <a:close/>
              </a:path>
            </a:pathLst>
          </a:custGeom>
          <a:ln w="25908">
            <a:solidFill>
              <a:srgbClr val="C0504D"/>
            </a:solidFill>
          </a:ln>
        </p:spPr>
        <p:txBody>
          <a:bodyPr wrap="square" lIns="0" tIns="0" rIns="0" bIns="0" rtlCol="0"/>
          <a:lstStyle/>
          <a:p>
            <a:endParaRPr/>
          </a:p>
        </p:txBody>
      </p:sp>
      <p:sp>
        <p:nvSpPr>
          <p:cNvPr id="17" name="object 17"/>
          <p:cNvSpPr txBox="1"/>
          <p:nvPr/>
        </p:nvSpPr>
        <p:spPr>
          <a:xfrm>
            <a:off x="1742947" y="5073473"/>
            <a:ext cx="3665854" cy="1489075"/>
          </a:xfrm>
          <a:prstGeom prst="rect">
            <a:avLst/>
          </a:prstGeom>
        </p:spPr>
        <p:txBody>
          <a:bodyPr vert="horz" wrap="square" lIns="0" tIns="12700" rIns="0" bIns="0" rtlCol="0">
            <a:spAutoFit/>
          </a:bodyPr>
          <a:lstStyle/>
          <a:p>
            <a:pPr marL="12700" marR="5080" algn="ctr">
              <a:spcBef>
                <a:spcPts val="100"/>
              </a:spcBef>
            </a:pPr>
            <a:r>
              <a:rPr sz="2400" dirty="0">
                <a:latin typeface="Calibri"/>
                <a:cs typeface="Calibri"/>
              </a:rPr>
              <a:t>Un </a:t>
            </a:r>
            <a:r>
              <a:rPr sz="2400" spc="-10" dirty="0">
                <a:latin typeface="Calibri"/>
                <a:cs typeface="Calibri"/>
              </a:rPr>
              <a:t>objet </a:t>
            </a:r>
            <a:r>
              <a:rPr sz="2400" spc="-5" dirty="0">
                <a:latin typeface="Calibri"/>
                <a:cs typeface="Calibri"/>
              </a:rPr>
              <a:t>de </a:t>
            </a:r>
            <a:r>
              <a:rPr sz="2400" dirty="0">
                <a:latin typeface="Calibri"/>
                <a:cs typeface="Calibri"/>
              </a:rPr>
              <a:t>la classe</a:t>
            </a:r>
            <a:r>
              <a:rPr sz="2400" spc="-70" dirty="0">
                <a:latin typeface="Calibri"/>
                <a:cs typeface="Calibri"/>
              </a:rPr>
              <a:t> </a:t>
            </a:r>
            <a:r>
              <a:rPr sz="2400" spc="-15" dirty="0">
                <a:latin typeface="Calibri"/>
                <a:cs typeface="Calibri"/>
              </a:rPr>
              <a:t>PointCol  </a:t>
            </a:r>
            <a:r>
              <a:rPr sz="2400" spc="-10" dirty="0">
                <a:latin typeface="Calibri"/>
                <a:cs typeface="Calibri"/>
              </a:rPr>
              <a:t>est </a:t>
            </a:r>
            <a:r>
              <a:rPr sz="2400" spc="-5" dirty="0">
                <a:latin typeface="Calibri"/>
                <a:cs typeface="Calibri"/>
              </a:rPr>
              <a:t>un </a:t>
            </a:r>
            <a:r>
              <a:rPr sz="2400" spc="-20" dirty="0">
                <a:latin typeface="Calibri"/>
                <a:cs typeface="Calibri"/>
              </a:rPr>
              <a:t>Point </a:t>
            </a:r>
            <a:r>
              <a:rPr sz="2400" spc="-5" dirty="0">
                <a:latin typeface="Calibri"/>
                <a:cs typeface="Calibri"/>
              </a:rPr>
              <a:t>amélioré qui  possède un </a:t>
            </a:r>
            <a:r>
              <a:rPr sz="2400" spc="-10" dirty="0">
                <a:latin typeface="Calibri"/>
                <a:cs typeface="Calibri"/>
              </a:rPr>
              <a:t>attribut </a:t>
            </a:r>
            <a:r>
              <a:rPr sz="2400" dirty="0">
                <a:latin typeface="Calibri"/>
                <a:cs typeface="Calibri"/>
              </a:rPr>
              <a:t>et </a:t>
            </a:r>
            <a:r>
              <a:rPr sz="2400" spc="-5" dirty="0">
                <a:latin typeface="Calibri"/>
                <a:cs typeface="Calibri"/>
              </a:rPr>
              <a:t>des  méthodes</a:t>
            </a:r>
            <a:r>
              <a:rPr sz="2400" spc="-30" dirty="0">
                <a:latin typeface="Calibri"/>
                <a:cs typeface="Calibri"/>
              </a:rPr>
              <a:t> </a:t>
            </a:r>
            <a:r>
              <a:rPr sz="2400" spc="-10" dirty="0">
                <a:latin typeface="Calibri"/>
                <a:cs typeface="Calibri"/>
              </a:rPr>
              <a:t>supplémentaires</a:t>
            </a:r>
            <a:endParaRPr sz="2400">
              <a:latin typeface="Calibri"/>
              <a:cs typeface="Calibri"/>
            </a:endParaRPr>
          </a:p>
        </p:txBody>
      </p:sp>
      <p:sp>
        <p:nvSpPr>
          <p:cNvPr id="19" name="object 2"/>
          <p:cNvSpPr txBox="1">
            <a:spLocks noGrp="1"/>
          </p:cNvSpPr>
          <p:nvPr>
            <p:ph type="title"/>
          </p:nvPr>
        </p:nvSpPr>
        <p:spPr>
          <a:xfrm>
            <a:off x="1015199" y="1453"/>
            <a:ext cx="9857309" cy="566822"/>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z="3600" spc="-5" dirty="0"/>
              <a:t>Le principe de</a:t>
            </a:r>
            <a:r>
              <a:rPr sz="3600" spc="-40" dirty="0"/>
              <a:t> </a:t>
            </a:r>
            <a:r>
              <a:rPr sz="3600" spc="-10" dirty="0"/>
              <a:t>l’héritage</a:t>
            </a:r>
          </a:p>
        </p:txBody>
      </p:sp>
      <p:graphicFrame>
        <p:nvGraphicFramePr>
          <p:cNvPr id="20" name="Objet 19"/>
          <p:cNvGraphicFramePr>
            <a:graphicFrameLocks noChangeAspect="1"/>
          </p:cNvGraphicFramePr>
          <p:nvPr>
            <p:extLst>
              <p:ext uri="{D42A27DB-BD31-4B8C-83A1-F6EECF244321}">
                <p14:modId xmlns:p14="http://schemas.microsoft.com/office/powerpoint/2010/main" val="2918798243"/>
              </p:ext>
            </p:extLst>
          </p:nvPr>
        </p:nvGraphicFramePr>
        <p:xfrm>
          <a:off x="0" y="15546"/>
          <a:ext cx="923635" cy="591193"/>
        </p:xfrm>
        <a:graphic>
          <a:graphicData uri="http://schemas.openxmlformats.org/presentationml/2006/ole">
            <mc:AlternateContent xmlns:mc="http://schemas.openxmlformats.org/markup-compatibility/2006">
              <mc:Choice xmlns:v="urn:schemas-microsoft-com:vml" Requires="v">
                <p:oleObj spid="_x0000_s53251"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546"/>
                        <a:ext cx="923635" cy="591193"/>
                      </a:xfrm>
                      <a:prstGeom prst="rect">
                        <a:avLst/>
                      </a:prstGeom>
                      <a:noFill/>
                    </p:spPr>
                  </p:pic>
                </p:oleObj>
              </mc:Fallback>
            </mc:AlternateContent>
          </a:graphicData>
        </a:graphic>
      </p:graphicFrame>
    </p:spTree>
    <p:extLst>
      <p:ext uri="{BB962C8B-B14F-4D97-AF65-F5344CB8AC3E}">
        <p14:creationId xmlns:p14="http://schemas.microsoft.com/office/powerpoint/2010/main" val="321128727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1703831" y="899160"/>
            <a:ext cx="8712708" cy="5265420"/>
          </a:xfrm>
          <a:prstGeom prst="rect">
            <a:avLst/>
          </a:prstGeom>
          <a:blipFill>
            <a:blip r:embed="rId3" cstate="print"/>
            <a:stretch>
              <a:fillRect/>
            </a:stretch>
          </a:blipFill>
        </p:spPr>
        <p:txBody>
          <a:bodyPr wrap="square" lIns="0" tIns="0" rIns="0" bIns="0" rtlCol="0"/>
          <a:lstStyle/>
          <a:p>
            <a:endParaRPr/>
          </a:p>
        </p:txBody>
      </p:sp>
      <p:sp>
        <p:nvSpPr>
          <p:cNvPr id="5" name="object 2"/>
          <p:cNvSpPr txBox="1">
            <a:spLocks noGrp="1"/>
          </p:cNvSpPr>
          <p:nvPr>
            <p:ph type="title"/>
          </p:nvPr>
        </p:nvSpPr>
        <p:spPr>
          <a:xfrm>
            <a:off x="1131530" y="0"/>
            <a:ext cx="9857309" cy="751488"/>
          </a:xfrm>
          <a:prstGeom prst="rect">
            <a:avLst/>
          </a:prstGeom>
          <a:solidFill>
            <a:schemeClr val="accent5">
              <a:lumMod val="60000"/>
              <a:lumOff val="40000"/>
            </a:schemeClr>
          </a:solidFill>
        </p:spPr>
        <p:txBody>
          <a:bodyPr vert="horz" wrap="square" lIns="0" tIns="12700" rIns="0" bIns="0" rtlCol="0" anchor="b">
            <a:spAutoFit/>
          </a:bodyPr>
          <a:lstStyle/>
          <a:p>
            <a:pPr marL="12700">
              <a:lnSpc>
                <a:spcPct val="100000"/>
              </a:lnSpc>
              <a:spcBef>
                <a:spcPts val="100"/>
              </a:spcBef>
            </a:pPr>
            <a:r>
              <a:rPr spc="-5" dirty="0"/>
              <a:t>Le principe de</a:t>
            </a:r>
            <a:r>
              <a:rPr spc="-40" dirty="0"/>
              <a:t> </a:t>
            </a:r>
            <a:r>
              <a:rPr spc="-10" dirty="0"/>
              <a:t>l’héritage</a:t>
            </a:r>
          </a:p>
        </p:txBody>
      </p:sp>
      <p:graphicFrame>
        <p:nvGraphicFramePr>
          <p:cNvPr id="6" name="Objet 5"/>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54275"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8864174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353312" y="382573"/>
            <a:ext cx="9784080" cy="1417843"/>
          </a:xfrm>
          <a:prstGeom prst="rect">
            <a:avLst/>
          </a:prstGeom>
          <a:solidFill>
            <a:schemeClr val="accent5">
              <a:lumMod val="60000"/>
              <a:lumOff val="40000"/>
            </a:schemeClr>
          </a:solidFill>
        </p:spPr>
        <p:txBody>
          <a:bodyPr vert="horz" wrap="square" lIns="0" tIns="10941" rIns="0" bIns="0" rtlCol="0">
            <a:spAutoFit/>
          </a:bodyPr>
          <a:lstStyle/>
          <a:p>
            <a:pPr marR="169866" algn="ctr">
              <a:spcBef>
                <a:spcPts val="86"/>
              </a:spcBef>
            </a:pPr>
            <a:r>
              <a:rPr sz="2539" b="1" spc="-9" dirty="0">
                <a:latin typeface="Times New Roman"/>
                <a:cs typeface="Times New Roman"/>
              </a:rPr>
              <a:t>Droit </a:t>
            </a:r>
            <a:r>
              <a:rPr sz="2539" b="1" spc="-5" dirty="0">
                <a:latin typeface="Times New Roman"/>
                <a:cs typeface="Times New Roman"/>
              </a:rPr>
              <a:t>d’accès </a:t>
            </a:r>
            <a:r>
              <a:rPr sz="2539" b="1" dirty="0">
                <a:latin typeface="Times New Roman"/>
                <a:cs typeface="Times New Roman"/>
              </a:rPr>
              <a:t>aux</a:t>
            </a:r>
            <a:r>
              <a:rPr sz="2539" b="1" spc="-9" dirty="0">
                <a:latin typeface="Times New Roman"/>
                <a:cs typeface="Times New Roman"/>
              </a:rPr>
              <a:t> </a:t>
            </a:r>
            <a:r>
              <a:rPr sz="2539" b="1" dirty="0">
                <a:latin typeface="Times New Roman"/>
                <a:cs typeface="Times New Roman"/>
              </a:rPr>
              <a:t>attributs</a:t>
            </a:r>
            <a:endParaRPr sz="2539" dirty="0">
              <a:latin typeface="Times New Roman"/>
              <a:cs typeface="Times New Roman"/>
            </a:endParaRPr>
          </a:p>
          <a:p>
            <a:pPr marL="419196">
              <a:spcBef>
                <a:spcPts val="1437"/>
              </a:spcBef>
            </a:pPr>
            <a:r>
              <a:rPr sz="1451" b="1" spc="-5" dirty="0">
                <a:latin typeface="Times New Roman"/>
                <a:cs typeface="Times New Roman"/>
              </a:rPr>
              <a:t>public </a:t>
            </a:r>
            <a:r>
              <a:rPr sz="1451" spc="-5" dirty="0">
                <a:latin typeface="Times New Roman"/>
                <a:cs typeface="Times New Roman"/>
              </a:rPr>
              <a:t>: les éléments qui suivent </a:t>
            </a:r>
            <a:r>
              <a:rPr sz="1451" spc="-9" dirty="0">
                <a:latin typeface="Times New Roman"/>
                <a:cs typeface="Times New Roman"/>
              </a:rPr>
              <a:t>sont </a:t>
            </a:r>
            <a:r>
              <a:rPr sz="1451" spc="-5" dirty="0">
                <a:latin typeface="Times New Roman"/>
                <a:cs typeface="Times New Roman"/>
              </a:rPr>
              <a:t>accessibles depuis l'extérieur de la classe</a:t>
            </a:r>
            <a:r>
              <a:rPr sz="1451" spc="45" dirty="0">
                <a:latin typeface="Times New Roman"/>
                <a:cs typeface="Times New Roman"/>
              </a:rPr>
              <a:t> </a:t>
            </a:r>
            <a:r>
              <a:rPr sz="1451" spc="-5" dirty="0">
                <a:latin typeface="Times New Roman"/>
                <a:cs typeface="Times New Roman"/>
              </a:rPr>
              <a:t>;</a:t>
            </a:r>
            <a:endParaRPr sz="1451" dirty="0">
              <a:latin typeface="Times New Roman"/>
              <a:cs typeface="Times New Roman"/>
            </a:endParaRPr>
          </a:p>
          <a:p>
            <a:pPr marL="419196">
              <a:spcBef>
                <a:spcPts val="172"/>
              </a:spcBef>
            </a:pPr>
            <a:r>
              <a:rPr sz="1451" b="1" spc="-5" dirty="0">
                <a:latin typeface="Times New Roman"/>
                <a:cs typeface="Times New Roman"/>
              </a:rPr>
              <a:t>private </a:t>
            </a:r>
            <a:r>
              <a:rPr sz="1451" spc="-5" dirty="0">
                <a:latin typeface="Times New Roman"/>
                <a:cs typeface="Times New Roman"/>
              </a:rPr>
              <a:t>: les éléments qui suivent ne sont pas accessibles </a:t>
            </a:r>
            <a:r>
              <a:rPr sz="1451" dirty="0">
                <a:latin typeface="Times New Roman"/>
                <a:cs typeface="Times New Roman"/>
              </a:rPr>
              <a:t>depuis </a:t>
            </a:r>
            <a:r>
              <a:rPr sz="1451" spc="-5" dirty="0">
                <a:latin typeface="Times New Roman"/>
                <a:cs typeface="Times New Roman"/>
              </a:rPr>
              <a:t>l'extérieur de la</a:t>
            </a:r>
            <a:r>
              <a:rPr sz="1451" spc="50" dirty="0">
                <a:latin typeface="Times New Roman"/>
                <a:cs typeface="Times New Roman"/>
              </a:rPr>
              <a:t> </a:t>
            </a:r>
            <a:r>
              <a:rPr sz="1451" spc="-5" dirty="0">
                <a:latin typeface="Times New Roman"/>
                <a:cs typeface="Times New Roman"/>
              </a:rPr>
              <a:t>classe</a:t>
            </a:r>
            <a:r>
              <a:rPr sz="1451" spc="-5" dirty="0">
                <a:latin typeface="Times New Roman"/>
                <a:cs typeface="Times New Roman"/>
              </a:rPr>
              <a:t>.</a:t>
            </a:r>
            <a:endParaRPr sz="1451" dirty="0">
              <a:latin typeface="Times New Roman"/>
              <a:cs typeface="Times New Roman"/>
            </a:endParaRPr>
          </a:p>
          <a:p>
            <a:pPr marL="11516">
              <a:spcBef>
                <a:spcPts val="1134"/>
              </a:spcBef>
            </a:pPr>
            <a:r>
              <a:rPr sz="1451" spc="-5" dirty="0">
                <a:latin typeface="Times New Roman"/>
                <a:cs typeface="Times New Roman"/>
              </a:rPr>
              <a:t>La portée </a:t>
            </a:r>
            <a:r>
              <a:rPr sz="1451" b="1" u="sng" spc="-5" dirty="0">
                <a:solidFill>
                  <a:srgbClr val="FF0000"/>
                </a:solidFill>
                <a:latin typeface="Times New Roman"/>
                <a:cs typeface="Times New Roman"/>
              </a:rPr>
              <a:t>protected</a:t>
            </a:r>
            <a:r>
              <a:rPr sz="1451" b="1" spc="-5" dirty="0">
                <a:solidFill>
                  <a:srgbClr val="FF0000"/>
                </a:solidFill>
                <a:latin typeface="Times New Roman"/>
                <a:cs typeface="Times New Roman"/>
              </a:rPr>
              <a:t> </a:t>
            </a:r>
            <a:r>
              <a:rPr sz="1451" spc="-5" dirty="0">
                <a:latin typeface="Times New Roman"/>
                <a:cs typeface="Times New Roman"/>
              </a:rPr>
              <a:t>(protégée) assure la visibilité des </a:t>
            </a:r>
            <a:r>
              <a:rPr sz="1451" spc="-9" dirty="0">
                <a:latin typeface="Times New Roman"/>
                <a:cs typeface="Times New Roman"/>
              </a:rPr>
              <a:t>membres </a:t>
            </a:r>
            <a:r>
              <a:rPr sz="1451" spc="-5" dirty="0">
                <a:latin typeface="Times New Roman"/>
                <a:cs typeface="Times New Roman"/>
              </a:rPr>
              <a:t>d’une </a:t>
            </a:r>
            <a:r>
              <a:rPr sz="1451" dirty="0">
                <a:latin typeface="Times New Roman"/>
                <a:cs typeface="Times New Roman"/>
              </a:rPr>
              <a:t>classe </a:t>
            </a:r>
            <a:r>
              <a:rPr sz="1451" spc="-5" dirty="0">
                <a:latin typeface="Times New Roman"/>
                <a:cs typeface="Times New Roman"/>
              </a:rPr>
              <a:t>dans les classes </a:t>
            </a:r>
            <a:r>
              <a:rPr sz="1451" spc="5" dirty="0">
                <a:latin typeface="Times New Roman"/>
                <a:cs typeface="Times New Roman"/>
              </a:rPr>
              <a:t>de </a:t>
            </a:r>
            <a:r>
              <a:rPr sz="1451" spc="-5" dirty="0">
                <a:latin typeface="Times New Roman"/>
                <a:cs typeface="Times New Roman"/>
              </a:rPr>
              <a:t>sa</a:t>
            </a:r>
            <a:r>
              <a:rPr sz="1451" spc="236" dirty="0">
                <a:latin typeface="Times New Roman"/>
                <a:cs typeface="Times New Roman"/>
              </a:rPr>
              <a:t> </a:t>
            </a:r>
            <a:r>
              <a:rPr sz="1451" spc="-5" dirty="0">
                <a:latin typeface="Times New Roman"/>
                <a:cs typeface="Times New Roman"/>
              </a:rPr>
              <a:t>descendance</a:t>
            </a:r>
            <a:endParaRPr sz="1451" dirty="0">
              <a:latin typeface="Times New Roman"/>
              <a:cs typeface="Times New Roman"/>
            </a:endParaRPr>
          </a:p>
        </p:txBody>
      </p:sp>
      <p:sp>
        <p:nvSpPr>
          <p:cNvPr id="5" name="object 5"/>
          <p:cNvSpPr txBox="1"/>
          <p:nvPr/>
        </p:nvSpPr>
        <p:spPr>
          <a:xfrm>
            <a:off x="6332201" y="5352534"/>
            <a:ext cx="4210386" cy="993368"/>
          </a:xfrm>
          <a:prstGeom prst="rect">
            <a:avLst/>
          </a:prstGeom>
        </p:spPr>
        <p:txBody>
          <a:bodyPr vert="horz" wrap="square" lIns="0" tIns="10941" rIns="0" bIns="0" rtlCol="0">
            <a:spAutoFit/>
          </a:bodyPr>
          <a:lstStyle/>
          <a:p>
            <a:pPr marL="11516" marR="4607" algn="just">
              <a:lnSpc>
                <a:spcPct val="110200"/>
              </a:lnSpc>
              <a:spcBef>
                <a:spcPts val="86"/>
              </a:spcBef>
            </a:pPr>
            <a:r>
              <a:rPr sz="1451" spc="-5" dirty="0">
                <a:latin typeface="Times New Roman"/>
                <a:cs typeface="Times New Roman"/>
              </a:rPr>
              <a:t>Le niveau d’accès protégé correspond à une </a:t>
            </a:r>
            <a:r>
              <a:rPr sz="1451" b="1" spc="-5" dirty="0">
                <a:latin typeface="Times New Roman"/>
                <a:cs typeface="Times New Roman"/>
              </a:rPr>
              <a:t>extension  du niveau privé </a:t>
            </a:r>
            <a:r>
              <a:rPr sz="1451" spc="-5" dirty="0">
                <a:latin typeface="Times New Roman"/>
                <a:cs typeface="Times New Roman"/>
              </a:rPr>
              <a:t>permettant l’accès aux sous-classes...  </a:t>
            </a:r>
            <a:r>
              <a:rPr sz="1451" b="1" spc="-5" dirty="0">
                <a:solidFill>
                  <a:srgbClr val="FF0000"/>
                </a:solidFill>
                <a:latin typeface="Times New Roman"/>
                <a:cs typeface="Times New Roman"/>
              </a:rPr>
              <a:t>mais uniquement dans leur portée </a:t>
            </a:r>
            <a:r>
              <a:rPr sz="1451" spc="-5" dirty="0">
                <a:latin typeface="Times New Roman"/>
                <a:cs typeface="Times New Roman"/>
              </a:rPr>
              <a:t>(de sous-classe), </a:t>
            </a:r>
            <a:r>
              <a:rPr sz="1451" spc="-9" dirty="0">
                <a:latin typeface="Times New Roman"/>
                <a:cs typeface="Times New Roman"/>
              </a:rPr>
              <a:t>et  </a:t>
            </a:r>
            <a:r>
              <a:rPr sz="1451" spc="-5" dirty="0">
                <a:latin typeface="Times New Roman"/>
                <a:cs typeface="Times New Roman"/>
              </a:rPr>
              <a:t>non pas dans la portée de </a:t>
            </a:r>
            <a:r>
              <a:rPr sz="1451" dirty="0">
                <a:latin typeface="Times New Roman"/>
                <a:cs typeface="Times New Roman"/>
              </a:rPr>
              <a:t>la</a:t>
            </a:r>
            <a:r>
              <a:rPr sz="1451" spc="9" dirty="0">
                <a:latin typeface="Times New Roman"/>
                <a:cs typeface="Times New Roman"/>
              </a:rPr>
              <a:t> </a:t>
            </a:r>
            <a:r>
              <a:rPr sz="1451" spc="-5" dirty="0">
                <a:latin typeface="Times New Roman"/>
                <a:cs typeface="Times New Roman"/>
              </a:rPr>
              <a:t>super-classe.</a:t>
            </a:r>
            <a:endParaRPr sz="1451">
              <a:latin typeface="Times New Roman"/>
              <a:cs typeface="Times New Roman"/>
            </a:endParaRPr>
          </a:p>
        </p:txBody>
      </p:sp>
      <p:sp>
        <p:nvSpPr>
          <p:cNvPr id="6" name="object 6"/>
          <p:cNvSpPr/>
          <p:nvPr/>
        </p:nvSpPr>
        <p:spPr>
          <a:xfrm>
            <a:off x="1884225" y="2032641"/>
            <a:ext cx="3885638" cy="2866052"/>
          </a:xfrm>
          <a:prstGeom prst="rect">
            <a:avLst/>
          </a:prstGeom>
          <a:blipFill>
            <a:blip r:embed="rId3" cstate="print"/>
            <a:stretch>
              <a:fillRect/>
            </a:stretch>
          </a:blipFill>
        </p:spPr>
        <p:txBody>
          <a:bodyPr wrap="square" lIns="0" tIns="0" rIns="0" bIns="0" rtlCol="0"/>
          <a:lstStyle/>
          <a:p>
            <a:endParaRPr sz="1632"/>
          </a:p>
        </p:txBody>
      </p:sp>
      <p:sp>
        <p:nvSpPr>
          <p:cNvPr id="7" name="object 7"/>
          <p:cNvSpPr/>
          <p:nvPr/>
        </p:nvSpPr>
        <p:spPr>
          <a:xfrm>
            <a:off x="1701582" y="1860816"/>
            <a:ext cx="4251269" cy="3177366"/>
          </a:xfrm>
          <a:custGeom>
            <a:avLst/>
            <a:gdLst/>
            <a:ahLst/>
            <a:cxnLst/>
            <a:rect l="l" t="t" r="r" b="b"/>
            <a:pathLst>
              <a:path w="4688205" h="3503929">
                <a:moveTo>
                  <a:pt x="0" y="3503676"/>
                </a:moveTo>
                <a:lnTo>
                  <a:pt x="4687824" y="3503676"/>
                </a:lnTo>
                <a:lnTo>
                  <a:pt x="4687824" y="0"/>
                </a:lnTo>
                <a:lnTo>
                  <a:pt x="0" y="0"/>
                </a:lnTo>
                <a:lnTo>
                  <a:pt x="0" y="3503676"/>
                </a:lnTo>
                <a:close/>
              </a:path>
            </a:pathLst>
          </a:custGeom>
          <a:ln w="19812">
            <a:solidFill>
              <a:srgbClr val="548ED4"/>
            </a:solidFill>
          </a:ln>
        </p:spPr>
        <p:txBody>
          <a:bodyPr wrap="square" lIns="0" tIns="0" rIns="0" bIns="0" rtlCol="0"/>
          <a:lstStyle/>
          <a:p>
            <a:endParaRPr sz="1632"/>
          </a:p>
        </p:txBody>
      </p:sp>
      <p:sp>
        <p:nvSpPr>
          <p:cNvPr id="8" name="object 8"/>
          <p:cNvSpPr/>
          <p:nvPr/>
        </p:nvSpPr>
        <p:spPr>
          <a:xfrm>
            <a:off x="1700891" y="5326318"/>
            <a:ext cx="4234340" cy="1098933"/>
          </a:xfrm>
          <a:prstGeom prst="rect">
            <a:avLst/>
          </a:prstGeom>
          <a:blipFill>
            <a:blip r:embed="rId4" cstate="print"/>
            <a:stretch>
              <a:fillRect/>
            </a:stretch>
          </a:blipFill>
        </p:spPr>
        <p:txBody>
          <a:bodyPr wrap="square" lIns="0" tIns="0" rIns="0" bIns="0" rtlCol="0"/>
          <a:lstStyle/>
          <a:p>
            <a:endParaRPr sz="1632"/>
          </a:p>
        </p:txBody>
      </p:sp>
      <p:sp>
        <p:nvSpPr>
          <p:cNvPr id="9" name="object 9"/>
          <p:cNvSpPr/>
          <p:nvPr/>
        </p:nvSpPr>
        <p:spPr>
          <a:xfrm>
            <a:off x="1691909" y="5307436"/>
            <a:ext cx="4252421" cy="1225918"/>
          </a:xfrm>
          <a:custGeom>
            <a:avLst/>
            <a:gdLst/>
            <a:ahLst/>
            <a:cxnLst/>
            <a:rect l="l" t="t" r="r" b="b"/>
            <a:pathLst>
              <a:path w="4689475" h="1351915">
                <a:moveTo>
                  <a:pt x="0" y="1351788"/>
                </a:moveTo>
                <a:lnTo>
                  <a:pt x="4689348" y="1351788"/>
                </a:lnTo>
                <a:lnTo>
                  <a:pt x="4689348" y="0"/>
                </a:lnTo>
                <a:lnTo>
                  <a:pt x="0" y="0"/>
                </a:lnTo>
                <a:lnTo>
                  <a:pt x="0" y="1351788"/>
                </a:lnTo>
                <a:close/>
              </a:path>
            </a:pathLst>
          </a:custGeom>
          <a:ln w="19812">
            <a:solidFill>
              <a:srgbClr val="000000"/>
            </a:solidFill>
          </a:ln>
        </p:spPr>
        <p:txBody>
          <a:bodyPr wrap="square" lIns="0" tIns="0" rIns="0" bIns="0" rtlCol="0"/>
          <a:lstStyle/>
          <a:p>
            <a:endParaRPr sz="1632"/>
          </a:p>
        </p:txBody>
      </p:sp>
      <p:sp>
        <p:nvSpPr>
          <p:cNvPr id="10" name="object 10"/>
          <p:cNvSpPr/>
          <p:nvPr/>
        </p:nvSpPr>
        <p:spPr>
          <a:xfrm>
            <a:off x="6494048" y="2020414"/>
            <a:ext cx="3648415" cy="2863636"/>
          </a:xfrm>
          <a:prstGeom prst="rect">
            <a:avLst/>
          </a:prstGeom>
          <a:blipFill>
            <a:blip r:embed="rId5" cstate="print"/>
            <a:stretch>
              <a:fillRect/>
            </a:stretch>
          </a:blipFill>
        </p:spPr>
        <p:txBody>
          <a:bodyPr wrap="square" lIns="0" tIns="0" rIns="0" bIns="0" rtlCol="0"/>
          <a:lstStyle/>
          <a:p>
            <a:endParaRPr sz="1632"/>
          </a:p>
        </p:txBody>
      </p:sp>
      <p:sp>
        <p:nvSpPr>
          <p:cNvPr id="11" name="object 11"/>
          <p:cNvSpPr/>
          <p:nvPr/>
        </p:nvSpPr>
        <p:spPr>
          <a:xfrm>
            <a:off x="6311816" y="1848378"/>
            <a:ext cx="3992726" cy="3177366"/>
          </a:xfrm>
          <a:custGeom>
            <a:avLst/>
            <a:gdLst/>
            <a:ahLst/>
            <a:cxnLst/>
            <a:rect l="l" t="t" r="r" b="b"/>
            <a:pathLst>
              <a:path w="4403090" h="3503929">
                <a:moveTo>
                  <a:pt x="0" y="3503676"/>
                </a:moveTo>
                <a:lnTo>
                  <a:pt x="4402836" y="3503676"/>
                </a:lnTo>
                <a:lnTo>
                  <a:pt x="4402836" y="0"/>
                </a:lnTo>
                <a:lnTo>
                  <a:pt x="0" y="0"/>
                </a:lnTo>
                <a:lnTo>
                  <a:pt x="0" y="3503676"/>
                </a:lnTo>
                <a:close/>
              </a:path>
            </a:pathLst>
          </a:custGeom>
          <a:ln w="19812">
            <a:solidFill>
              <a:srgbClr val="548ED4"/>
            </a:solidFill>
          </a:ln>
        </p:spPr>
        <p:txBody>
          <a:bodyPr wrap="square" lIns="0" tIns="0" rIns="0" bIns="0" rtlCol="0"/>
          <a:lstStyle/>
          <a:p>
            <a:endParaRPr sz="1632"/>
          </a:p>
        </p:txBody>
      </p:sp>
      <p:sp>
        <p:nvSpPr>
          <p:cNvPr id="14" name="object 14"/>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6" name="Objet 15"/>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55299" name="Picture" r:id="rId6" imgW="1402560" imgH="808920" progId="Word.Picture.8">
                  <p:embed/>
                </p:oleObj>
              </mc:Choice>
              <mc:Fallback>
                <p:oleObj name="Picture" r:id="rId6" imgW="1402560" imgH="808920" progId="Word.Pictur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7212760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re 9"/>
          <p:cNvSpPr>
            <a:spLocks noGrp="1"/>
          </p:cNvSpPr>
          <p:nvPr>
            <p:ph type="title"/>
          </p:nvPr>
        </p:nvSpPr>
        <p:spPr>
          <a:xfrm>
            <a:off x="1005840" y="393192"/>
            <a:ext cx="10058400" cy="758954"/>
          </a:xfrm>
          <a:solidFill>
            <a:schemeClr val="accent5">
              <a:lumMod val="60000"/>
              <a:lumOff val="40000"/>
            </a:schemeClr>
          </a:solidFill>
        </p:spPr>
        <p:txBody>
          <a:bodyPr/>
          <a:lstStyle/>
          <a:p>
            <a:r>
              <a:rPr lang="fr-FR" dirty="0" smtClean="0"/>
              <a:t>Types d’héritage</a:t>
            </a:r>
            <a:endParaRPr lang="fr-FR" dirty="0"/>
          </a:p>
        </p:txBody>
      </p:sp>
      <p:sp>
        <p:nvSpPr>
          <p:cNvPr id="11" name="Espace réservé du texte 10"/>
          <p:cNvSpPr>
            <a:spLocks noGrp="1"/>
          </p:cNvSpPr>
          <p:nvPr>
            <p:ph type="body" idx="1"/>
          </p:nvPr>
        </p:nvSpPr>
        <p:spPr/>
        <p:txBody>
          <a:bodyPr/>
          <a:lstStyle/>
          <a:p>
            <a:r>
              <a:rPr lang="fr-FR" dirty="0" smtClean="0"/>
              <a:t>Héritage simple</a:t>
            </a:r>
            <a:endParaRPr lang="fr-FR" dirty="0"/>
          </a:p>
        </p:txBody>
      </p:sp>
      <p:pic>
        <p:nvPicPr>
          <p:cNvPr id="6" name="Espace réservé du contenu 5"/>
          <p:cNvPicPr>
            <a:picLocks noGrp="1" noChangeAspect="1"/>
          </p:cNvPicPr>
          <p:nvPr>
            <p:ph sz="half" idx="2"/>
          </p:nvPr>
        </p:nvPicPr>
        <p:blipFill>
          <a:blip r:embed="rId3"/>
          <a:stretch>
            <a:fillRect/>
          </a:stretch>
        </p:blipFill>
        <p:spPr>
          <a:xfrm>
            <a:off x="2478198" y="2877874"/>
            <a:ext cx="1719042" cy="3286125"/>
          </a:xfrm>
          <a:prstGeom prst="rect">
            <a:avLst/>
          </a:prstGeom>
        </p:spPr>
      </p:pic>
      <p:sp>
        <p:nvSpPr>
          <p:cNvPr id="12" name="Espace réservé du texte 11"/>
          <p:cNvSpPr>
            <a:spLocks noGrp="1"/>
          </p:cNvSpPr>
          <p:nvPr>
            <p:ph type="body" sz="quarter" idx="3"/>
          </p:nvPr>
        </p:nvSpPr>
        <p:spPr/>
        <p:txBody>
          <a:bodyPr>
            <a:normAutofit fontScale="70000" lnSpcReduction="20000"/>
          </a:bodyPr>
          <a:lstStyle/>
          <a:p>
            <a:r>
              <a:rPr lang="fr-FR" dirty="0">
                <a:solidFill>
                  <a:srgbClr val="FF0000"/>
                </a:solidFill>
                <a:latin typeface="+mj-lt"/>
              </a:rPr>
              <a:t>Dans ce type d'héritage, une classe dérivée hérite d'une seule classe de base. C'est la forme la plus simple de l'héritage.</a:t>
            </a:r>
            <a:endParaRPr lang="fr-FR" dirty="0">
              <a:solidFill>
                <a:srgbClr val="FF0000"/>
              </a:solidFill>
              <a:latin typeface="+mj-lt"/>
            </a:endParaRPr>
          </a:p>
        </p:txBody>
      </p:sp>
      <p:sp>
        <p:nvSpPr>
          <p:cNvPr id="13" name="Espace réservé du contenu 12"/>
          <p:cNvSpPr>
            <a:spLocks noGrp="1"/>
          </p:cNvSpPr>
          <p:nvPr>
            <p:ph sz="quarter" idx="4"/>
          </p:nvPr>
        </p:nvSpPr>
        <p:spPr/>
        <p:txBody>
          <a:bodyPr/>
          <a:lstStyle/>
          <a:p>
            <a:pPr marL="0" lvl="0" indent="0">
              <a:lnSpc>
                <a:spcPct val="100000"/>
              </a:lnSpc>
              <a:spcBef>
                <a:spcPct val="0"/>
              </a:spcBef>
              <a:spcAft>
                <a:spcPct val="0"/>
              </a:spcAft>
              <a:buClrTx/>
              <a:buSzTx/>
              <a:buNone/>
            </a:pP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Id;</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Nom[30];</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Adresse</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[100];</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2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void</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afficher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Filiere</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[40];</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2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2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2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endParaRPr>
          </a:p>
          <a:p>
            <a:pPr marL="0" lvl="0" indent="0">
              <a:lnSpc>
                <a:spcPct val="100000"/>
              </a:lnSpc>
              <a:spcBef>
                <a:spcPct val="0"/>
              </a:spcBef>
              <a:spcAft>
                <a:spcPct val="0"/>
              </a:spcAft>
              <a:buClrTx/>
              <a:buSzTx/>
              <a:buNone/>
            </a:pPr>
            <a:r>
              <a:rPr kumimoji="0" lang="en-US" altLang="en-US" sz="12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200" b="0" i="0" u="none" strike="noStrike" cap="none" normalizeH="0" baseline="0" dirty="0" smtClean="0">
              <a:ln>
                <a:noFill/>
              </a:ln>
              <a:solidFill>
                <a:schemeClr val="tx1"/>
              </a:solidFill>
              <a:effectLst/>
              <a:latin typeface="Arial" panose="020B0604020202020204" pitchFamily="34" charset="0"/>
            </a:endParaRPr>
          </a:p>
          <a:p>
            <a:endParaRPr lang="fr-FR" sz="1200" dirty="0"/>
          </a:p>
        </p:txBody>
      </p:sp>
      <p:graphicFrame>
        <p:nvGraphicFramePr>
          <p:cNvPr id="15" name="Objet 14"/>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2053"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79107729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re 9"/>
          <p:cNvSpPr>
            <a:spLocks noGrp="1"/>
          </p:cNvSpPr>
          <p:nvPr>
            <p:ph type="title"/>
          </p:nvPr>
        </p:nvSpPr>
        <p:spPr>
          <a:xfrm>
            <a:off x="1005840" y="393192"/>
            <a:ext cx="10058400" cy="758954"/>
          </a:xfrm>
          <a:solidFill>
            <a:schemeClr val="accent5">
              <a:lumMod val="60000"/>
              <a:lumOff val="40000"/>
            </a:schemeClr>
          </a:solidFill>
        </p:spPr>
        <p:txBody>
          <a:bodyPr/>
          <a:lstStyle/>
          <a:p>
            <a:r>
              <a:rPr lang="fr-FR" dirty="0" smtClean="0"/>
              <a:t>Types d’héritage</a:t>
            </a:r>
            <a:endParaRPr lang="fr-FR" dirty="0"/>
          </a:p>
        </p:txBody>
      </p:sp>
      <p:sp>
        <p:nvSpPr>
          <p:cNvPr id="11" name="Espace réservé du texte 10"/>
          <p:cNvSpPr>
            <a:spLocks noGrp="1"/>
          </p:cNvSpPr>
          <p:nvPr>
            <p:ph type="body" idx="1"/>
          </p:nvPr>
        </p:nvSpPr>
        <p:spPr/>
        <p:txBody>
          <a:bodyPr/>
          <a:lstStyle/>
          <a:p>
            <a:r>
              <a:rPr lang="fr-FR" dirty="0" smtClean="0"/>
              <a:t>Héritage multiple</a:t>
            </a:r>
            <a:endParaRPr lang="fr-FR" dirty="0"/>
          </a:p>
        </p:txBody>
      </p:sp>
      <p:sp>
        <p:nvSpPr>
          <p:cNvPr id="12" name="Espace réservé du texte 11"/>
          <p:cNvSpPr>
            <a:spLocks noGrp="1"/>
          </p:cNvSpPr>
          <p:nvPr>
            <p:ph type="body" sz="quarter" idx="3"/>
          </p:nvPr>
        </p:nvSpPr>
        <p:spPr/>
        <p:txBody>
          <a:bodyPr>
            <a:normAutofit fontScale="85000" lnSpcReduction="10000"/>
          </a:bodyPr>
          <a:lstStyle/>
          <a:p>
            <a:r>
              <a:rPr lang="fr-FR" dirty="0">
                <a:solidFill>
                  <a:srgbClr val="FF0000"/>
                </a:solidFill>
              </a:rPr>
              <a:t>Dans ce type d'héritage, une seule classe dérivée peut hériter de deux ou plus de deux classes de base.</a:t>
            </a:r>
            <a:endParaRPr lang="fr-FR" dirty="0">
              <a:solidFill>
                <a:srgbClr val="FF0000"/>
              </a:solidFill>
              <a:latin typeface="+mj-lt"/>
            </a:endParaRPr>
          </a:p>
        </p:txBody>
      </p:sp>
      <p:pic>
        <p:nvPicPr>
          <p:cNvPr id="3" name="Espace réservé du contenu 2"/>
          <p:cNvPicPr>
            <a:picLocks noGrp="1" noChangeAspect="1"/>
          </p:cNvPicPr>
          <p:nvPr>
            <p:ph sz="half" idx="2"/>
          </p:nvPr>
        </p:nvPicPr>
        <p:blipFill>
          <a:blip r:embed="rId3"/>
          <a:stretch>
            <a:fillRect/>
          </a:stretch>
        </p:blipFill>
        <p:spPr>
          <a:xfrm>
            <a:off x="1096963" y="2649741"/>
            <a:ext cx="4938712" cy="3152369"/>
          </a:xfrm>
          <a:prstGeom prst="rect">
            <a:avLst/>
          </a:prstGeom>
        </p:spPr>
      </p:pic>
      <p:sp>
        <p:nvSpPr>
          <p:cNvPr id="4" name="Rectangle 2"/>
          <p:cNvSpPr>
            <a:spLocks noGrp="1" noChangeArrowheads="1"/>
          </p:cNvSpPr>
          <p:nvPr>
            <p:ph sz="quarter" idx="4"/>
          </p:nvPr>
        </p:nvSpPr>
        <p:spPr bwMode="auto">
          <a:xfrm>
            <a:off x="6217920" y="3794827"/>
            <a:ext cx="5565626"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4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ProfAssistant</a:t>
            </a:r>
            <a:r>
              <a:rPr kumimoji="0" lang="en-US" altLang="en-US" sz="1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4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4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4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4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4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Professeur</a:t>
            </a:r>
            <a:endParaRPr kumimoji="0" lang="en-US"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4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400" b="0" i="0" u="none" strike="noStrike" cap="none" normalizeH="0" baseline="0" dirty="0" smtClean="0">
              <a:ln>
                <a:noFill/>
              </a:ln>
              <a:solidFill>
                <a:schemeClr val="tx1"/>
              </a:solidFill>
              <a:effectLst/>
            </a:endParaRPr>
          </a:p>
        </p:txBody>
      </p:sp>
      <p:graphicFrame>
        <p:nvGraphicFramePr>
          <p:cNvPr id="14" name="Objet 13"/>
          <p:cNvGraphicFramePr>
            <a:graphicFrameLocks noChangeAspect="1"/>
          </p:cNvGraphicFramePr>
          <p:nvPr>
            <p:extLst>
              <p:ext uri="{D42A27DB-BD31-4B8C-83A1-F6EECF244321}">
                <p14:modId xmlns:p14="http://schemas.microsoft.com/office/powerpoint/2010/main" val="1915043484"/>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19460"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037197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re 9"/>
          <p:cNvSpPr>
            <a:spLocks noGrp="1"/>
          </p:cNvSpPr>
          <p:nvPr>
            <p:ph type="title"/>
          </p:nvPr>
        </p:nvSpPr>
        <p:spPr>
          <a:xfrm>
            <a:off x="1005840" y="393192"/>
            <a:ext cx="10058400" cy="758954"/>
          </a:xfrm>
          <a:solidFill>
            <a:schemeClr val="accent5">
              <a:lumMod val="60000"/>
              <a:lumOff val="40000"/>
            </a:schemeClr>
          </a:solidFill>
        </p:spPr>
        <p:txBody>
          <a:bodyPr/>
          <a:lstStyle/>
          <a:p>
            <a:r>
              <a:rPr lang="fr-FR" dirty="0" smtClean="0"/>
              <a:t>Types d’héritage</a:t>
            </a:r>
            <a:endParaRPr lang="fr-FR" dirty="0"/>
          </a:p>
        </p:txBody>
      </p:sp>
      <p:sp>
        <p:nvSpPr>
          <p:cNvPr id="11" name="Espace réservé du texte 10"/>
          <p:cNvSpPr>
            <a:spLocks noGrp="1"/>
          </p:cNvSpPr>
          <p:nvPr>
            <p:ph type="body" idx="1"/>
          </p:nvPr>
        </p:nvSpPr>
        <p:spPr/>
        <p:txBody>
          <a:bodyPr/>
          <a:lstStyle/>
          <a:p>
            <a:r>
              <a:rPr lang="fr-FR" dirty="0" smtClean="0"/>
              <a:t>Héritage hiérarchique</a:t>
            </a:r>
            <a:endParaRPr lang="fr-FR" dirty="0"/>
          </a:p>
        </p:txBody>
      </p:sp>
      <p:sp>
        <p:nvSpPr>
          <p:cNvPr id="12" name="Espace réservé du texte 11"/>
          <p:cNvSpPr>
            <a:spLocks noGrp="1"/>
          </p:cNvSpPr>
          <p:nvPr>
            <p:ph type="body" sz="quarter" idx="3"/>
          </p:nvPr>
        </p:nvSpPr>
        <p:spPr>
          <a:xfrm>
            <a:off x="916346" y="5869517"/>
            <a:ext cx="4937760" cy="736282"/>
          </a:xfrm>
        </p:spPr>
        <p:txBody>
          <a:bodyPr>
            <a:normAutofit fontScale="92500" lnSpcReduction="20000"/>
          </a:bodyPr>
          <a:lstStyle/>
          <a:p>
            <a:r>
              <a:rPr lang="fr-FR" dirty="0">
                <a:solidFill>
                  <a:srgbClr val="FF0000"/>
                </a:solidFill>
              </a:rPr>
              <a:t>Dans ce type d'héritage, une classe de base a plus d'une classe enfant. Par exemple:</a:t>
            </a:r>
            <a:endParaRPr lang="fr-FR" dirty="0">
              <a:solidFill>
                <a:srgbClr val="FF0000"/>
              </a:solidFill>
              <a:latin typeface="+mj-lt"/>
            </a:endParaRPr>
          </a:p>
        </p:txBody>
      </p:sp>
      <p:pic>
        <p:nvPicPr>
          <p:cNvPr id="6" name="Espace réservé du contenu 5"/>
          <p:cNvPicPr>
            <a:picLocks noGrp="1" noChangeAspect="1"/>
          </p:cNvPicPr>
          <p:nvPr>
            <p:ph sz="half" idx="2"/>
          </p:nvPr>
        </p:nvPicPr>
        <p:blipFill>
          <a:blip r:embed="rId3"/>
          <a:stretch>
            <a:fillRect/>
          </a:stretch>
        </p:blipFill>
        <p:spPr>
          <a:xfrm>
            <a:off x="1096963" y="2770225"/>
            <a:ext cx="4938712" cy="2911401"/>
          </a:xfrm>
          <a:prstGeom prst="rect">
            <a:avLst/>
          </a:prstGeom>
        </p:spPr>
      </p:pic>
      <p:sp>
        <p:nvSpPr>
          <p:cNvPr id="7" name="Rectangle 2"/>
          <p:cNvSpPr>
            <a:spLocks noGrp="1" noChangeArrowheads="1"/>
          </p:cNvSpPr>
          <p:nvPr>
            <p:ph sz="quarter" idx="4"/>
          </p:nvPr>
        </p:nvSpPr>
        <p:spPr bwMode="auto">
          <a:xfrm>
            <a:off x="6218238" y="4117975"/>
            <a:ext cx="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Id;</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Nom[30];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Adresse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[100];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void</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afficher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Professeur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double</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salaire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departement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[40];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Professeur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double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Filiere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[40];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13" name="Objet 12"/>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20484"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0332468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re 9"/>
          <p:cNvSpPr>
            <a:spLocks noGrp="1"/>
          </p:cNvSpPr>
          <p:nvPr>
            <p:ph type="title"/>
          </p:nvPr>
        </p:nvSpPr>
        <p:spPr>
          <a:xfrm>
            <a:off x="1005840" y="393192"/>
            <a:ext cx="10058400" cy="758954"/>
          </a:xfrm>
          <a:solidFill>
            <a:schemeClr val="accent5">
              <a:lumMod val="60000"/>
              <a:lumOff val="40000"/>
            </a:schemeClr>
          </a:solidFill>
        </p:spPr>
        <p:txBody>
          <a:bodyPr/>
          <a:lstStyle/>
          <a:p>
            <a:r>
              <a:rPr lang="fr-FR" dirty="0" smtClean="0"/>
              <a:t>Types d’héritage</a:t>
            </a:r>
            <a:endParaRPr lang="fr-FR" dirty="0"/>
          </a:p>
        </p:txBody>
      </p:sp>
      <p:sp>
        <p:nvSpPr>
          <p:cNvPr id="11" name="Espace réservé du texte 10"/>
          <p:cNvSpPr>
            <a:spLocks noGrp="1"/>
          </p:cNvSpPr>
          <p:nvPr>
            <p:ph type="body" idx="1"/>
          </p:nvPr>
        </p:nvSpPr>
        <p:spPr/>
        <p:txBody>
          <a:bodyPr/>
          <a:lstStyle/>
          <a:p>
            <a:r>
              <a:rPr lang="fr-FR" dirty="0" smtClean="0"/>
              <a:t>Héritage à plusieurs niveaux</a:t>
            </a:r>
            <a:endParaRPr lang="fr-FR" dirty="0"/>
          </a:p>
        </p:txBody>
      </p:sp>
      <p:sp>
        <p:nvSpPr>
          <p:cNvPr id="12" name="Espace réservé du texte 11"/>
          <p:cNvSpPr>
            <a:spLocks noGrp="1"/>
          </p:cNvSpPr>
          <p:nvPr>
            <p:ph type="body" sz="quarter" idx="3"/>
          </p:nvPr>
        </p:nvSpPr>
        <p:spPr>
          <a:xfrm>
            <a:off x="522524" y="5872197"/>
            <a:ext cx="4937760" cy="736282"/>
          </a:xfrm>
        </p:spPr>
        <p:txBody>
          <a:bodyPr>
            <a:normAutofit fontScale="70000" lnSpcReduction="20000"/>
          </a:bodyPr>
          <a:lstStyle/>
          <a:p>
            <a:r>
              <a:rPr lang="fr-FR" dirty="0">
                <a:solidFill>
                  <a:srgbClr val="FF0000"/>
                </a:solidFill>
              </a:rPr>
              <a:t>Dans ce type d'héritage, la classe dérivée hérite d'une classe, qui hérite à son tour d'une autre classe. La classe de base pour l'une est la sous-classe pour l'autre</a:t>
            </a:r>
            <a:endParaRPr lang="fr-FR" dirty="0">
              <a:solidFill>
                <a:srgbClr val="FF0000"/>
              </a:solidFill>
              <a:latin typeface="+mj-lt"/>
            </a:endParaRPr>
          </a:p>
        </p:txBody>
      </p:sp>
      <p:pic>
        <p:nvPicPr>
          <p:cNvPr id="3" name="Espace réservé du contenu 2"/>
          <p:cNvPicPr>
            <a:picLocks noGrp="1" noChangeAspect="1"/>
          </p:cNvPicPr>
          <p:nvPr>
            <p:ph sz="half" idx="2"/>
          </p:nvPr>
        </p:nvPicPr>
        <p:blipFill>
          <a:blip r:embed="rId3"/>
          <a:stretch>
            <a:fillRect/>
          </a:stretch>
        </p:blipFill>
        <p:spPr>
          <a:xfrm>
            <a:off x="2991404" y="2582863"/>
            <a:ext cx="1149829" cy="3286125"/>
          </a:xfrm>
          <a:prstGeom prst="rect">
            <a:avLst/>
          </a:prstGeom>
        </p:spPr>
      </p:pic>
      <p:sp>
        <p:nvSpPr>
          <p:cNvPr id="4" name="Rectangle 2"/>
          <p:cNvSpPr>
            <a:spLocks noGrp="1" noChangeArrowheads="1"/>
          </p:cNvSpPr>
          <p:nvPr>
            <p:ph sz="quarter" idx="4"/>
          </p:nvPr>
        </p:nvSpPr>
        <p:spPr bwMode="auto">
          <a:xfrm>
            <a:off x="6218238" y="4087813"/>
            <a:ext cx="0" cy="276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Id;</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Nom[30];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Adresse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[100];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void</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afficher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Personne</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private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Filiere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[40];</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class</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EtudiantInterne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200" b="0" i="0" u="none" strike="noStrike" cap="none" normalizeH="0" baseline="0" dirty="0" smtClean="0">
                <a:ln>
                  <a:noFill/>
                </a:ln>
                <a:solidFill>
                  <a:srgbClr val="555555"/>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006699"/>
                </a:solidFill>
                <a:effectLst/>
                <a:latin typeface="Consolas" panose="020B0609020204030204" pitchFamily="49" charset="0"/>
                <a:cs typeface="Consolas" panose="020B0609020204030204" pitchFamily="49" charset="0"/>
              </a:rPr>
              <a:t>public</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E83E8C"/>
                </a:solidFill>
                <a:effectLst/>
                <a:latin typeface="Consolas" panose="020B0609020204030204" pitchFamily="49" charset="0"/>
                <a:cs typeface="Consolas" panose="020B0609020204030204" pitchFamily="49" charset="0"/>
              </a:rPr>
              <a:t>        </a:t>
            </a:r>
            <a:r>
              <a:rPr kumimoji="0" lang="en-US" altLang="en-US" sz="1000" b="0" i="0" u="none" strike="noStrike" cap="none" normalizeH="0" baseline="0" dirty="0" err="1" smtClean="0">
                <a:ln>
                  <a:noFill/>
                </a:ln>
                <a:solidFill>
                  <a:srgbClr val="000000"/>
                </a:solidFill>
                <a:effectLst/>
                <a:latin typeface="Consolas" panose="020B0609020204030204" pitchFamily="49" charset="0"/>
                <a:cs typeface="Consolas" panose="020B0609020204030204" pitchFamily="49" charset="0"/>
              </a:rPr>
              <a:t>EtudiantInterne</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r>
              <a:rPr kumimoji="0" lang="en-US" altLang="en-US" sz="1000" b="1" i="0" u="none" strike="noStrike" cap="none" normalizeH="0" baseline="0" dirty="0" err="1" smtClean="0">
                <a:ln>
                  <a:noFill/>
                </a:ln>
                <a:solidFill>
                  <a:srgbClr val="808080"/>
                </a:solidFill>
                <a:effectLst/>
                <a:latin typeface="Consolas" panose="020B0609020204030204" pitchFamily="49" charset="0"/>
                <a:cs typeface="Consolas" panose="020B0609020204030204" pitchFamily="49" charset="0"/>
              </a:rPr>
              <a:t>int</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 </a:t>
            </a:r>
            <a:r>
              <a:rPr kumimoji="0" lang="en-US" altLang="en-US" sz="1000" b="1" i="0" u="none" strike="noStrike" cap="none" normalizeH="0" baseline="0" dirty="0" smtClean="0">
                <a:ln>
                  <a:noFill/>
                </a:ln>
                <a:solidFill>
                  <a:srgbClr val="808080"/>
                </a:solidFill>
                <a:effectLst/>
                <a:latin typeface="Consolas" panose="020B0609020204030204" pitchFamily="49" charset="0"/>
                <a:cs typeface="Consolas" panose="020B0609020204030204" pitchFamily="49" charset="0"/>
              </a:rPr>
              <a:t>char</a:t>
            </a: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8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dirty="0" smtClean="0">
                <a:ln>
                  <a:noFill/>
                </a:ln>
                <a:solidFill>
                  <a:srgbClr val="000000"/>
                </a:solidFill>
                <a:effectLst/>
                <a:latin typeface="Consolas" panose="020B0609020204030204" pitchFamily="49" charset="0"/>
                <a:cs typeface="Consolas" panose="020B0609020204030204" pitchFamily="49" charset="0"/>
              </a:rPr>
              <a:t>};</a:t>
            </a: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graphicFrame>
        <p:nvGraphicFramePr>
          <p:cNvPr id="7" name="Objet 6"/>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22531"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6450308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re 9"/>
          <p:cNvSpPr>
            <a:spLocks noGrp="1"/>
          </p:cNvSpPr>
          <p:nvPr>
            <p:ph type="title"/>
          </p:nvPr>
        </p:nvSpPr>
        <p:spPr>
          <a:xfrm>
            <a:off x="1005840" y="393192"/>
            <a:ext cx="10058400" cy="758954"/>
          </a:xfrm>
          <a:solidFill>
            <a:schemeClr val="accent5">
              <a:lumMod val="60000"/>
              <a:lumOff val="40000"/>
            </a:schemeClr>
          </a:solidFill>
        </p:spPr>
        <p:txBody>
          <a:bodyPr/>
          <a:lstStyle/>
          <a:p>
            <a:r>
              <a:rPr lang="fr-FR" dirty="0" smtClean="0"/>
              <a:t>Types d’héritage</a:t>
            </a:r>
            <a:endParaRPr lang="fr-FR" dirty="0"/>
          </a:p>
        </p:txBody>
      </p:sp>
      <p:sp>
        <p:nvSpPr>
          <p:cNvPr id="11" name="Espace réservé du texte 10"/>
          <p:cNvSpPr>
            <a:spLocks noGrp="1"/>
          </p:cNvSpPr>
          <p:nvPr>
            <p:ph type="body" idx="1"/>
          </p:nvPr>
        </p:nvSpPr>
        <p:spPr/>
        <p:txBody>
          <a:bodyPr/>
          <a:lstStyle/>
          <a:p>
            <a:r>
              <a:rPr lang="fr-FR" dirty="0" smtClean="0"/>
              <a:t>Héritage hybride</a:t>
            </a:r>
            <a:endParaRPr lang="fr-FR" dirty="0"/>
          </a:p>
        </p:txBody>
      </p:sp>
      <p:sp>
        <p:nvSpPr>
          <p:cNvPr id="12" name="Espace réservé du texte 11"/>
          <p:cNvSpPr>
            <a:spLocks noGrp="1"/>
          </p:cNvSpPr>
          <p:nvPr>
            <p:ph type="body" sz="quarter" idx="3"/>
          </p:nvPr>
        </p:nvSpPr>
        <p:spPr>
          <a:xfrm>
            <a:off x="541980" y="5998657"/>
            <a:ext cx="4937760" cy="736282"/>
          </a:xfrm>
        </p:spPr>
        <p:txBody>
          <a:bodyPr>
            <a:normAutofit/>
          </a:bodyPr>
          <a:lstStyle/>
          <a:p>
            <a:r>
              <a:rPr lang="fr-FR" dirty="0"/>
              <a:t/>
            </a:r>
            <a:br>
              <a:rPr lang="fr-FR" dirty="0"/>
            </a:br>
            <a:endParaRPr lang="fr-FR" dirty="0">
              <a:solidFill>
                <a:srgbClr val="FF0000"/>
              </a:solidFill>
              <a:latin typeface="+mj-lt"/>
            </a:endParaRPr>
          </a:p>
        </p:txBody>
      </p:sp>
      <p:sp>
        <p:nvSpPr>
          <p:cNvPr id="4" name="Rectangle 2"/>
          <p:cNvSpPr>
            <a:spLocks noGrp="1" noChangeArrowheads="1"/>
          </p:cNvSpPr>
          <p:nvPr>
            <p:ph sz="quarter" idx="4"/>
          </p:nvPr>
        </p:nvSpPr>
        <p:spPr bwMode="auto">
          <a:xfrm>
            <a:off x="0" y="5951299"/>
            <a:ext cx="5637026"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indent="0">
              <a:lnSpc>
                <a:spcPct val="100000"/>
              </a:lnSpc>
              <a:buClrTx/>
              <a:buSzTx/>
              <a:buNone/>
            </a:pPr>
            <a:r>
              <a:rPr lang="fr-FR" sz="1800" dirty="0" smtClean="0">
                <a:solidFill>
                  <a:srgbClr val="FF0000"/>
                </a:solidFill>
              </a:rPr>
              <a:t>L'héritage hybride est une combinaison d'héritage hiérarchique et d'héritage multiniveau.</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smtClean="0">
              <a:ln>
                <a:noFill/>
              </a:ln>
              <a:solidFill>
                <a:schemeClr val="tx1"/>
              </a:solidFill>
              <a:effectLst/>
              <a:latin typeface="Arial" panose="020B0604020202020204" pitchFamily="34" charset="0"/>
            </a:endParaRPr>
          </a:p>
        </p:txBody>
      </p:sp>
      <p:pic>
        <p:nvPicPr>
          <p:cNvPr id="8" name="Espace réservé du contenu 7"/>
          <p:cNvPicPr>
            <a:picLocks noGrp="1" noChangeAspect="1"/>
          </p:cNvPicPr>
          <p:nvPr>
            <p:ph sz="half" idx="2"/>
          </p:nvPr>
        </p:nvPicPr>
        <p:blipFill>
          <a:blip r:embed="rId3"/>
          <a:stretch>
            <a:fillRect/>
          </a:stretch>
        </p:blipFill>
        <p:spPr>
          <a:xfrm>
            <a:off x="1985119" y="2582863"/>
            <a:ext cx="3162400" cy="3286125"/>
          </a:xfrm>
          <a:prstGeom prst="rect">
            <a:avLst/>
          </a:prstGeom>
        </p:spPr>
      </p:pic>
      <p:sp>
        <p:nvSpPr>
          <p:cNvPr id="25" name="Rectangle 24"/>
          <p:cNvSpPr/>
          <p:nvPr/>
        </p:nvSpPr>
        <p:spPr>
          <a:xfrm>
            <a:off x="5582551" y="1846052"/>
            <a:ext cx="6096000" cy="5170646"/>
          </a:xfrm>
          <a:prstGeom prst="rect">
            <a:avLst/>
          </a:prstGeom>
        </p:spPr>
        <p:txBody>
          <a:bodyPr>
            <a:spAutoFit/>
          </a:bodyPr>
          <a:lstStyle/>
          <a:p>
            <a:pPr algn="just">
              <a:spcAft>
                <a:spcPts val="0"/>
              </a:spcAft>
            </a:pPr>
            <a:r>
              <a:rPr lang="en-US" sz="1000" dirty="0" smtClean="0">
                <a:effectLst/>
                <a:latin typeface="Courier New" panose="02070309020205020404" pitchFamily="49" charset="0"/>
                <a:ea typeface="Times New Roman" panose="02020603050405020304" pitchFamily="18" charset="0"/>
              </a:rPr>
              <a:t>class</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Personne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private: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int</a:t>
            </a:r>
            <a:r>
              <a:rPr lang="en-US" sz="1000" dirty="0" smtClean="0">
                <a:effectLst/>
                <a:latin typeface="Times New Roman" panose="02020603050405020304" pitchFamily="18"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Id;</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char</a:t>
            </a:r>
            <a:r>
              <a:rPr lang="en-US" sz="1000" dirty="0" smtClean="0">
                <a:effectLst/>
                <a:latin typeface="Times New Roman" panose="02020603050405020304" pitchFamily="18"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Nom[30];</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char</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Adresse</a:t>
            </a:r>
            <a:r>
              <a:rPr lang="en-US" sz="1000" dirty="0" smtClean="0">
                <a:effectLst/>
                <a:latin typeface="Courier New" panose="02070309020205020404" pitchFamily="49" charset="0"/>
                <a:ea typeface="Times New Roman" panose="02020603050405020304" pitchFamily="18" charset="0"/>
              </a:rPr>
              <a:t>[100];</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Times New Roman" panose="02020603050405020304" pitchFamily="18" charset="0"/>
                <a:ea typeface="Times New Roman" panose="02020603050405020304" pitchFamily="18" charset="0"/>
              </a:rPr>
              <a:t> </a:t>
            </a: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public:</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Personne</a:t>
            </a:r>
            <a:r>
              <a:rPr lang="en-US" sz="1000" dirty="0" smtClean="0">
                <a:effectLst/>
                <a:latin typeface="Courier New" panose="02070309020205020404" pitchFamily="49" charset="0"/>
                <a:ea typeface="Times New Roman" panose="02020603050405020304" pitchFamily="18" charset="0"/>
              </a:rPr>
              <a:t>(</a:t>
            </a:r>
            <a:r>
              <a:rPr lang="en-US" sz="1000" dirty="0" err="1" smtClean="0">
                <a:effectLst/>
                <a:latin typeface="Courier New" panose="02070309020205020404" pitchFamily="49" charset="0"/>
                <a:ea typeface="Times New Roman" panose="02020603050405020304" pitchFamily="18" charset="0"/>
              </a:rPr>
              <a:t>int</a:t>
            </a:r>
            <a:r>
              <a:rPr lang="en-US" sz="1000" dirty="0" smtClean="0">
                <a:effectLst/>
                <a:latin typeface="Courier New" panose="02070309020205020404" pitchFamily="49" charset="0"/>
                <a:ea typeface="Times New Roman" panose="02020603050405020304" pitchFamily="18" charset="0"/>
              </a:rPr>
              <a:t>, char[], char[]);</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void</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afficher</a:t>
            </a: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class</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Professeur</a:t>
            </a:r>
            <a:r>
              <a:rPr lang="en-US" sz="1000" dirty="0" smtClean="0">
                <a:effectLst/>
                <a:latin typeface="Courier New" panose="02070309020205020404" pitchFamily="49" charset="0"/>
                <a:ea typeface="Times New Roman" panose="02020603050405020304" pitchFamily="18" charset="0"/>
              </a:rPr>
              <a:t> : public</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Personne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private: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double</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salaire</a:t>
            </a: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char</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departement</a:t>
            </a:r>
            <a:r>
              <a:rPr lang="en-US" sz="1000" dirty="0" smtClean="0">
                <a:effectLst/>
                <a:latin typeface="Courier New" panose="02070309020205020404" pitchFamily="49" charset="0"/>
                <a:ea typeface="Times New Roman" panose="02020603050405020304" pitchFamily="18" charset="0"/>
              </a:rPr>
              <a:t>[40];</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Times New Roman" panose="02020603050405020304" pitchFamily="18" charset="0"/>
                <a:ea typeface="Times New Roman" panose="02020603050405020304" pitchFamily="18" charset="0"/>
              </a:rPr>
              <a:t> </a:t>
            </a: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public:</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Professeur</a:t>
            </a:r>
            <a:r>
              <a:rPr lang="en-US" sz="1000" dirty="0" smtClean="0">
                <a:effectLst/>
                <a:latin typeface="Courier New" panose="02070309020205020404" pitchFamily="49" charset="0"/>
                <a:ea typeface="Times New Roman" panose="02020603050405020304" pitchFamily="18" charset="0"/>
              </a:rPr>
              <a:t>(</a:t>
            </a:r>
            <a:r>
              <a:rPr lang="en-US" sz="1000" dirty="0" err="1" smtClean="0">
                <a:effectLst/>
                <a:latin typeface="Courier New" panose="02070309020205020404" pitchFamily="49" charset="0"/>
                <a:ea typeface="Times New Roman" panose="02020603050405020304" pitchFamily="18" charset="0"/>
              </a:rPr>
              <a:t>int</a:t>
            </a:r>
            <a:r>
              <a:rPr lang="en-US" sz="1000" dirty="0" smtClean="0">
                <a:effectLst/>
                <a:latin typeface="Courier New" panose="02070309020205020404" pitchFamily="49" charset="0"/>
                <a:ea typeface="Times New Roman" panose="02020603050405020304" pitchFamily="18" charset="0"/>
              </a:rPr>
              <a:t>, char[], char[], double, char[]);</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class</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Etudiant</a:t>
            </a:r>
            <a:r>
              <a:rPr lang="en-US" sz="1000" dirty="0" smtClean="0">
                <a:effectLst/>
                <a:latin typeface="Courier New" panose="02070309020205020404" pitchFamily="49" charset="0"/>
                <a:ea typeface="Times New Roman" panose="02020603050405020304" pitchFamily="18" charset="0"/>
              </a:rPr>
              <a:t> : public</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Personne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private:</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char</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Filiere</a:t>
            </a:r>
            <a:r>
              <a:rPr lang="en-US" sz="1000" dirty="0" smtClean="0">
                <a:effectLst/>
                <a:latin typeface="Courier New" panose="02070309020205020404" pitchFamily="49" charset="0"/>
                <a:ea typeface="Times New Roman" panose="02020603050405020304" pitchFamily="18" charset="0"/>
              </a:rPr>
              <a:t>[40];</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Times New Roman" panose="02020603050405020304" pitchFamily="18" charset="0"/>
                <a:ea typeface="Times New Roman" panose="02020603050405020304" pitchFamily="18" charset="0"/>
              </a:rPr>
              <a:t> </a:t>
            </a: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public:</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Etudiant</a:t>
            </a:r>
            <a:r>
              <a:rPr lang="en-US" sz="1000" dirty="0" smtClean="0">
                <a:effectLst/>
                <a:latin typeface="Courier New" panose="02070309020205020404" pitchFamily="49" charset="0"/>
                <a:ea typeface="Times New Roman" panose="02020603050405020304" pitchFamily="18" charset="0"/>
              </a:rPr>
              <a:t>(</a:t>
            </a:r>
            <a:r>
              <a:rPr lang="en-US" sz="1000" dirty="0" err="1" smtClean="0">
                <a:effectLst/>
                <a:latin typeface="Courier New" panose="02070309020205020404" pitchFamily="49" charset="0"/>
                <a:ea typeface="Times New Roman" panose="02020603050405020304" pitchFamily="18" charset="0"/>
              </a:rPr>
              <a:t>int</a:t>
            </a:r>
            <a:r>
              <a:rPr lang="en-US" sz="1000" dirty="0" smtClean="0">
                <a:effectLst/>
                <a:latin typeface="Courier New" panose="02070309020205020404" pitchFamily="49" charset="0"/>
                <a:ea typeface="Times New Roman" panose="02020603050405020304" pitchFamily="18" charset="0"/>
              </a:rPr>
              <a:t>, char[], char[], char[]);</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class</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ProfAssistant</a:t>
            </a:r>
            <a:r>
              <a:rPr lang="en-US" sz="1000" dirty="0" smtClean="0">
                <a:effectLst/>
                <a:latin typeface="Courier New" panose="02070309020205020404" pitchFamily="49" charset="0"/>
                <a:ea typeface="Times New Roman" panose="02020603050405020304" pitchFamily="18" charset="0"/>
              </a:rPr>
              <a:t> : public</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Etudiant</a:t>
            </a:r>
            <a:r>
              <a:rPr lang="en-US" sz="1000" dirty="0" smtClean="0">
                <a:effectLst/>
                <a:latin typeface="Courier New" panose="02070309020205020404" pitchFamily="49" charset="0"/>
                <a:ea typeface="Times New Roman" panose="02020603050405020304" pitchFamily="18" charset="0"/>
              </a:rPr>
              <a:t>, public</a:t>
            </a:r>
            <a:r>
              <a:rPr lang="en-US" sz="1000" dirty="0" smtClean="0">
                <a:effectLst/>
                <a:latin typeface="Times New Roman" panose="02020603050405020304" pitchFamily="18"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Professeur</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effectLst/>
                <a:latin typeface="Courier New" panose="02070309020205020404" pitchFamily="49" charset="0"/>
                <a:ea typeface="Times New Roman" panose="02020603050405020304" pitchFamily="18" charset="0"/>
              </a:rPr>
              <a:t>{</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smtClean="0">
                <a:effectLst/>
                <a:latin typeface="Courier New" panose="02070309020205020404" pitchFamily="49" charset="0"/>
                <a:ea typeface="Times New Roman" panose="02020603050405020304" pitchFamily="18" charset="0"/>
              </a:rPr>
              <a:t>public:</a:t>
            </a:r>
            <a:endParaRPr lang="en-US" sz="1000" dirty="0" smtClean="0">
              <a:effectLst/>
              <a:latin typeface="Times New Roman" panose="02020603050405020304" pitchFamily="18" charset="0"/>
              <a:ea typeface="Times New Roman" panose="02020603050405020304" pitchFamily="18" charset="0"/>
            </a:endParaRPr>
          </a:p>
          <a:p>
            <a:pPr algn="just">
              <a:spcAft>
                <a:spcPts val="0"/>
              </a:spcAft>
            </a:pPr>
            <a:r>
              <a:rPr lang="en-US" sz="1000" dirty="0" smtClean="0">
                <a:solidFill>
                  <a:srgbClr val="E83E8C"/>
                </a:solidFill>
                <a:effectLst/>
                <a:latin typeface="Courier New" panose="02070309020205020404" pitchFamily="49" charset="0"/>
                <a:ea typeface="Times New Roman" panose="02020603050405020304" pitchFamily="18" charset="0"/>
              </a:rPr>
              <a:t>        </a:t>
            </a:r>
            <a:r>
              <a:rPr lang="en-US" sz="1000" dirty="0" err="1" smtClean="0">
                <a:effectLst/>
                <a:latin typeface="Courier New" panose="02070309020205020404" pitchFamily="49" charset="0"/>
                <a:ea typeface="Times New Roman" panose="02020603050405020304" pitchFamily="18" charset="0"/>
              </a:rPr>
              <a:t>ProfAssistant</a:t>
            </a:r>
            <a:r>
              <a:rPr lang="en-US" sz="1000" dirty="0" smtClean="0">
                <a:effectLst/>
                <a:latin typeface="Courier New" panose="02070309020205020404" pitchFamily="49" charset="0"/>
                <a:ea typeface="Times New Roman" panose="02020603050405020304" pitchFamily="18" charset="0"/>
              </a:rPr>
              <a:t>(</a:t>
            </a:r>
            <a:r>
              <a:rPr lang="en-US" sz="1000" dirty="0" err="1" smtClean="0">
                <a:effectLst/>
                <a:latin typeface="Courier New" panose="02070309020205020404" pitchFamily="49" charset="0"/>
                <a:ea typeface="Times New Roman" panose="02020603050405020304" pitchFamily="18" charset="0"/>
              </a:rPr>
              <a:t>int</a:t>
            </a:r>
            <a:r>
              <a:rPr lang="en-US" sz="1000" dirty="0" smtClean="0">
                <a:effectLst/>
                <a:latin typeface="Courier New" panose="02070309020205020404" pitchFamily="49" charset="0"/>
                <a:ea typeface="Times New Roman" panose="02020603050405020304" pitchFamily="18" charset="0"/>
              </a:rPr>
              <a:t>, char[], char[], char[], double, char[]);</a:t>
            </a:r>
            <a:endParaRPr lang="en-US" sz="1000" dirty="0" smtClean="0">
              <a:effectLst/>
              <a:latin typeface="Times New Roman" panose="02020603050405020304" pitchFamily="18" charset="0"/>
              <a:ea typeface="Times New Roman" panose="02020603050405020304" pitchFamily="18" charset="0"/>
            </a:endParaRPr>
          </a:p>
          <a:p>
            <a:pPr indent="449580" algn="just">
              <a:spcAft>
                <a:spcPts val="0"/>
              </a:spcAft>
            </a:pPr>
            <a:r>
              <a:rPr lang="en-US" sz="1000" dirty="0" smtClean="0">
                <a:effectLst/>
                <a:latin typeface="Courier New" panose="02070309020205020404" pitchFamily="49" charset="0"/>
                <a:ea typeface="Times New Roman" panose="02020603050405020304" pitchFamily="18" charset="0"/>
                <a:cs typeface="Times New Roman" panose="02020603050405020304" pitchFamily="18" charset="0"/>
              </a:rPr>
              <a:t>};</a:t>
            </a:r>
            <a:endParaRPr lang="en-US" sz="1000" dirty="0">
              <a:effectLst/>
              <a:latin typeface="Garamond" panose="02020404030301010803" pitchFamily="18" charset="0"/>
              <a:ea typeface="Times New Roman" panose="02020603050405020304" pitchFamily="18" charset="0"/>
              <a:cs typeface="Times New Roman" panose="02020603050405020304" pitchFamily="18" charset="0"/>
            </a:endParaRPr>
          </a:p>
        </p:txBody>
      </p:sp>
      <p:graphicFrame>
        <p:nvGraphicFramePr>
          <p:cNvPr id="26" name="Objet 25"/>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21514"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114116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87291" y="843808"/>
            <a:ext cx="7221156" cy="752129"/>
          </a:xfrm>
          <a:prstGeom prst="rect">
            <a:avLst/>
          </a:prstGeom>
          <a:solidFill>
            <a:schemeClr val="accent5">
              <a:lumMod val="60000"/>
              <a:lumOff val="40000"/>
            </a:schemeClr>
          </a:solidFill>
        </p:spPr>
        <p:txBody>
          <a:bodyPr vert="horz" wrap="square" lIns="0" tIns="13335" rIns="0" bIns="0" rtlCol="0" anchor="b">
            <a:spAutoFit/>
          </a:bodyPr>
          <a:lstStyle/>
          <a:p>
            <a:pPr marL="12700">
              <a:lnSpc>
                <a:spcPct val="100000"/>
              </a:lnSpc>
              <a:spcBef>
                <a:spcPts val="105"/>
              </a:spcBef>
            </a:pPr>
            <a:r>
              <a:rPr dirty="0"/>
              <a:t>La </a:t>
            </a:r>
            <a:r>
              <a:rPr spc="-5" dirty="0"/>
              <a:t>portée</a:t>
            </a:r>
            <a:r>
              <a:rPr spc="-75" dirty="0"/>
              <a:t> </a:t>
            </a:r>
            <a:r>
              <a:rPr spc="-20" dirty="0"/>
              <a:t>Protected</a:t>
            </a:r>
          </a:p>
        </p:txBody>
      </p:sp>
      <p:sp>
        <p:nvSpPr>
          <p:cNvPr id="4" name="object 4"/>
          <p:cNvSpPr txBox="1"/>
          <p:nvPr/>
        </p:nvSpPr>
        <p:spPr>
          <a:xfrm>
            <a:off x="1187291" y="1875377"/>
            <a:ext cx="7126384" cy="2488502"/>
          </a:xfrm>
          <a:prstGeom prst="rect">
            <a:avLst/>
          </a:prstGeom>
        </p:spPr>
        <p:txBody>
          <a:bodyPr vert="horz" wrap="square" lIns="0" tIns="13335" rIns="0" bIns="0" rtlCol="0">
            <a:spAutoFit/>
          </a:bodyPr>
          <a:lstStyle/>
          <a:p>
            <a:pPr marL="12700" algn="just">
              <a:spcBef>
                <a:spcPts val="105"/>
              </a:spcBef>
            </a:pPr>
            <a:r>
              <a:rPr lang="fr-FR" sz="2000" spc="-10" dirty="0" smtClean="0">
                <a:cs typeface="Calibri"/>
              </a:rPr>
              <a:t>La portée </a:t>
            </a:r>
            <a:r>
              <a:rPr lang="fr-FR" sz="2000" spc="-10" dirty="0" err="1" smtClean="0">
                <a:cs typeface="Calibri"/>
              </a:rPr>
              <a:t>protected</a:t>
            </a:r>
            <a:r>
              <a:rPr lang="fr-FR" sz="2000" spc="-10" dirty="0" smtClean="0">
                <a:cs typeface="Calibri"/>
              </a:rPr>
              <a:t> est un autre type de </a:t>
            </a:r>
            <a:r>
              <a:rPr sz="2000" spc="-10" dirty="0" smtClean="0">
                <a:cs typeface="Calibri"/>
              </a:rPr>
              <a:t>droit</a:t>
            </a:r>
            <a:r>
              <a:rPr lang="fr-FR" sz="2000" spc="-10" dirty="0" smtClean="0">
                <a:cs typeface="Calibri"/>
              </a:rPr>
              <a:t> d’accès qu’on </a:t>
            </a:r>
            <a:r>
              <a:rPr sz="2000" spc="-10" dirty="0" smtClean="0">
                <a:cs typeface="Calibri"/>
              </a:rPr>
              <a:t>        </a:t>
            </a:r>
            <a:r>
              <a:rPr sz="2000" spc="-5" dirty="0" err="1" smtClean="0">
                <a:solidFill>
                  <a:srgbClr val="FF0000"/>
                </a:solidFill>
                <a:cs typeface="Calibri"/>
              </a:rPr>
              <a:t>peut</a:t>
            </a:r>
            <a:r>
              <a:rPr sz="2000" spc="-5" dirty="0" smtClean="0">
                <a:solidFill>
                  <a:srgbClr val="FF0000"/>
                </a:solidFill>
                <a:cs typeface="Calibri"/>
              </a:rPr>
              <a:t>    </a:t>
            </a:r>
            <a:r>
              <a:rPr sz="2000" spc="540" dirty="0" smtClean="0">
                <a:solidFill>
                  <a:srgbClr val="FF0000"/>
                </a:solidFill>
                <a:cs typeface="Calibri"/>
              </a:rPr>
              <a:t> </a:t>
            </a:r>
            <a:r>
              <a:rPr sz="2000" spc="-5" dirty="0" smtClean="0">
                <a:solidFill>
                  <a:srgbClr val="FF0000"/>
                </a:solidFill>
                <a:cs typeface="Calibri"/>
              </a:rPr>
              <a:t>classer</a:t>
            </a:r>
            <a:r>
              <a:rPr lang="fr-FR" sz="2000" spc="-5" dirty="0" smtClean="0">
                <a:solidFill>
                  <a:srgbClr val="FF0000"/>
                </a:solidFill>
                <a:cs typeface="Calibri"/>
              </a:rPr>
              <a:t> entre public (le plus permissif) et </a:t>
            </a:r>
            <a:r>
              <a:rPr lang="fr-FR" sz="2000" spc="-5" dirty="0" err="1" smtClean="0">
                <a:solidFill>
                  <a:srgbClr val="FF0000"/>
                </a:solidFill>
                <a:cs typeface="Calibri"/>
              </a:rPr>
              <a:t>private</a:t>
            </a:r>
            <a:r>
              <a:rPr lang="fr-FR" sz="2000" spc="-5" dirty="0" smtClean="0">
                <a:solidFill>
                  <a:srgbClr val="FF0000"/>
                </a:solidFill>
                <a:cs typeface="Calibri"/>
              </a:rPr>
              <a:t> (le plus restrictif).</a:t>
            </a:r>
            <a:endParaRPr sz="2000" dirty="0">
              <a:cs typeface="Calibri"/>
            </a:endParaRPr>
          </a:p>
          <a:p>
            <a:pPr marL="12700" algn="just">
              <a:spcBef>
                <a:spcPts val="100"/>
              </a:spcBef>
            </a:pPr>
            <a:r>
              <a:rPr sz="2000" dirty="0" smtClean="0">
                <a:cs typeface="Calibri"/>
              </a:rPr>
              <a:t>Il </a:t>
            </a:r>
            <a:r>
              <a:rPr sz="2000" spc="-5" dirty="0" err="1" smtClean="0">
                <a:cs typeface="Calibri"/>
              </a:rPr>
              <a:t>n'a</a:t>
            </a:r>
            <a:r>
              <a:rPr sz="2000" spc="-5" dirty="0" smtClean="0">
                <a:cs typeface="Calibri"/>
              </a:rPr>
              <a:t> </a:t>
            </a:r>
            <a:r>
              <a:rPr sz="2000" dirty="0" smtClean="0">
                <a:cs typeface="Calibri"/>
              </a:rPr>
              <a:t>de </a:t>
            </a:r>
            <a:r>
              <a:rPr sz="2000" spc="-10" dirty="0" err="1" smtClean="0">
                <a:cs typeface="Calibri"/>
              </a:rPr>
              <a:t>sens</a:t>
            </a:r>
            <a:r>
              <a:rPr sz="2000" spc="-10" dirty="0" smtClean="0">
                <a:cs typeface="Calibri"/>
              </a:rPr>
              <a:t> </a:t>
            </a:r>
            <a:r>
              <a:rPr sz="2000" spc="-5" dirty="0" smtClean="0">
                <a:cs typeface="Calibri"/>
              </a:rPr>
              <a:t>que pour </a:t>
            </a:r>
            <a:r>
              <a:rPr sz="2000" spc="-10" dirty="0" smtClean="0">
                <a:cs typeface="Calibri"/>
              </a:rPr>
              <a:t>les  </a:t>
            </a:r>
            <a:r>
              <a:rPr sz="2000" spc="-5" dirty="0" smtClean="0">
                <a:cs typeface="Calibri"/>
              </a:rPr>
              <a:t>classes qui </a:t>
            </a:r>
            <a:r>
              <a:rPr sz="2000" dirty="0" smtClean="0">
                <a:cs typeface="Calibri"/>
              </a:rPr>
              <a:t>se </a:t>
            </a:r>
            <a:r>
              <a:rPr sz="2000" spc="-25" dirty="0" smtClean="0">
                <a:cs typeface="Calibri"/>
              </a:rPr>
              <a:t>font </a:t>
            </a:r>
            <a:r>
              <a:rPr sz="2000" spc="-10" dirty="0" err="1" smtClean="0">
                <a:cs typeface="Calibri"/>
              </a:rPr>
              <a:t>hériter</a:t>
            </a:r>
            <a:r>
              <a:rPr sz="2000" spc="-10" dirty="0" smtClean="0">
                <a:cs typeface="Calibri"/>
              </a:rPr>
              <a:t> </a:t>
            </a:r>
            <a:r>
              <a:rPr sz="2000" spc="-5" dirty="0" smtClean="0">
                <a:cs typeface="Calibri"/>
              </a:rPr>
              <a:t>(les classes </a:t>
            </a:r>
            <a:r>
              <a:rPr sz="2000" spc="-10" dirty="0" err="1" smtClean="0">
                <a:cs typeface="Calibri"/>
              </a:rPr>
              <a:t>mères</a:t>
            </a:r>
            <a:r>
              <a:rPr sz="2000" spc="-10" dirty="0" smtClean="0">
                <a:cs typeface="Calibri"/>
              </a:rPr>
              <a:t>)  </a:t>
            </a:r>
            <a:r>
              <a:rPr sz="2000" dirty="0" err="1" smtClean="0">
                <a:cs typeface="Calibri"/>
              </a:rPr>
              <a:t>mais</a:t>
            </a:r>
            <a:r>
              <a:rPr sz="2000" spc="270" dirty="0" smtClean="0">
                <a:cs typeface="Calibri"/>
              </a:rPr>
              <a:t> </a:t>
            </a:r>
            <a:r>
              <a:rPr sz="2000" spc="-5" dirty="0" smtClean="0">
                <a:cs typeface="Calibri"/>
              </a:rPr>
              <a:t>on</a:t>
            </a:r>
            <a:r>
              <a:rPr sz="2000" spc="275" dirty="0" smtClean="0">
                <a:cs typeface="Calibri"/>
              </a:rPr>
              <a:t> </a:t>
            </a:r>
            <a:r>
              <a:rPr sz="2000" spc="-5" dirty="0" err="1" smtClean="0">
                <a:cs typeface="Calibri"/>
              </a:rPr>
              <a:t>peut</a:t>
            </a:r>
            <a:r>
              <a:rPr sz="2000" spc="275" dirty="0" smtClean="0">
                <a:cs typeface="Calibri"/>
              </a:rPr>
              <a:t> </a:t>
            </a:r>
            <a:r>
              <a:rPr sz="2000" spc="-5" dirty="0" err="1" smtClean="0">
                <a:cs typeface="Calibri"/>
              </a:rPr>
              <a:t>l'utiliser</a:t>
            </a:r>
            <a:r>
              <a:rPr sz="2000" spc="265" dirty="0" smtClean="0">
                <a:cs typeface="Calibri"/>
              </a:rPr>
              <a:t> </a:t>
            </a:r>
            <a:r>
              <a:rPr sz="2000" dirty="0" smtClean="0">
                <a:cs typeface="Calibri"/>
              </a:rPr>
              <a:t>sur</a:t>
            </a:r>
            <a:r>
              <a:rPr sz="2000" spc="275" dirty="0" smtClean="0">
                <a:cs typeface="Calibri"/>
              </a:rPr>
              <a:t> </a:t>
            </a:r>
            <a:r>
              <a:rPr sz="2000" spc="-15" dirty="0" err="1" smtClean="0">
                <a:cs typeface="Calibri"/>
              </a:rPr>
              <a:t>toutes</a:t>
            </a:r>
            <a:r>
              <a:rPr sz="2000" spc="265" dirty="0" smtClean="0">
                <a:cs typeface="Calibri"/>
              </a:rPr>
              <a:t> </a:t>
            </a:r>
            <a:r>
              <a:rPr sz="2000" dirty="0" smtClean="0">
                <a:cs typeface="Calibri"/>
              </a:rPr>
              <a:t>les</a:t>
            </a:r>
            <a:r>
              <a:rPr sz="2000" spc="265" dirty="0" smtClean="0">
                <a:cs typeface="Calibri"/>
              </a:rPr>
              <a:t> </a:t>
            </a:r>
            <a:r>
              <a:rPr sz="2000" spc="-5" dirty="0" smtClean="0">
                <a:cs typeface="Calibri"/>
              </a:rPr>
              <a:t>classes,</a:t>
            </a:r>
            <a:r>
              <a:rPr lang="fr-FR" sz="2000" spc="-5" dirty="0" err="1" smtClean="0">
                <a:cs typeface="Calibri"/>
              </a:rPr>
              <a:t>meme</a:t>
            </a:r>
            <a:r>
              <a:rPr lang="fr-FR" sz="2000" spc="-5" dirty="0" smtClean="0">
                <a:cs typeface="Calibri"/>
              </a:rPr>
              <a:t> quand il n’y a pas d’</a:t>
            </a:r>
            <a:r>
              <a:rPr lang="fr-FR" sz="2000" spc="-5" dirty="0" err="1" smtClean="0">
                <a:cs typeface="Calibri"/>
              </a:rPr>
              <a:t>héritage.</a:t>
            </a:r>
            <a:r>
              <a:rPr lang="fr-FR" sz="2000" spc="-5" dirty="0" err="1" smtClean="0">
                <a:solidFill>
                  <a:srgbClr val="FF0000"/>
                </a:solidFill>
                <a:cs typeface="Calibri"/>
              </a:rPr>
              <a:t>Les</a:t>
            </a:r>
            <a:r>
              <a:rPr lang="fr-FR" sz="2000" spc="-5" dirty="0" smtClean="0">
                <a:solidFill>
                  <a:srgbClr val="FF0000"/>
                </a:solidFill>
                <a:cs typeface="Calibri"/>
              </a:rPr>
              <a:t> éléments qui suivent </a:t>
            </a:r>
            <a:r>
              <a:rPr lang="fr-FR" sz="2000" spc="-5" dirty="0" err="1" smtClean="0">
                <a:solidFill>
                  <a:srgbClr val="FF0000"/>
                </a:solidFill>
                <a:cs typeface="Calibri"/>
              </a:rPr>
              <a:t>protected</a:t>
            </a:r>
            <a:r>
              <a:rPr lang="fr-FR" sz="2000" spc="-5" dirty="0" smtClean="0">
                <a:solidFill>
                  <a:srgbClr val="FF0000"/>
                </a:solidFill>
                <a:cs typeface="Calibri"/>
              </a:rPr>
              <a:t> ne sont pas accessibles depuis l’</a:t>
            </a:r>
            <a:r>
              <a:rPr lang="fr-FR" sz="2000" spc="-5" dirty="0" err="1" smtClean="0">
                <a:solidFill>
                  <a:srgbClr val="FF0000"/>
                </a:solidFill>
                <a:cs typeface="Calibri"/>
              </a:rPr>
              <a:t>exterieur</a:t>
            </a:r>
            <a:r>
              <a:rPr lang="fr-FR" sz="2000" spc="-5" dirty="0" smtClean="0">
                <a:solidFill>
                  <a:srgbClr val="FF0000"/>
                </a:solidFill>
                <a:cs typeface="Calibri"/>
              </a:rPr>
              <a:t> de la </a:t>
            </a:r>
            <a:r>
              <a:rPr lang="fr-FR" sz="2000" spc="-5" dirty="0" err="1" smtClean="0">
                <a:solidFill>
                  <a:srgbClr val="FF0000"/>
                </a:solidFill>
                <a:cs typeface="Calibri"/>
              </a:rPr>
              <a:t>classe,sauf</a:t>
            </a:r>
            <a:r>
              <a:rPr lang="fr-FR" sz="2000" spc="-5" dirty="0" smtClean="0">
                <a:solidFill>
                  <a:srgbClr val="FF0000"/>
                </a:solidFill>
                <a:cs typeface="Calibri"/>
              </a:rPr>
              <a:t> si c’est une classe fille. </a:t>
            </a:r>
          </a:p>
        </p:txBody>
      </p:sp>
      <p:sp>
        <p:nvSpPr>
          <p:cNvPr id="7" name="object 7"/>
          <p:cNvSpPr/>
          <p:nvPr/>
        </p:nvSpPr>
        <p:spPr>
          <a:xfrm>
            <a:off x="8554213" y="504444"/>
            <a:ext cx="2772155" cy="3959352"/>
          </a:xfrm>
          <a:prstGeom prst="rect">
            <a:avLst/>
          </a:prstGeom>
          <a:blipFill>
            <a:blip r:embed="rId3" cstate="print"/>
            <a:stretch>
              <a:fillRect/>
            </a:stretch>
          </a:blipFill>
        </p:spPr>
        <p:txBody>
          <a:bodyPr wrap="square" lIns="0" tIns="0" rIns="0" bIns="0" rtlCol="0"/>
          <a:lstStyle/>
          <a:p>
            <a:endParaRPr/>
          </a:p>
        </p:txBody>
      </p:sp>
      <p:sp>
        <p:nvSpPr>
          <p:cNvPr id="8" name="object 8"/>
          <p:cNvSpPr txBox="1"/>
          <p:nvPr/>
        </p:nvSpPr>
        <p:spPr>
          <a:xfrm>
            <a:off x="8794750" y="4194124"/>
            <a:ext cx="2291080" cy="2167260"/>
          </a:xfrm>
          <a:prstGeom prst="rect">
            <a:avLst/>
          </a:prstGeom>
        </p:spPr>
        <p:txBody>
          <a:bodyPr vert="horz" wrap="square" lIns="0" tIns="12700" rIns="0" bIns="0" rtlCol="0">
            <a:spAutoFit/>
          </a:bodyPr>
          <a:lstStyle/>
          <a:p>
            <a:pPr marL="12700" marR="5080" indent="1905" algn="ctr">
              <a:spcBef>
                <a:spcPts val="100"/>
              </a:spcBef>
            </a:pPr>
            <a:r>
              <a:rPr sz="2000" spc="-5" dirty="0">
                <a:cs typeface="Calibri"/>
              </a:rPr>
              <a:t>On peut </a:t>
            </a:r>
            <a:r>
              <a:rPr sz="2000" spc="-10" dirty="0">
                <a:cs typeface="Calibri"/>
              </a:rPr>
              <a:t>alors  </a:t>
            </a:r>
            <a:r>
              <a:rPr sz="2000" spc="-10" dirty="0">
                <a:solidFill>
                  <a:srgbClr val="FF0000"/>
                </a:solidFill>
                <a:cs typeface="Calibri"/>
              </a:rPr>
              <a:t>directement  </a:t>
            </a:r>
            <a:r>
              <a:rPr sz="2000" dirty="0">
                <a:solidFill>
                  <a:srgbClr val="FF0000"/>
                </a:solidFill>
                <a:cs typeface="Calibri"/>
              </a:rPr>
              <a:t>manipuler les  </a:t>
            </a:r>
            <a:r>
              <a:rPr sz="2000" spc="-10" dirty="0">
                <a:solidFill>
                  <a:srgbClr val="FF0000"/>
                </a:solidFill>
                <a:cs typeface="Calibri"/>
              </a:rPr>
              <a:t>coordonnées</a:t>
            </a:r>
            <a:r>
              <a:rPr sz="2000" spc="-90" dirty="0">
                <a:solidFill>
                  <a:srgbClr val="FF0000"/>
                </a:solidFill>
                <a:cs typeface="Calibri"/>
              </a:rPr>
              <a:t> </a:t>
            </a:r>
            <a:r>
              <a:rPr sz="2000" spc="-5" dirty="0">
                <a:solidFill>
                  <a:srgbClr val="FF0000"/>
                </a:solidFill>
                <a:cs typeface="Calibri"/>
              </a:rPr>
              <a:t>dans  </a:t>
            </a:r>
            <a:r>
              <a:rPr sz="2000" spc="-10" dirty="0">
                <a:solidFill>
                  <a:srgbClr val="FF0000"/>
                </a:solidFill>
                <a:cs typeface="Calibri"/>
              </a:rPr>
              <a:t>tous </a:t>
            </a:r>
            <a:r>
              <a:rPr sz="2000" dirty="0">
                <a:solidFill>
                  <a:srgbClr val="FF0000"/>
                </a:solidFill>
                <a:cs typeface="Calibri"/>
              </a:rPr>
              <a:t>les </a:t>
            </a:r>
            <a:r>
              <a:rPr sz="2000" spc="-5" dirty="0">
                <a:solidFill>
                  <a:srgbClr val="FF0000"/>
                </a:solidFill>
                <a:cs typeface="Calibri"/>
              </a:rPr>
              <a:t>éléments  </a:t>
            </a:r>
            <a:r>
              <a:rPr sz="2000" spc="-15" dirty="0">
                <a:solidFill>
                  <a:srgbClr val="FF0000"/>
                </a:solidFill>
                <a:cs typeface="Calibri"/>
              </a:rPr>
              <a:t>enfants </a:t>
            </a:r>
            <a:r>
              <a:rPr sz="2000" spc="-5" dirty="0">
                <a:cs typeface="Calibri"/>
              </a:rPr>
              <a:t>de </a:t>
            </a:r>
            <a:r>
              <a:rPr sz="2000" spc="-20" dirty="0">
                <a:cs typeface="Calibri"/>
              </a:rPr>
              <a:t>Point  </a:t>
            </a:r>
            <a:r>
              <a:rPr sz="2000" spc="-10" dirty="0">
                <a:cs typeface="Calibri"/>
              </a:rPr>
              <a:t>comme</a:t>
            </a:r>
            <a:r>
              <a:rPr sz="2000" spc="-45" dirty="0">
                <a:cs typeface="Calibri"/>
              </a:rPr>
              <a:t> </a:t>
            </a:r>
            <a:r>
              <a:rPr sz="2000" spc="-15" dirty="0">
                <a:cs typeface="Calibri"/>
              </a:rPr>
              <a:t>PointCol</a:t>
            </a:r>
            <a:endParaRPr sz="2000" dirty="0">
              <a:cs typeface="Calibri"/>
            </a:endParaRPr>
          </a:p>
        </p:txBody>
      </p:sp>
      <p:graphicFrame>
        <p:nvGraphicFramePr>
          <p:cNvPr id="9" name="Objet 8"/>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56323"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149258265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188720" y="382574"/>
            <a:ext cx="9902952" cy="503490"/>
          </a:xfrm>
          <a:prstGeom prst="rect">
            <a:avLst/>
          </a:prstGeom>
          <a:solidFill>
            <a:schemeClr val="accent5">
              <a:lumMod val="60000"/>
              <a:lumOff val="40000"/>
            </a:schemeClr>
          </a:solidFill>
        </p:spPr>
        <p:txBody>
          <a:bodyPr vert="horz" wrap="square" lIns="0" tIns="10941" rIns="0" bIns="0" rtlCol="0">
            <a:spAutoFit/>
          </a:bodyPr>
          <a:lstStyle/>
          <a:p>
            <a:pPr marL="11516" algn="ctr">
              <a:spcBef>
                <a:spcPts val="86"/>
              </a:spcBef>
            </a:pPr>
            <a:r>
              <a:rPr sz="3200" b="1" spc="-5" dirty="0">
                <a:latin typeface="Times New Roman"/>
                <a:cs typeface="Times New Roman"/>
              </a:rPr>
              <a:t>Exemple accès</a:t>
            </a:r>
            <a:r>
              <a:rPr sz="3200" b="1" spc="-18" dirty="0">
                <a:latin typeface="Times New Roman"/>
                <a:cs typeface="Times New Roman"/>
              </a:rPr>
              <a:t> </a:t>
            </a:r>
            <a:r>
              <a:rPr sz="3200" b="1" spc="-5" dirty="0">
                <a:latin typeface="Times New Roman"/>
                <a:cs typeface="Times New Roman"/>
              </a:rPr>
              <a:t>protégé</a:t>
            </a:r>
            <a:endParaRPr sz="3200" dirty="0">
              <a:latin typeface="Times New Roman"/>
              <a:cs typeface="Times New Roman"/>
            </a:endParaRPr>
          </a:p>
        </p:txBody>
      </p:sp>
      <p:sp>
        <p:nvSpPr>
          <p:cNvPr id="5" name="object 5"/>
          <p:cNvSpPr/>
          <p:nvPr/>
        </p:nvSpPr>
        <p:spPr>
          <a:xfrm>
            <a:off x="2435665" y="1478261"/>
            <a:ext cx="7341788" cy="3906278"/>
          </a:xfrm>
          <a:prstGeom prst="rect">
            <a:avLst/>
          </a:prstGeom>
          <a:blipFill>
            <a:blip r:embed="rId3" cstate="print"/>
            <a:stretch>
              <a:fillRect/>
            </a:stretch>
          </a:blipFill>
        </p:spPr>
        <p:txBody>
          <a:bodyPr wrap="square" lIns="0" tIns="0" rIns="0" bIns="0" rtlCol="0"/>
          <a:lstStyle/>
          <a:p>
            <a:endParaRPr sz="1632"/>
          </a:p>
        </p:txBody>
      </p:sp>
      <p:sp>
        <p:nvSpPr>
          <p:cNvPr id="6" name="object 6"/>
          <p:cNvSpPr/>
          <p:nvPr/>
        </p:nvSpPr>
        <p:spPr>
          <a:xfrm>
            <a:off x="2277861" y="1320468"/>
            <a:ext cx="7633052" cy="4209810"/>
          </a:xfrm>
          <a:custGeom>
            <a:avLst/>
            <a:gdLst/>
            <a:ahLst/>
            <a:cxnLst/>
            <a:rect l="l" t="t" r="r" b="b"/>
            <a:pathLst>
              <a:path w="8417560" h="4642485">
                <a:moveTo>
                  <a:pt x="0" y="4642104"/>
                </a:moveTo>
                <a:lnTo>
                  <a:pt x="8417052" y="4642104"/>
                </a:lnTo>
                <a:lnTo>
                  <a:pt x="8417052" y="0"/>
                </a:lnTo>
                <a:lnTo>
                  <a:pt x="0" y="0"/>
                </a:lnTo>
                <a:lnTo>
                  <a:pt x="0" y="4642104"/>
                </a:lnTo>
                <a:close/>
              </a:path>
            </a:pathLst>
          </a:custGeom>
          <a:ln w="19812">
            <a:solidFill>
              <a:srgbClr val="548ED4"/>
            </a:solidFill>
          </a:ln>
        </p:spPr>
        <p:txBody>
          <a:bodyPr wrap="square" lIns="0" tIns="0" rIns="0" bIns="0" rtlCol="0"/>
          <a:lstStyle/>
          <a:p>
            <a:endParaRPr sz="1632"/>
          </a:p>
        </p:txBody>
      </p:sp>
      <p:sp>
        <p:nvSpPr>
          <p:cNvPr id="9" name="object 9"/>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1" name="Objet 10"/>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57347"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6840554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8" name="object 8"/>
          <p:cNvSpPr>
            <a:spLocks/>
          </p:cNvSpPr>
          <p:nvPr/>
        </p:nvSpPr>
        <p:spPr bwMode="auto">
          <a:xfrm>
            <a:off x="1096433" y="438707"/>
            <a:ext cx="10150687" cy="631825"/>
          </a:xfrm>
          <a:custGeom>
            <a:avLst/>
            <a:gdLst>
              <a:gd name="T0" fmla="*/ 0 w 4068445"/>
              <a:gd name="T1" fmla="*/ 630943 h 318770"/>
              <a:gd name="T2" fmla="*/ 8060544 w 4068445"/>
              <a:gd name="T3" fmla="*/ 630943 h 318770"/>
              <a:gd name="T4" fmla="*/ 8060544 w 4068445"/>
              <a:gd name="T5" fmla="*/ 0 h 318770"/>
              <a:gd name="T6" fmla="*/ 0 w 4068445"/>
              <a:gd name="T7" fmla="*/ 0 h 318770"/>
              <a:gd name="T8" fmla="*/ 0 w 4068445"/>
              <a:gd name="T9" fmla="*/ 630943 h 31877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8445" h="318770">
                <a:moveTo>
                  <a:pt x="0" y="318325"/>
                </a:moveTo>
                <a:lnTo>
                  <a:pt x="4068051" y="318325"/>
                </a:lnTo>
                <a:lnTo>
                  <a:pt x="4068051" y="0"/>
                </a:lnTo>
                <a:lnTo>
                  <a:pt x="0" y="0"/>
                </a:lnTo>
                <a:lnTo>
                  <a:pt x="0" y="318325"/>
                </a:lnTo>
                <a:close/>
              </a:path>
            </a:pathLst>
          </a:custGeom>
          <a:solidFill>
            <a:schemeClr val="accent5">
              <a:lumMod val="60000"/>
              <a:lumOff val="40000"/>
            </a:schemeClr>
          </a:solidFill>
          <a:ln>
            <a:noFill/>
          </a:ln>
        </p:spPr>
        <p:txBody>
          <a:bodyPr lIns="0" tIns="0" rIns="0" bIns="0"/>
          <a:lstStyle/>
          <a:p>
            <a:endParaRPr lang="fr-FR"/>
          </a:p>
        </p:txBody>
      </p:sp>
      <p:sp>
        <p:nvSpPr>
          <p:cNvPr id="9" name="object 9"/>
          <p:cNvSpPr txBox="1">
            <a:spLocks noGrp="1"/>
          </p:cNvSpPr>
          <p:nvPr>
            <p:ph type="title"/>
          </p:nvPr>
        </p:nvSpPr>
        <p:spPr>
          <a:xfrm>
            <a:off x="2527237" y="522022"/>
            <a:ext cx="6856412" cy="465194"/>
          </a:xfrm>
        </p:spPr>
        <p:txBody>
          <a:bodyPr vert="horz" wrap="square" lIns="0" tIns="33975" rIns="0" bIns="0" rtlCol="0" anchor="ctr">
            <a:spAutoFit/>
          </a:bodyPr>
          <a:lstStyle/>
          <a:p>
            <a:pPr marL="25168" algn="ctr">
              <a:lnSpc>
                <a:spcPct val="100000"/>
              </a:lnSpc>
              <a:spcBef>
                <a:spcPts val="268"/>
              </a:spcBef>
              <a:defRPr/>
            </a:pPr>
            <a:r>
              <a:rPr sz="2800" spc="30" dirty="0"/>
              <a:t>Encapsulation </a:t>
            </a:r>
            <a:r>
              <a:rPr sz="2800" spc="20" dirty="0"/>
              <a:t>et</a:t>
            </a:r>
            <a:r>
              <a:rPr sz="2800" spc="-89" dirty="0"/>
              <a:t> </a:t>
            </a:r>
            <a:r>
              <a:rPr sz="2800" spc="20" dirty="0"/>
              <a:t>Interface</a:t>
            </a:r>
          </a:p>
        </p:txBody>
      </p:sp>
      <p:sp>
        <p:nvSpPr>
          <p:cNvPr id="166920" name="object 10"/>
          <p:cNvSpPr txBox="1">
            <a:spLocks noChangeArrowheads="1"/>
          </p:cNvSpPr>
          <p:nvPr/>
        </p:nvSpPr>
        <p:spPr bwMode="auto">
          <a:xfrm>
            <a:off x="1096433" y="1239469"/>
            <a:ext cx="10150687" cy="4693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149743" rIns="0" bIns="0">
            <a:spAutoFit/>
          </a:bodyPr>
          <a:lstStyle>
            <a:lvl1pPr marL="746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a:spcBef>
                <a:spcPts val="1175"/>
              </a:spcBef>
            </a:pPr>
            <a:r>
              <a:rPr lang="en-US" altLang="en-US" sz="1900" dirty="0"/>
              <a:t>Il y a </a:t>
            </a:r>
            <a:r>
              <a:rPr lang="en-US" altLang="en-US" sz="1900" dirty="0" err="1"/>
              <a:t>donc</a:t>
            </a:r>
            <a:r>
              <a:rPr lang="en-US" altLang="en-US" sz="1900" dirty="0"/>
              <a:t> </a:t>
            </a:r>
            <a:r>
              <a:rPr lang="en-US" altLang="en-US" sz="1900" dirty="0" err="1"/>
              <a:t>deux</a:t>
            </a:r>
            <a:r>
              <a:rPr lang="en-US" altLang="en-US" sz="1900" dirty="0"/>
              <a:t> </a:t>
            </a:r>
            <a:r>
              <a:rPr lang="en-US" altLang="en-US" sz="1900" dirty="0" err="1"/>
              <a:t>facettes</a:t>
            </a:r>
            <a:r>
              <a:rPr lang="en-US" altLang="en-US" sz="1900" dirty="0"/>
              <a:t> à </a:t>
            </a:r>
            <a:r>
              <a:rPr lang="en-US" altLang="en-US" sz="1900" dirty="0" err="1"/>
              <a:t>l’encapsulation</a:t>
            </a:r>
            <a:r>
              <a:rPr lang="en-US" altLang="en-US" sz="1900" dirty="0"/>
              <a:t> :</a:t>
            </a:r>
          </a:p>
          <a:p>
            <a:pPr algn="just">
              <a:spcBef>
                <a:spcPts val="975"/>
              </a:spcBef>
              <a:buClr>
                <a:srgbClr val="3232B2"/>
              </a:buClr>
              <a:buFontTx/>
              <a:buAutoNum type="arabicPeriod"/>
            </a:pPr>
            <a:r>
              <a:rPr lang="en-US" altLang="en-US" sz="1900" dirty="0" err="1"/>
              <a:t>regroupement</a:t>
            </a:r>
            <a:r>
              <a:rPr lang="en-US" altLang="en-US" sz="1900" dirty="0"/>
              <a:t> de tout </a:t>
            </a:r>
            <a:r>
              <a:rPr lang="en-US" altLang="en-US" sz="1900" dirty="0" err="1"/>
              <a:t>ce</a:t>
            </a:r>
            <a:r>
              <a:rPr lang="en-US" altLang="en-US" sz="1900" dirty="0"/>
              <a:t> qui </a:t>
            </a:r>
            <a:r>
              <a:rPr lang="en-US" altLang="en-US" sz="1900" dirty="0" err="1"/>
              <a:t>caractérise</a:t>
            </a:r>
            <a:r>
              <a:rPr lang="en-US" altLang="en-US" sz="1900" dirty="0"/>
              <a:t> </a:t>
            </a:r>
            <a:r>
              <a:rPr lang="en-US" altLang="en-US" sz="1900" dirty="0" err="1"/>
              <a:t>l’objet</a:t>
            </a:r>
            <a:r>
              <a:rPr lang="en-US" altLang="en-US" sz="1900" dirty="0"/>
              <a:t> : </a:t>
            </a:r>
            <a:r>
              <a:rPr lang="en-US" altLang="en-US" sz="1900" dirty="0" err="1"/>
              <a:t>données</a:t>
            </a:r>
            <a:r>
              <a:rPr lang="en-US" altLang="en-US" sz="1900" dirty="0"/>
              <a:t>  (</a:t>
            </a:r>
            <a:r>
              <a:rPr lang="en-US" altLang="en-US" sz="1900" dirty="0" err="1"/>
              <a:t>attributs</a:t>
            </a:r>
            <a:r>
              <a:rPr lang="en-US" altLang="en-US" sz="1900" dirty="0"/>
              <a:t>) </a:t>
            </a:r>
            <a:r>
              <a:rPr lang="en-US" altLang="en-US" sz="1900" b="1" dirty="0">
                <a:solidFill>
                  <a:srgbClr val="CC5B5B"/>
                </a:solidFill>
              </a:rPr>
              <a:t>et </a:t>
            </a:r>
            <a:r>
              <a:rPr lang="en-US" altLang="en-US" sz="1900" dirty="0" err="1"/>
              <a:t>traitements</a:t>
            </a:r>
            <a:r>
              <a:rPr lang="en-US" altLang="en-US" sz="1900" dirty="0"/>
              <a:t> (</a:t>
            </a:r>
            <a:r>
              <a:rPr lang="en-US" altLang="en-US" sz="1900" dirty="0" err="1"/>
              <a:t>méthodes</a:t>
            </a:r>
            <a:r>
              <a:rPr lang="en-US" altLang="en-US" sz="1900" dirty="0"/>
              <a:t>)</a:t>
            </a:r>
          </a:p>
          <a:p>
            <a:pPr algn="just">
              <a:spcBef>
                <a:spcPts val="575"/>
              </a:spcBef>
              <a:buClr>
                <a:srgbClr val="3232B2"/>
              </a:buClr>
              <a:buFontTx/>
              <a:buAutoNum type="arabicPeriod"/>
            </a:pPr>
            <a:r>
              <a:rPr lang="en-US" altLang="en-US" sz="1900" dirty="0" err="1"/>
              <a:t>isolement</a:t>
            </a:r>
            <a:r>
              <a:rPr lang="en-US" altLang="en-US" sz="1900" dirty="0"/>
              <a:t> et dissimulation des </a:t>
            </a:r>
            <a:r>
              <a:rPr lang="en-US" altLang="en-US" sz="1900" dirty="0" err="1"/>
              <a:t>détails</a:t>
            </a:r>
            <a:r>
              <a:rPr lang="en-US" altLang="en-US" sz="1900" dirty="0"/>
              <a:t> </a:t>
            </a:r>
            <a:r>
              <a:rPr lang="en-US" altLang="en-US" sz="1900" dirty="0" err="1"/>
              <a:t>d’implémentation</a:t>
            </a:r>
            <a:r>
              <a:rPr lang="en-US" altLang="en-US" sz="1900" dirty="0"/>
              <a:t> </a:t>
            </a:r>
            <a:r>
              <a:rPr lang="en-US" altLang="en-US" sz="1900" dirty="0">
                <a:solidFill>
                  <a:srgbClr val="CC5B5B"/>
                </a:solidFill>
              </a:rPr>
              <a:t> </a:t>
            </a:r>
            <a:r>
              <a:rPr lang="en-US" altLang="en-US" sz="1900" b="1" dirty="0">
                <a:solidFill>
                  <a:srgbClr val="CC5B5B"/>
                </a:solidFill>
              </a:rPr>
              <a:t>Interface </a:t>
            </a:r>
            <a:r>
              <a:rPr lang="en-US" altLang="en-US" sz="1900" dirty="0"/>
              <a:t>= </a:t>
            </a:r>
            <a:r>
              <a:rPr lang="en-US" altLang="en-US" sz="1900" dirty="0" err="1"/>
              <a:t>ce</a:t>
            </a:r>
            <a:r>
              <a:rPr lang="en-US" altLang="en-US" sz="1900" dirty="0"/>
              <a:t> que le </a:t>
            </a:r>
            <a:r>
              <a:rPr lang="en-US" altLang="en-US" sz="1900" dirty="0" err="1"/>
              <a:t>programmeur-utilisateur</a:t>
            </a:r>
            <a:r>
              <a:rPr lang="en-US" altLang="en-US" sz="1900" dirty="0"/>
              <a:t> (hors de  </a:t>
            </a:r>
            <a:r>
              <a:rPr lang="en-US" altLang="en-US" sz="1900" dirty="0" err="1"/>
              <a:t>l’objet</a:t>
            </a:r>
            <a:r>
              <a:rPr lang="en-US" altLang="en-US" sz="1900" dirty="0"/>
              <a:t>) </a:t>
            </a:r>
            <a:r>
              <a:rPr lang="en-US" altLang="en-US" sz="1900" dirty="0" err="1"/>
              <a:t>peut</a:t>
            </a:r>
            <a:r>
              <a:rPr lang="en-US" altLang="en-US" sz="1900" dirty="0"/>
              <a:t> </a:t>
            </a:r>
            <a:r>
              <a:rPr lang="en-US" altLang="en-US" sz="1900" dirty="0" err="1"/>
              <a:t>utiliser</a:t>
            </a:r>
            <a:endParaRPr lang="en-US" altLang="en-US" sz="1900" dirty="0"/>
          </a:p>
          <a:p>
            <a:pPr algn="just">
              <a:lnSpc>
                <a:spcPct val="101000"/>
              </a:lnSpc>
              <a:spcBef>
                <a:spcPts val="738"/>
              </a:spcBef>
            </a:pPr>
            <a:r>
              <a:rPr lang="en-US" altLang="en-US" sz="2600" baseline="-12000" dirty="0">
                <a:latin typeface="MS UI Gothic" panose="020B0600070205080204" pitchFamily="34" charset="-128"/>
                <a:ea typeface="MS UI Gothic" panose="020B0600070205080204" pitchFamily="34" charset="-128"/>
              </a:rPr>
              <a:t>☞ </a:t>
            </a:r>
            <a:r>
              <a:rPr lang="en-US" altLang="en-US" sz="1700" dirty="0"/>
              <a:t>Concentration sur les </a:t>
            </a:r>
            <a:r>
              <a:rPr lang="en-US" altLang="en-US" sz="1700" dirty="0" err="1"/>
              <a:t>attributs</a:t>
            </a:r>
            <a:r>
              <a:rPr lang="en-US" altLang="en-US" sz="1700" dirty="0"/>
              <a:t>/</a:t>
            </a:r>
            <a:r>
              <a:rPr lang="en-US" altLang="en-US" sz="1700" dirty="0" err="1"/>
              <a:t>méthodes</a:t>
            </a:r>
            <a:r>
              <a:rPr lang="en-US" altLang="en-US" sz="1700" dirty="0"/>
              <a:t> </a:t>
            </a:r>
            <a:r>
              <a:rPr lang="en-US" altLang="en-US" sz="1700" dirty="0" err="1"/>
              <a:t>concernant</a:t>
            </a:r>
            <a:r>
              <a:rPr lang="en-US" altLang="en-US" sz="1700" dirty="0"/>
              <a:t> </a:t>
            </a:r>
            <a:r>
              <a:rPr lang="en-US" altLang="en-US" sz="1700" dirty="0" err="1"/>
              <a:t>l’objet</a:t>
            </a:r>
            <a:r>
              <a:rPr lang="en-US" altLang="en-US" sz="1700" dirty="0"/>
              <a:t>  (</a:t>
            </a:r>
            <a:r>
              <a:rPr lang="en-US" altLang="en-US" sz="1700" i="1" dirty="0">
                <a:solidFill>
                  <a:srgbClr val="007F7F"/>
                </a:solidFill>
              </a:rPr>
              <a:t>abstraction</a:t>
            </a:r>
            <a:r>
              <a:rPr lang="en-US" altLang="en-US" sz="1700" dirty="0"/>
              <a:t>)</a:t>
            </a:r>
          </a:p>
          <a:p>
            <a:pPr algn="just">
              <a:spcBef>
                <a:spcPts val="1025"/>
              </a:spcBef>
            </a:pPr>
            <a:r>
              <a:rPr lang="en-US" altLang="en-US" sz="1900" u="sng" dirty="0" err="1"/>
              <a:t>Exemple</a:t>
            </a:r>
            <a:r>
              <a:rPr lang="en-US" altLang="en-US" sz="1900" u="sng" dirty="0"/>
              <a:t> :</a:t>
            </a:r>
            <a:r>
              <a:rPr lang="en-US" altLang="en-US" sz="1900" dirty="0"/>
              <a:t> </a:t>
            </a:r>
            <a:r>
              <a:rPr lang="en-US" altLang="en-US" sz="1900" dirty="0" err="1">
                <a:solidFill>
                  <a:srgbClr val="007F00"/>
                </a:solidFill>
              </a:rPr>
              <a:t>L’interface</a:t>
            </a:r>
            <a:r>
              <a:rPr lang="en-US" altLang="en-US" sz="1900" dirty="0">
                <a:solidFill>
                  <a:srgbClr val="007F00"/>
                </a:solidFill>
              </a:rPr>
              <a:t> </a:t>
            </a:r>
            <a:r>
              <a:rPr lang="en-US" altLang="en-US" sz="1900" dirty="0" err="1">
                <a:solidFill>
                  <a:srgbClr val="007F00"/>
                </a:solidFill>
              </a:rPr>
              <a:t>d’une</a:t>
            </a:r>
            <a:r>
              <a:rPr lang="en-US" altLang="en-US" sz="1900" dirty="0">
                <a:solidFill>
                  <a:srgbClr val="007F00"/>
                </a:solidFill>
              </a:rPr>
              <a:t> </a:t>
            </a:r>
            <a:r>
              <a:rPr lang="en-US" altLang="en-US" sz="1900" dirty="0" err="1">
                <a:solidFill>
                  <a:srgbClr val="007F00"/>
                </a:solidFill>
              </a:rPr>
              <a:t>voiture</a:t>
            </a:r>
            <a:endParaRPr lang="en-US" altLang="en-US" sz="1900" dirty="0"/>
          </a:p>
          <a:p>
            <a:pPr>
              <a:spcBef>
                <a:spcPts val="975"/>
              </a:spcBef>
            </a:pPr>
            <a:r>
              <a:rPr lang="en-US" altLang="en-US" sz="2000" baseline="8000" dirty="0">
                <a:solidFill>
                  <a:srgbClr val="3232B2"/>
                </a:solidFill>
                <a:latin typeface="Lucida Sans Unicode" panose="020B0602030504020204" pitchFamily="34" charset="0"/>
                <a:cs typeface="Lucida Sans Unicode" panose="020B0602030504020204" pitchFamily="34" charset="0"/>
              </a:rPr>
              <a:t>◮ </a:t>
            </a:r>
            <a:r>
              <a:rPr lang="en-US" altLang="en-US" sz="1900" dirty="0"/>
              <a:t>Volant, </a:t>
            </a:r>
            <a:r>
              <a:rPr lang="en-US" altLang="en-US" sz="1900" dirty="0" err="1"/>
              <a:t>accélérateur</a:t>
            </a:r>
            <a:r>
              <a:rPr lang="en-US" altLang="en-US" sz="1900" dirty="0"/>
              <a:t>, </a:t>
            </a:r>
            <a:r>
              <a:rPr lang="en-US" altLang="en-US" sz="1900" dirty="0" err="1"/>
              <a:t>pédale</a:t>
            </a:r>
            <a:r>
              <a:rPr lang="en-US" altLang="en-US" sz="1900" dirty="0"/>
              <a:t> de </a:t>
            </a:r>
            <a:r>
              <a:rPr lang="en-US" altLang="en-US" sz="1900" dirty="0" err="1"/>
              <a:t>freins</a:t>
            </a:r>
            <a:r>
              <a:rPr lang="en-US" altLang="en-US" sz="1900" dirty="0"/>
              <a:t>, etc.</a:t>
            </a:r>
          </a:p>
          <a:p>
            <a:pPr>
              <a:spcBef>
                <a:spcPts val="588"/>
              </a:spcBef>
            </a:pPr>
            <a:r>
              <a:rPr lang="en-US" altLang="en-US" sz="2000" baseline="8000" dirty="0">
                <a:solidFill>
                  <a:srgbClr val="3232B2"/>
                </a:solidFill>
                <a:latin typeface="Lucida Sans Unicode" panose="020B0602030504020204" pitchFamily="34" charset="0"/>
                <a:cs typeface="Lucida Sans Unicode" panose="020B0602030504020204" pitchFamily="34" charset="0"/>
              </a:rPr>
              <a:t>◮ </a:t>
            </a:r>
            <a:r>
              <a:rPr lang="en-US" altLang="en-US" sz="1900" dirty="0"/>
              <a:t>Tout </a:t>
            </a:r>
            <a:r>
              <a:rPr lang="en-US" altLang="en-US" sz="1900" dirty="0" err="1"/>
              <a:t>ce</a:t>
            </a:r>
            <a:r>
              <a:rPr lang="en-US" altLang="en-US" sz="1900" dirty="0"/>
              <a:t> </a:t>
            </a:r>
            <a:r>
              <a:rPr lang="en-US" altLang="en-US" sz="1900" dirty="0" err="1"/>
              <a:t>qu’il</a:t>
            </a:r>
            <a:r>
              <a:rPr lang="en-US" altLang="en-US" sz="1900" dirty="0"/>
              <a:t> </a:t>
            </a:r>
            <a:r>
              <a:rPr lang="en-US" altLang="en-US" sz="1900" dirty="0" err="1"/>
              <a:t>faut</a:t>
            </a:r>
            <a:r>
              <a:rPr lang="en-US" altLang="en-US" sz="1900" dirty="0"/>
              <a:t> savoir pour la </a:t>
            </a:r>
            <a:r>
              <a:rPr lang="en-US" altLang="en-US" sz="1900" dirty="0" err="1"/>
              <a:t>conduire</a:t>
            </a:r>
            <a:r>
              <a:rPr lang="en-US" altLang="en-US" sz="1900" dirty="0"/>
              <a:t> (</a:t>
            </a:r>
            <a:r>
              <a:rPr lang="en-US" altLang="en-US" sz="1900" dirty="0" err="1"/>
              <a:t>mais</a:t>
            </a:r>
            <a:r>
              <a:rPr lang="en-US" altLang="en-US" sz="1900" dirty="0"/>
              <a:t> pas la </a:t>
            </a:r>
            <a:r>
              <a:rPr lang="en-US" altLang="en-US" sz="1900" dirty="0" err="1"/>
              <a:t>réparer</a:t>
            </a:r>
            <a:r>
              <a:rPr lang="en-US" altLang="en-US" sz="1900" dirty="0"/>
              <a:t> !  </a:t>
            </a:r>
            <a:r>
              <a:rPr lang="en-US" altLang="en-US" sz="1900" dirty="0" err="1"/>
              <a:t>ni</a:t>
            </a:r>
            <a:r>
              <a:rPr lang="en-US" altLang="en-US" sz="1900" dirty="0"/>
              <a:t> </a:t>
            </a:r>
            <a:r>
              <a:rPr lang="en-US" altLang="en-US" sz="1900" dirty="0" err="1"/>
              <a:t>comprendre</a:t>
            </a:r>
            <a:r>
              <a:rPr lang="en-US" altLang="en-US" sz="1900" dirty="0"/>
              <a:t> comment </a:t>
            </a:r>
            <a:r>
              <a:rPr lang="en-US" altLang="en-US" sz="1900" dirty="0" err="1"/>
              <a:t>ça</a:t>
            </a:r>
            <a:r>
              <a:rPr lang="en-US" altLang="en-US" sz="1900" dirty="0"/>
              <a:t> </a:t>
            </a:r>
            <a:r>
              <a:rPr lang="en-US" altLang="en-US" sz="1900" dirty="0" err="1"/>
              <a:t>marche</a:t>
            </a:r>
            <a:r>
              <a:rPr lang="en-US" altLang="en-US" sz="1900" dirty="0"/>
              <a:t>)</a:t>
            </a:r>
          </a:p>
          <a:p>
            <a:pPr>
              <a:lnSpc>
                <a:spcPts val="2375"/>
              </a:lnSpc>
              <a:spcBef>
                <a:spcPts val="575"/>
              </a:spcBef>
            </a:pPr>
            <a:r>
              <a:rPr lang="en-US" altLang="en-US" sz="2000" baseline="8000" dirty="0">
                <a:solidFill>
                  <a:srgbClr val="3232B2"/>
                </a:solidFill>
                <a:latin typeface="Lucida Sans Unicode" panose="020B0602030504020204" pitchFamily="34" charset="0"/>
                <a:cs typeface="Lucida Sans Unicode" panose="020B0602030504020204" pitchFamily="34" charset="0"/>
              </a:rPr>
              <a:t>◮ </a:t>
            </a:r>
            <a:r>
              <a:rPr lang="en-US" altLang="en-US" sz="1900" dirty="0" err="1"/>
              <a:t>L’interface</a:t>
            </a:r>
            <a:r>
              <a:rPr lang="en-US" altLang="en-US" sz="1900" dirty="0"/>
              <a:t> ne change pas, </a:t>
            </a:r>
            <a:r>
              <a:rPr lang="en-US" altLang="en-US" sz="1900" dirty="0" err="1"/>
              <a:t>même</a:t>
            </a:r>
            <a:r>
              <a:rPr lang="en-US" altLang="en-US" sz="1900" dirty="0"/>
              <a:t> </a:t>
            </a:r>
            <a:r>
              <a:rPr lang="en-US" altLang="en-US" sz="1900" dirty="0" err="1"/>
              <a:t>si</a:t>
            </a:r>
            <a:r>
              <a:rPr lang="en-US" altLang="en-US" sz="1900" dirty="0"/>
              <a:t> </a:t>
            </a:r>
            <a:r>
              <a:rPr lang="en-US" altLang="en-US" sz="1900" dirty="0" err="1"/>
              <a:t>l’on</a:t>
            </a:r>
            <a:r>
              <a:rPr lang="en-US" altLang="en-US" sz="1900" dirty="0"/>
              <a:t> change de </a:t>
            </a:r>
            <a:r>
              <a:rPr lang="en-US" altLang="en-US" sz="1900" dirty="0" err="1"/>
              <a:t>moteur</a:t>
            </a:r>
            <a:r>
              <a:rPr lang="en-US" altLang="en-US" sz="1900" dirty="0"/>
              <a:t>...</a:t>
            </a:r>
          </a:p>
          <a:p>
            <a:pPr>
              <a:lnSpc>
                <a:spcPts val="2375"/>
              </a:lnSpc>
              <a:spcBef>
                <a:spcPts val="75"/>
              </a:spcBef>
            </a:pPr>
            <a:r>
              <a:rPr lang="en-US" altLang="en-US" sz="1900" dirty="0"/>
              <a:t>...et </a:t>
            </a:r>
            <a:r>
              <a:rPr lang="en-US" altLang="en-US" sz="1900" dirty="0" err="1"/>
              <a:t>même</a:t>
            </a:r>
            <a:r>
              <a:rPr lang="en-US" altLang="en-US" sz="1900" dirty="0"/>
              <a:t> </a:t>
            </a:r>
            <a:r>
              <a:rPr lang="en-US" altLang="en-US" sz="1900" dirty="0" err="1"/>
              <a:t>si</a:t>
            </a:r>
            <a:r>
              <a:rPr lang="en-US" altLang="en-US" sz="1900" dirty="0"/>
              <a:t> on change de </a:t>
            </a:r>
            <a:r>
              <a:rPr lang="en-US" altLang="en-US" sz="1900" dirty="0" err="1"/>
              <a:t>voiture</a:t>
            </a:r>
            <a:r>
              <a:rPr lang="en-US" altLang="en-US" sz="1900" dirty="0"/>
              <a:t> (</a:t>
            </a:r>
            <a:r>
              <a:rPr lang="en-US" altLang="en-US" sz="1900" dirty="0" err="1"/>
              <a:t>dans</a:t>
            </a:r>
            <a:r>
              <a:rPr lang="en-US" altLang="en-US" sz="1900" dirty="0"/>
              <a:t> </a:t>
            </a:r>
            <a:r>
              <a:rPr lang="en-US" altLang="en-US" sz="1900" dirty="0" err="1"/>
              <a:t>une</a:t>
            </a:r>
            <a:r>
              <a:rPr lang="en-US" altLang="en-US" sz="1900" dirty="0"/>
              <a:t> </a:t>
            </a:r>
            <a:r>
              <a:rPr lang="en-US" altLang="en-US" sz="1900" dirty="0" err="1"/>
              <a:t>certaine</a:t>
            </a:r>
            <a:r>
              <a:rPr lang="en-US" altLang="en-US" sz="1900" dirty="0"/>
              <a:t>  </a:t>
            </a:r>
            <a:r>
              <a:rPr lang="en-US" altLang="en-US" sz="1900" dirty="0" err="1"/>
              <a:t>mesure</a:t>
            </a:r>
            <a:r>
              <a:rPr lang="en-US" altLang="en-US" sz="1900" dirty="0"/>
              <a:t>) : </a:t>
            </a:r>
            <a:r>
              <a:rPr lang="en-US" altLang="en-US" sz="1900" dirty="0">
                <a:solidFill>
                  <a:srgbClr val="6B59CC"/>
                </a:solidFill>
              </a:rPr>
              <a:t>abstraction </a:t>
            </a:r>
            <a:r>
              <a:rPr lang="en-US" altLang="en-US" sz="1900" dirty="0"/>
              <a:t>de la notion de </a:t>
            </a:r>
            <a:r>
              <a:rPr lang="en-US" altLang="en-US" sz="1900" dirty="0" err="1"/>
              <a:t>voiture</a:t>
            </a:r>
            <a:r>
              <a:rPr lang="en-US" altLang="en-US" sz="1900" dirty="0"/>
              <a:t> (</a:t>
            </a:r>
            <a:r>
              <a:rPr lang="en-US" altLang="en-US" sz="1900" dirty="0" err="1"/>
              <a:t>en</a:t>
            </a:r>
            <a:r>
              <a:rPr lang="en-US" altLang="en-US" sz="1900" dirty="0"/>
              <a:t> </a:t>
            </a:r>
            <a:r>
              <a:rPr lang="en-US" altLang="en-US" sz="1900" dirty="0" err="1"/>
              <a:t>tant</a:t>
            </a:r>
            <a:r>
              <a:rPr lang="en-US" altLang="en-US" sz="1900" dirty="0"/>
              <a:t>  </a:t>
            </a:r>
            <a:r>
              <a:rPr lang="en-US" altLang="en-US" sz="1900" dirty="0" err="1"/>
              <a:t>qu</a:t>
            </a:r>
            <a:r>
              <a:rPr lang="en-US" altLang="en-US" sz="1900" dirty="0"/>
              <a:t>’« objet à </a:t>
            </a:r>
            <a:r>
              <a:rPr lang="en-US" altLang="en-US" sz="1900" dirty="0" err="1"/>
              <a:t>conduire</a:t>
            </a:r>
            <a:r>
              <a:rPr lang="en-US" altLang="en-US" sz="1900" dirty="0"/>
              <a:t> »)</a:t>
            </a:r>
          </a:p>
        </p:txBody>
      </p:sp>
      <p:sp>
        <p:nvSpPr>
          <p:cNvPr id="166921" name="Espace réservé de la date 13"/>
          <p:cNvSpPr>
            <a:spLocks noGrp="1"/>
          </p:cNvSpPr>
          <p:nvPr>
            <p:ph type="dt"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fr-BE" altLang="en-US" dirty="0" smtClean="0">
                <a:solidFill>
                  <a:srgbClr val="FFFFFF"/>
                </a:solidFill>
              </a:rPr>
              <a:t>ESTL_2019-2020</a:t>
            </a:r>
            <a:endParaRPr lang="fr-BE" altLang="en-US" dirty="0" smtClean="0">
              <a:solidFill>
                <a:srgbClr val="FFFFFF"/>
              </a:solidFill>
            </a:endParaRPr>
          </a:p>
        </p:txBody>
      </p:sp>
      <p:graphicFrame>
        <p:nvGraphicFramePr>
          <p:cNvPr id="10" name="Objet 9"/>
          <p:cNvGraphicFramePr>
            <a:graphicFrameLocks noChangeAspect="1"/>
          </p:cNvGraphicFramePr>
          <p:nvPr>
            <p:extLst>
              <p:ext uri="{D42A27DB-BD31-4B8C-83A1-F6EECF244321}">
                <p14:modId xmlns:p14="http://schemas.microsoft.com/office/powerpoint/2010/main" val="3341176252"/>
              </p:ext>
            </p:extLst>
          </p:nvPr>
        </p:nvGraphicFramePr>
        <p:xfrm>
          <a:off x="2" y="100458"/>
          <a:ext cx="1096432" cy="591193"/>
        </p:xfrm>
        <a:graphic>
          <a:graphicData uri="http://schemas.openxmlformats.org/presentationml/2006/ole">
            <mc:AlternateContent xmlns:mc="http://schemas.openxmlformats.org/markup-compatibility/2006">
              <mc:Choice xmlns:v="urn:schemas-microsoft-com:vml" Requires="v">
                <p:oleObj spid="_x0000_s28675"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8"/>
                        <a:ext cx="1096432" cy="591193"/>
                      </a:xfrm>
                      <a:prstGeom prst="rect">
                        <a:avLst/>
                      </a:prstGeom>
                      <a:noFill/>
                    </p:spPr>
                  </p:pic>
                </p:oleObj>
              </mc:Fallback>
            </mc:AlternateContent>
          </a:graphicData>
        </a:graphic>
      </p:graphicFrame>
    </p:spTree>
    <p:extLst>
      <p:ext uri="{BB962C8B-B14F-4D97-AF65-F5344CB8AC3E}">
        <p14:creationId xmlns:p14="http://schemas.microsoft.com/office/powerpoint/2010/main" val="640434990"/>
      </p:ext>
    </p:extLst>
  </p:cSld>
  <p:clrMapOvr>
    <a:masterClrMapping/>
  </p:clrMapOvr>
  <p:transition>
    <p:cu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703195" y="387871"/>
            <a:ext cx="1318625" cy="262787"/>
          </a:xfrm>
          <a:prstGeom prst="rect">
            <a:avLst/>
          </a:prstGeom>
          <a:solidFill>
            <a:schemeClr val="accent5">
              <a:lumMod val="60000"/>
              <a:lumOff val="40000"/>
            </a:schemeClr>
          </a:solidFill>
        </p:spPr>
        <p:txBody>
          <a:bodyPr vert="horz" wrap="square" lIns="0" tIns="11516" rIns="0" bIns="0" rtlCol="0">
            <a:spAutoFit/>
          </a:bodyPr>
          <a:lstStyle/>
          <a:p>
            <a:pPr marL="11516">
              <a:spcBef>
                <a:spcPts val="91"/>
              </a:spcBef>
            </a:pPr>
            <a:r>
              <a:rPr sz="1632" b="1" spc="-5" dirty="0">
                <a:latin typeface="Times New Roman"/>
                <a:cs typeface="Times New Roman"/>
              </a:rPr>
              <a:t>Autre</a:t>
            </a:r>
            <a:r>
              <a:rPr sz="1632" b="1" spc="-59" dirty="0">
                <a:latin typeface="Times New Roman"/>
                <a:cs typeface="Times New Roman"/>
              </a:rPr>
              <a:t> </a:t>
            </a:r>
            <a:r>
              <a:rPr sz="1632" b="1" dirty="0">
                <a:latin typeface="Times New Roman"/>
                <a:cs typeface="Times New Roman"/>
              </a:rPr>
              <a:t>exemple</a:t>
            </a:r>
            <a:endParaRPr sz="1632" dirty="0">
              <a:latin typeface="Times New Roman"/>
              <a:cs typeface="Times New Roman"/>
            </a:endParaRPr>
          </a:p>
        </p:txBody>
      </p:sp>
      <p:sp>
        <p:nvSpPr>
          <p:cNvPr id="5" name="object 5"/>
          <p:cNvSpPr txBox="1"/>
          <p:nvPr/>
        </p:nvSpPr>
        <p:spPr>
          <a:xfrm>
            <a:off x="1650680" y="4924079"/>
            <a:ext cx="8889488" cy="1252048"/>
          </a:xfrm>
          <a:prstGeom prst="rect">
            <a:avLst/>
          </a:prstGeom>
        </p:spPr>
        <p:txBody>
          <a:bodyPr vert="horz" wrap="square" lIns="0" tIns="30518" rIns="0" bIns="0" rtlCol="0">
            <a:spAutoFit/>
          </a:bodyPr>
          <a:lstStyle/>
          <a:p>
            <a:pPr marL="11516">
              <a:spcBef>
                <a:spcPts val="240"/>
              </a:spcBef>
            </a:pPr>
            <a:r>
              <a:rPr sz="1451" b="1" spc="-5" dirty="0">
                <a:latin typeface="Times New Roman"/>
                <a:cs typeface="Times New Roman"/>
              </a:rPr>
              <a:t>Utilisation </a:t>
            </a:r>
            <a:r>
              <a:rPr sz="1451" b="1" spc="-9" dirty="0">
                <a:latin typeface="Times New Roman"/>
                <a:cs typeface="Times New Roman"/>
              </a:rPr>
              <a:t>des </a:t>
            </a:r>
            <a:r>
              <a:rPr sz="1451" b="1" spc="-5" dirty="0">
                <a:latin typeface="Times New Roman"/>
                <a:cs typeface="Times New Roman"/>
              </a:rPr>
              <a:t>droits</a:t>
            </a:r>
            <a:r>
              <a:rPr sz="1451" b="1" spc="9" dirty="0">
                <a:latin typeface="Times New Roman"/>
                <a:cs typeface="Times New Roman"/>
              </a:rPr>
              <a:t> </a:t>
            </a:r>
            <a:r>
              <a:rPr sz="1451" b="1" spc="-5" dirty="0">
                <a:latin typeface="Times New Roman"/>
                <a:cs typeface="Times New Roman"/>
              </a:rPr>
              <a:t>d’accès</a:t>
            </a:r>
            <a:endParaRPr sz="1451">
              <a:latin typeface="Times New Roman"/>
              <a:cs typeface="Times New Roman"/>
            </a:endParaRPr>
          </a:p>
          <a:p>
            <a:pPr marL="426105" indent="-207294">
              <a:spcBef>
                <a:spcPts val="154"/>
              </a:spcBef>
              <a:buFont typeface="Wingdings"/>
              <a:buChar char=""/>
              <a:tabLst>
                <a:tab pos="426105" algn="l"/>
              </a:tabLst>
            </a:pPr>
            <a:r>
              <a:rPr sz="1451" spc="-5" dirty="0">
                <a:latin typeface="Times New Roman"/>
                <a:cs typeface="Times New Roman"/>
              </a:rPr>
              <a:t>Membres </a:t>
            </a:r>
            <a:r>
              <a:rPr sz="1451" b="1" spc="-5" dirty="0">
                <a:latin typeface="Times New Roman"/>
                <a:cs typeface="Times New Roman"/>
              </a:rPr>
              <a:t>publics </a:t>
            </a:r>
            <a:r>
              <a:rPr sz="1451" spc="-5" dirty="0">
                <a:latin typeface="Times New Roman"/>
                <a:cs typeface="Times New Roman"/>
              </a:rPr>
              <a:t>: accessibles pour </a:t>
            </a:r>
            <a:r>
              <a:rPr sz="1451" dirty="0">
                <a:latin typeface="Times New Roman"/>
                <a:cs typeface="Times New Roman"/>
              </a:rPr>
              <a:t>les </a:t>
            </a:r>
            <a:r>
              <a:rPr sz="1451" b="1" spc="-5" dirty="0">
                <a:solidFill>
                  <a:srgbClr val="FF0000"/>
                </a:solidFill>
                <a:latin typeface="Times New Roman"/>
                <a:cs typeface="Times New Roman"/>
              </a:rPr>
              <a:t>programmeurs utilisateurs </a:t>
            </a:r>
            <a:r>
              <a:rPr sz="1451" spc="-5" dirty="0">
                <a:latin typeface="Times New Roman"/>
                <a:cs typeface="Times New Roman"/>
              </a:rPr>
              <a:t>de la</a:t>
            </a:r>
            <a:r>
              <a:rPr sz="1451" spc="73" dirty="0">
                <a:latin typeface="Times New Roman"/>
                <a:cs typeface="Times New Roman"/>
              </a:rPr>
              <a:t> </a:t>
            </a:r>
            <a:r>
              <a:rPr sz="1451" spc="-5" dirty="0">
                <a:latin typeface="Times New Roman"/>
                <a:cs typeface="Times New Roman"/>
              </a:rPr>
              <a:t>classe</a:t>
            </a:r>
            <a:endParaRPr sz="1451">
              <a:latin typeface="Times New Roman"/>
              <a:cs typeface="Times New Roman"/>
            </a:endParaRPr>
          </a:p>
          <a:p>
            <a:pPr marL="426105" indent="-207294">
              <a:spcBef>
                <a:spcPts val="172"/>
              </a:spcBef>
              <a:buFont typeface="Wingdings"/>
              <a:buChar char=""/>
              <a:tabLst>
                <a:tab pos="426105" algn="l"/>
              </a:tabLst>
            </a:pPr>
            <a:r>
              <a:rPr sz="1451" spc="-5" dirty="0">
                <a:latin typeface="Times New Roman"/>
                <a:cs typeface="Times New Roman"/>
              </a:rPr>
              <a:t>Membres </a:t>
            </a:r>
            <a:r>
              <a:rPr sz="1451" b="1" spc="-5" dirty="0">
                <a:latin typeface="Times New Roman"/>
                <a:cs typeface="Times New Roman"/>
              </a:rPr>
              <a:t>protégés </a:t>
            </a:r>
            <a:r>
              <a:rPr sz="1451" spc="-5" dirty="0">
                <a:latin typeface="Times New Roman"/>
                <a:cs typeface="Times New Roman"/>
              </a:rPr>
              <a:t>: accessibles aux </a:t>
            </a:r>
            <a:r>
              <a:rPr sz="1451" b="1" spc="-5" dirty="0">
                <a:solidFill>
                  <a:srgbClr val="FF0000"/>
                </a:solidFill>
                <a:latin typeface="Times New Roman"/>
                <a:cs typeface="Times New Roman"/>
              </a:rPr>
              <a:t>programmeurs d’extensions </a:t>
            </a:r>
            <a:r>
              <a:rPr sz="1451" spc="-5" dirty="0">
                <a:latin typeface="Times New Roman"/>
                <a:cs typeface="Times New Roman"/>
              </a:rPr>
              <a:t>par héritage de la</a:t>
            </a:r>
            <a:r>
              <a:rPr sz="1451" spc="68" dirty="0">
                <a:latin typeface="Times New Roman"/>
                <a:cs typeface="Times New Roman"/>
              </a:rPr>
              <a:t> </a:t>
            </a:r>
            <a:r>
              <a:rPr sz="1451" spc="-5" dirty="0">
                <a:latin typeface="Times New Roman"/>
                <a:cs typeface="Times New Roman"/>
              </a:rPr>
              <a:t>classe</a:t>
            </a:r>
            <a:endParaRPr sz="1451">
              <a:latin typeface="Times New Roman"/>
              <a:cs typeface="Times New Roman"/>
            </a:endParaRPr>
          </a:p>
          <a:p>
            <a:pPr marL="426105" marR="4607" indent="-207294">
              <a:lnSpc>
                <a:spcPts val="1922"/>
              </a:lnSpc>
              <a:spcBef>
                <a:spcPts val="91"/>
              </a:spcBef>
              <a:buFont typeface="Wingdings"/>
              <a:buChar char=""/>
              <a:tabLst>
                <a:tab pos="426105" algn="l"/>
              </a:tabLst>
            </a:pPr>
            <a:r>
              <a:rPr sz="1451" spc="-5" dirty="0">
                <a:latin typeface="Times New Roman"/>
                <a:cs typeface="Times New Roman"/>
              </a:rPr>
              <a:t>Membres </a:t>
            </a:r>
            <a:r>
              <a:rPr sz="1451" b="1" spc="-5" dirty="0">
                <a:latin typeface="Times New Roman"/>
                <a:cs typeface="Times New Roman"/>
              </a:rPr>
              <a:t>privés </a:t>
            </a:r>
            <a:r>
              <a:rPr sz="1451" spc="-5" dirty="0">
                <a:latin typeface="Times New Roman"/>
                <a:cs typeface="Times New Roman"/>
              </a:rPr>
              <a:t>: pour le </a:t>
            </a:r>
            <a:r>
              <a:rPr sz="1451" b="1" spc="-5" dirty="0">
                <a:solidFill>
                  <a:srgbClr val="FF0000"/>
                </a:solidFill>
                <a:latin typeface="Times New Roman"/>
                <a:cs typeface="Times New Roman"/>
              </a:rPr>
              <a:t>programmeur de la classe </a:t>
            </a:r>
            <a:r>
              <a:rPr sz="1451" spc="-5" dirty="0">
                <a:latin typeface="Times New Roman"/>
                <a:cs typeface="Times New Roman"/>
              </a:rPr>
              <a:t>: structure interne, (modiﬁable si nécessaire </a:t>
            </a:r>
            <a:r>
              <a:rPr sz="1451" dirty="0">
                <a:latin typeface="Times New Roman"/>
                <a:cs typeface="Times New Roman"/>
              </a:rPr>
              <a:t>sans  </a:t>
            </a:r>
            <a:r>
              <a:rPr sz="1451" spc="-5" dirty="0">
                <a:latin typeface="Times New Roman"/>
                <a:cs typeface="Times New Roman"/>
              </a:rPr>
              <a:t>répercussions ni sur les utilisateurs ni sur les autres</a:t>
            </a:r>
            <a:r>
              <a:rPr sz="1451" spc="18" dirty="0">
                <a:latin typeface="Times New Roman"/>
                <a:cs typeface="Times New Roman"/>
              </a:rPr>
              <a:t> </a:t>
            </a:r>
            <a:r>
              <a:rPr sz="1451" spc="-5" dirty="0">
                <a:latin typeface="Times New Roman"/>
                <a:cs typeface="Times New Roman"/>
              </a:rPr>
              <a:t>programmeurs)</a:t>
            </a:r>
            <a:endParaRPr sz="1451">
              <a:latin typeface="Times New Roman"/>
              <a:cs typeface="Times New Roman"/>
            </a:endParaRPr>
          </a:p>
        </p:txBody>
      </p:sp>
      <p:sp>
        <p:nvSpPr>
          <p:cNvPr id="6" name="object 6"/>
          <p:cNvSpPr/>
          <p:nvPr/>
        </p:nvSpPr>
        <p:spPr>
          <a:xfrm>
            <a:off x="3635972" y="817878"/>
            <a:ext cx="4816867" cy="2256399"/>
          </a:xfrm>
          <a:prstGeom prst="rect">
            <a:avLst/>
          </a:prstGeom>
          <a:blipFill>
            <a:blip r:embed="rId3" cstate="print"/>
            <a:stretch>
              <a:fillRect/>
            </a:stretch>
          </a:blipFill>
        </p:spPr>
        <p:txBody>
          <a:bodyPr wrap="square" lIns="0" tIns="0" rIns="0" bIns="0" rtlCol="0"/>
          <a:lstStyle/>
          <a:p>
            <a:endParaRPr sz="1632"/>
          </a:p>
        </p:txBody>
      </p:sp>
      <p:sp>
        <p:nvSpPr>
          <p:cNvPr id="7" name="object 7"/>
          <p:cNvSpPr/>
          <p:nvPr/>
        </p:nvSpPr>
        <p:spPr>
          <a:xfrm>
            <a:off x="3400017" y="619811"/>
            <a:ext cx="5288894" cy="2715561"/>
          </a:xfrm>
          <a:custGeom>
            <a:avLst/>
            <a:gdLst/>
            <a:ahLst/>
            <a:cxnLst/>
            <a:rect l="l" t="t" r="r" b="b"/>
            <a:pathLst>
              <a:path w="5832475" h="2994660">
                <a:moveTo>
                  <a:pt x="0" y="2994660"/>
                </a:moveTo>
                <a:lnTo>
                  <a:pt x="5832348" y="2994660"/>
                </a:lnTo>
                <a:lnTo>
                  <a:pt x="5832348" y="0"/>
                </a:lnTo>
                <a:lnTo>
                  <a:pt x="0" y="0"/>
                </a:lnTo>
                <a:lnTo>
                  <a:pt x="0" y="2994660"/>
                </a:lnTo>
                <a:close/>
              </a:path>
            </a:pathLst>
          </a:custGeom>
          <a:ln w="19812">
            <a:solidFill>
              <a:srgbClr val="548ED4"/>
            </a:solidFill>
          </a:ln>
        </p:spPr>
        <p:txBody>
          <a:bodyPr wrap="square" lIns="0" tIns="0" rIns="0" bIns="0" rtlCol="0"/>
          <a:lstStyle/>
          <a:p>
            <a:endParaRPr sz="1632"/>
          </a:p>
        </p:txBody>
      </p:sp>
      <p:sp>
        <p:nvSpPr>
          <p:cNvPr id="8" name="object 8"/>
          <p:cNvSpPr/>
          <p:nvPr/>
        </p:nvSpPr>
        <p:spPr>
          <a:xfrm>
            <a:off x="3211379" y="3530920"/>
            <a:ext cx="5566554" cy="1169985"/>
          </a:xfrm>
          <a:prstGeom prst="rect">
            <a:avLst/>
          </a:prstGeom>
          <a:blipFill>
            <a:blip r:embed="rId4" cstate="print"/>
            <a:stretch>
              <a:fillRect/>
            </a:stretch>
          </a:blipFill>
        </p:spPr>
        <p:txBody>
          <a:bodyPr wrap="square" lIns="0" tIns="0" rIns="0" bIns="0" rtlCol="0"/>
          <a:lstStyle/>
          <a:p>
            <a:endParaRPr sz="1632"/>
          </a:p>
        </p:txBody>
      </p:sp>
      <p:sp>
        <p:nvSpPr>
          <p:cNvPr id="9" name="object 9"/>
          <p:cNvSpPr/>
          <p:nvPr/>
        </p:nvSpPr>
        <p:spPr>
          <a:xfrm>
            <a:off x="3202397" y="3521937"/>
            <a:ext cx="5584865" cy="1262194"/>
          </a:xfrm>
          <a:custGeom>
            <a:avLst/>
            <a:gdLst/>
            <a:ahLst/>
            <a:cxnLst/>
            <a:rect l="l" t="t" r="r" b="b"/>
            <a:pathLst>
              <a:path w="6158865" h="1391920">
                <a:moveTo>
                  <a:pt x="0" y="1391412"/>
                </a:moveTo>
                <a:lnTo>
                  <a:pt x="6158484" y="1391412"/>
                </a:lnTo>
                <a:lnTo>
                  <a:pt x="6158484" y="0"/>
                </a:lnTo>
                <a:lnTo>
                  <a:pt x="0" y="0"/>
                </a:lnTo>
                <a:lnTo>
                  <a:pt x="0" y="1391412"/>
                </a:lnTo>
                <a:close/>
              </a:path>
            </a:pathLst>
          </a:custGeom>
          <a:ln w="19812">
            <a:solidFill>
              <a:srgbClr val="000000"/>
            </a:solidFill>
          </a:ln>
        </p:spPr>
        <p:txBody>
          <a:bodyPr wrap="square" lIns="0" tIns="0" rIns="0" bIns="0" rtlCol="0"/>
          <a:lstStyle/>
          <a:p>
            <a:endParaRPr sz="1632"/>
          </a:p>
        </p:txBody>
      </p:sp>
      <p:sp>
        <p:nvSpPr>
          <p:cNvPr id="12" name="object 12"/>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4" name="Objet 1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58371" name="Picture" r:id="rId5" imgW="1402560" imgH="808920" progId="Word.Picture.8">
                  <p:embed/>
                </p:oleObj>
              </mc:Choice>
              <mc:Fallback>
                <p:oleObj name="Picture" r:id="rId5" imgW="1402560" imgH="808920" progId="Word.Picture.8">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59437511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4399984" y="382573"/>
            <a:ext cx="6136499" cy="1799743"/>
          </a:xfrm>
          <a:prstGeom prst="rect">
            <a:avLst/>
          </a:prstGeom>
          <a:solidFill>
            <a:schemeClr val="accent5">
              <a:lumMod val="60000"/>
              <a:lumOff val="40000"/>
            </a:schemeClr>
          </a:solidFill>
        </p:spPr>
        <p:txBody>
          <a:bodyPr vert="horz" wrap="square" lIns="0" tIns="10941" rIns="0" bIns="0" rtlCol="0">
            <a:spAutoFit/>
          </a:bodyPr>
          <a:lstStyle/>
          <a:p>
            <a:pPr marL="11516">
              <a:spcBef>
                <a:spcPts val="86"/>
              </a:spcBef>
            </a:pPr>
            <a:r>
              <a:rPr sz="2539" b="1" spc="-5" dirty="0">
                <a:latin typeface="Times New Roman"/>
                <a:cs typeface="Times New Roman"/>
              </a:rPr>
              <a:t>Redéfinition de</a:t>
            </a:r>
            <a:r>
              <a:rPr sz="2539" b="1" dirty="0">
                <a:latin typeface="Times New Roman"/>
                <a:cs typeface="Times New Roman"/>
              </a:rPr>
              <a:t> </a:t>
            </a:r>
            <a:r>
              <a:rPr sz="2539" b="1" spc="-5" dirty="0">
                <a:latin typeface="Times New Roman"/>
                <a:cs typeface="Times New Roman"/>
              </a:rPr>
              <a:t>méthode</a:t>
            </a:r>
            <a:endParaRPr sz="2539" dirty="0">
              <a:latin typeface="Times New Roman"/>
              <a:cs typeface="Times New Roman"/>
            </a:endParaRPr>
          </a:p>
          <a:p>
            <a:pPr marL="2156438" marR="4607" algn="just">
              <a:lnSpc>
                <a:spcPct val="110200"/>
              </a:lnSpc>
              <a:spcBef>
                <a:spcPts val="1260"/>
              </a:spcBef>
            </a:pPr>
            <a:r>
              <a:rPr sz="1451" spc="-5" dirty="0">
                <a:latin typeface="Times New Roman"/>
                <a:cs typeface="Times New Roman"/>
              </a:rPr>
              <a:t>Un personnage et un guerrier ont un comportement  différent quand il rencontre un autre personnage. Par  exemple, le personnage salue tandis que le guerrier</a:t>
            </a:r>
            <a:r>
              <a:rPr sz="1451" spc="-5" dirty="0">
                <a:latin typeface="Times New Roman"/>
                <a:cs typeface="Times New Roman"/>
              </a:rPr>
              <a:t>  frappe.</a:t>
            </a:r>
            <a:endParaRPr sz="1451" dirty="0">
              <a:latin typeface="Times New Roman"/>
              <a:cs typeface="Times New Roman"/>
            </a:endParaRPr>
          </a:p>
          <a:p>
            <a:pPr marL="3024196" algn="just">
              <a:spcBef>
                <a:spcPts val="204"/>
              </a:spcBef>
            </a:pPr>
            <a:r>
              <a:rPr sz="1451" b="1" spc="-5" dirty="0">
                <a:latin typeface="Times New Roman"/>
                <a:cs typeface="Times New Roman"/>
              </a:rPr>
              <a:t>Pour un personnage</a:t>
            </a:r>
            <a:r>
              <a:rPr sz="1451" b="1" spc="-5" dirty="0">
                <a:latin typeface="Times New Roman"/>
                <a:cs typeface="Times New Roman"/>
              </a:rPr>
              <a:t> </a:t>
            </a:r>
            <a:r>
              <a:rPr sz="1451" b="1" dirty="0">
                <a:latin typeface="Times New Roman"/>
                <a:cs typeface="Times New Roman"/>
              </a:rPr>
              <a:t>non- </a:t>
            </a:r>
            <a:r>
              <a:rPr sz="1451" b="1" spc="-5" dirty="0">
                <a:latin typeface="Times New Roman"/>
                <a:cs typeface="Times New Roman"/>
              </a:rPr>
              <a:t>Guerrier</a:t>
            </a:r>
            <a:endParaRPr sz="1451" dirty="0">
              <a:latin typeface="Times New Roman"/>
              <a:cs typeface="Times New Roman"/>
            </a:endParaRPr>
          </a:p>
        </p:txBody>
      </p:sp>
      <p:sp>
        <p:nvSpPr>
          <p:cNvPr id="5" name="object 5"/>
          <p:cNvSpPr txBox="1"/>
          <p:nvPr/>
        </p:nvSpPr>
        <p:spPr>
          <a:xfrm>
            <a:off x="6952703" y="3106773"/>
            <a:ext cx="1413635" cy="234314"/>
          </a:xfrm>
          <a:prstGeom prst="rect">
            <a:avLst/>
          </a:prstGeom>
        </p:spPr>
        <p:txBody>
          <a:bodyPr vert="horz" wrap="square" lIns="0" tIns="10941" rIns="0" bIns="0" rtlCol="0">
            <a:spAutoFit/>
          </a:bodyPr>
          <a:lstStyle/>
          <a:p>
            <a:pPr marL="11516">
              <a:spcBef>
                <a:spcPts val="86"/>
              </a:spcBef>
            </a:pPr>
            <a:r>
              <a:rPr sz="1451" b="1" spc="-5" dirty="0">
                <a:latin typeface="Times New Roman"/>
                <a:cs typeface="Times New Roman"/>
              </a:rPr>
              <a:t>Pour un</a:t>
            </a:r>
            <a:r>
              <a:rPr sz="1451" b="1" spc="-45" dirty="0">
                <a:latin typeface="Times New Roman"/>
                <a:cs typeface="Times New Roman"/>
              </a:rPr>
              <a:t> </a:t>
            </a:r>
            <a:r>
              <a:rPr sz="1451" b="1" spc="-5" dirty="0">
                <a:latin typeface="Times New Roman"/>
                <a:cs typeface="Times New Roman"/>
              </a:rPr>
              <a:t>Guerrier</a:t>
            </a:r>
            <a:endParaRPr sz="1451">
              <a:latin typeface="Times New Roman"/>
              <a:cs typeface="Times New Roman"/>
            </a:endParaRPr>
          </a:p>
        </p:txBody>
      </p:sp>
      <p:sp>
        <p:nvSpPr>
          <p:cNvPr id="6" name="object 6"/>
          <p:cNvSpPr txBox="1"/>
          <p:nvPr/>
        </p:nvSpPr>
        <p:spPr>
          <a:xfrm>
            <a:off x="2673563" y="5395375"/>
            <a:ext cx="5271044" cy="986838"/>
          </a:xfrm>
          <a:prstGeom prst="rect">
            <a:avLst/>
          </a:prstGeom>
        </p:spPr>
        <p:txBody>
          <a:bodyPr vert="horz" wrap="square" lIns="0" tIns="29366" rIns="0" bIns="0" rtlCol="0">
            <a:spAutoFit/>
          </a:bodyPr>
          <a:lstStyle/>
          <a:p>
            <a:pPr marL="11516">
              <a:spcBef>
                <a:spcPts val="230"/>
              </a:spcBef>
            </a:pPr>
            <a:r>
              <a:rPr sz="1451" b="1" spc="-5" dirty="0">
                <a:latin typeface="Times New Roman"/>
                <a:cs typeface="Times New Roman"/>
              </a:rPr>
              <a:t>Masquage = une propriété redéfinie qui </a:t>
            </a:r>
            <a:r>
              <a:rPr sz="1451" b="1" dirty="0">
                <a:latin typeface="Times New Roman"/>
                <a:cs typeface="Times New Roman"/>
              </a:rPr>
              <a:t>cache </a:t>
            </a:r>
            <a:r>
              <a:rPr sz="1451" b="1" spc="-5" dirty="0">
                <a:latin typeface="Times New Roman"/>
                <a:cs typeface="Times New Roman"/>
              </a:rPr>
              <a:t>celle</a:t>
            </a:r>
            <a:r>
              <a:rPr sz="1451" b="1" spc="18" dirty="0">
                <a:latin typeface="Times New Roman"/>
                <a:cs typeface="Times New Roman"/>
              </a:rPr>
              <a:t> </a:t>
            </a:r>
            <a:r>
              <a:rPr sz="1451" b="1" spc="-5" dirty="0">
                <a:latin typeface="Times New Roman"/>
                <a:cs typeface="Times New Roman"/>
              </a:rPr>
              <a:t>héritée</a:t>
            </a:r>
            <a:endParaRPr sz="1451">
              <a:latin typeface="Times New Roman"/>
              <a:cs typeface="Times New Roman"/>
            </a:endParaRPr>
          </a:p>
          <a:p>
            <a:pPr marL="426105" indent="-207294">
              <a:spcBef>
                <a:spcPts val="141"/>
              </a:spcBef>
              <a:buFont typeface="Wingdings"/>
              <a:buChar char=""/>
              <a:tabLst>
                <a:tab pos="426105" algn="l"/>
              </a:tabLst>
            </a:pPr>
            <a:r>
              <a:rPr sz="1451" spc="-9" dirty="0">
                <a:latin typeface="Times New Roman"/>
                <a:cs typeface="Times New Roman"/>
              </a:rPr>
              <a:t>Même </a:t>
            </a:r>
            <a:r>
              <a:rPr sz="1451" b="1" dirty="0">
                <a:latin typeface="Times New Roman"/>
                <a:cs typeface="Times New Roman"/>
              </a:rPr>
              <a:t>nom </a:t>
            </a:r>
            <a:r>
              <a:rPr sz="1451" spc="-5" dirty="0">
                <a:latin typeface="Times New Roman"/>
                <a:cs typeface="Times New Roman"/>
              </a:rPr>
              <a:t>d’attribut ou de méthode utilisé sur plusieurs</a:t>
            </a:r>
            <a:r>
              <a:rPr sz="1451" spc="68" dirty="0">
                <a:latin typeface="Times New Roman"/>
                <a:cs typeface="Times New Roman"/>
              </a:rPr>
              <a:t> </a:t>
            </a:r>
            <a:r>
              <a:rPr sz="1451" spc="-5" dirty="0">
                <a:latin typeface="Times New Roman"/>
                <a:cs typeface="Times New Roman"/>
              </a:rPr>
              <a:t>niveaux</a:t>
            </a:r>
            <a:endParaRPr sz="1451">
              <a:latin typeface="Times New Roman"/>
              <a:cs typeface="Times New Roman"/>
            </a:endParaRPr>
          </a:p>
          <a:p>
            <a:pPr marL="426105" indent="-207294">
              <a:spcBef>
                <a:spcPts val="177"/>
              </a:spcBef>
              <a:buFont typeface="Wingdings"/>
              <a:buChar char=""/>
              <a:tabLst>
                <a:tab pos="426105" algn="l"/>
              </a:tabLst>
            </a:pPr>
            <a:r>
              <a:rPr sz="1451" b="1" spc="-5" dirty="0">
                <a:latin typeface="Times New Roman"/>
                <a:cs typeface="Times New Roman"/>
              </a:rPr>
              <a:t>Peu </a:t>
            </a:r>
            <a:r>
              <a:rPr sz="1451" spc="-5" dirty="0">
                <a:latin typeface="Times New Roman"/>
                <a:cs typeface="Times New Roman"/>
              </a:rPr>
              <a:t>courant pour </a:t>
            </a:r>
            <a:r>
              <a:rPr sz="1451" dirty="0">
                <a:latin typeface="Times New Roman"/>
                <a:cs typeface="Times New Roman"/>
              </a:rPr>
              <a:t>les</a:t>
            </a:r>
            <a:r>
              <a:rPr sz="1451" spc="-18" dirty="0">
                <a:latin typeface="Times New Roman"/>
                <a:cs typeface="Times New Roman"/>
              </a:rPr>
              <a:t> </a:t>
            </a:r>
            <a:r>
              <a:rPr sz="1451" spc="-5" dirty="0">
                <a:latin typeface="Times New Roman"/>
                <a:cs typeface="Times New Roman"/>
              </a:rPr>
              <a:t>attributs</a:t>
            </a:r>
            <a:endParaRPr sz="1451">
              <a:latin typeface="Times New Roman"/>
              <a:cs typeface="Times New Roman"/>
            </a:endParaRPr>
          </a:p>
          <a:p>
            <a:pPr marL="426105" indent="-207294">
              <a:spcBef>
                <a:spcPts val="181"/>
              </a:spcBef>
              <a:buFont typeface="Wingdings"/>
              <a:buChar char=""/>
              <a:tabLst>
                <a:tab pos="426105" algn="l"/>
              </a:tabLst>
            </a:pPr>
            <a:r>
              <a:rPr sz="1451" spc="-5" dirty="0">
                <a:latin typeface="Times New Roman"/>
                <a:cs typeface="Times New Roman"/>
              </a:rPr>
              <a:t>Très </a:t>
            </a:r>
            <a:r>
              <a:rPr sz="1451" b="1" spc="-5" dirty="0">
                <a:solidFill>
                  <a:srgbClr val="FF0000"/>
                </a:solidFill>
                <a:latin typeface="Times New Roman"/>
                <a:cs typeface="Times New Roman"/>
              </a:rPr>
              <a:t>courant </a:t>
            </a:r>
            <a:r>
              <a:rPr sz="1451" spc="-5" dirty="0">
                <a:latin typeface="Times New Roman"/>
                <a:cs typeface="Times New Roman"/>
              </a:rPr>
              <a:t>et </a:t>
            </a:r>
            <a:r>
              <a:rPr sz="1451" b="1" spc="-5" dirty="0">
                <a:solidFill>
                  <a:srgbClr val="FF0000"/>
                </a:solidFill>
                <a:latin typeface="Times New Roman"/>
                <a:cs typeface="Times New Roman"/>
              </a:rPr>
              <a:t>pratique </a:t>
            </a:r>
            <a:r>
              <a:rPr sz="1451" spc="-5" dirty="0">
                <a:latin typeface="Times New Roman"/>
                <a:cs typeface="Times New Roman"/>
              </a:rPr>
              <a:t>pour les</a:t>
            </a:r>
            <a:r>
              <a:rPr sz="1451" spc="27" dirty="0">
                <a:latin typeface="Times New Roman"/>
                <a:cs typeface="Times New Roman"/>
              </a:rPr>
              <a:t> </a:t>
            </a:r>
            <a:r>
              <a:rPr sz="1451" spc="-5" dirty="0">
                <a:latin typeface="Times New Roman"/>
                <a:cs typeface="Times New Roman"/>
              </a:rPr>
              <a:t>méthodes</a:t>
            </a:r>
            <a:endParaRPr sz="1451">
              <a:latin typeface="Times New Roman"/>
              <a:cs typeface="Times New Roman"/>
            </a:endParaRPr>
          </a:p>
        </p:txBody>
      </p:sp>
      <p:sp>
        <p:nvSpPr>
          <p:cNvPr id="7" name="object 7"/>
          <p:cNvSpPr txBox="1"/>
          <p:nvPr/>
        </p:nvSpPr>
        <p:spPr>
          <a:xfrm>
            <a:off x="1653214" y="4467200"/>
            <a:ext cx="8667798" cy="564048"/>
          </a:xfrm>
          <a:prstGeom prst="rect">
            <a:avLst/>
          </a:prstGeom>
          <a:ln w="19811">
            <a:solidFill>
              <a:srgbClr val="000000"/>
            </a:solidFill>
          </a:ln>
        </p:spPr>
        <p:txBody>
          <a:bodyPr vert="horz" wrap="square" lIns="0" tIns="90979" rIns="0" bIns="0" rtlCol="0">
            <a:spAutoFit/>
          </a:bodyPr>
          <a:lstStyle/>
          <a:p>
            <a:pPr marL="202112">
              <a:spcBef>
                <a:spcPts val="716"/>
              </a:spcBef>
            </a:pPr>
            <a:r>
              <a:rPr sz="1451" spc="-5" dirty="0">
                <a:latin typeface="Times New Roman"/>
                <a:cs typeface="Times New Roman"/>
              </a:rPr>
              <a:t>Une classe dérivée peut fournir une </a:t>
            </a:r>
            <a:r>
              <a:rPr sz="1451" b="1" spc="-5" dirty="0">
                <a:latin typeface="Times New Roman"/>
                <a:cs typeface="Times New Roman"/>
              </a:rPr>
              <a:t>nouvelle définition </a:t>
            </a:r>
            <a:r>
              <a:rPr sz="1451" b="1" spc="-9" dirty="0">
                <a:latin typeface="Times New Roman"/>
                <a:cs typeface="Times New Roman"/>
              </a:rPr>
              <a:t>d’une </a:t>
            </a:r>
            <a:r>
              <a:rPr sz="1451" b="1" spc="-5" dirty="0">
                <a:latin typeface="Times New Roman"/>
                <a:cs typeface="Times New Roman"/>
              </a:rPr>
              <a:t>méthode d’une classe</a:t>
            </a:r>
            <a:r>
              <a:rPr sz="1451" b="1" spc="95" dirty="0">
                <a:latin typeface="Times New Roman"/>
                <a:cs typeface="Times New Roman"/>
              </a:rPr>
              <a:t> </a:t>
            </a:r>
            <a:r>
              <a:rPr sz="1451" b="1" spc="-5" dirty="0">
                <a:latin typeface="Times New Roman"/>
                <a:cs typeface="Times New Roman"/>
              </a:rPr>
              <a:t>ascendante</a:t>
            </a:r>
            <a:r>
              <a:rPr sz="1451" spc="-5" dirty="0">
                <a:latin typeface="Times New Roman"/>
                <a:cs typeface="Times New Roman"/>
              </a:rPr>
              <a:t>.</a:t>
            </a:r>
            <a:endParaRPr sz="1451">
              <a:latin typeface="Times New Roman"/>
              <a:cs typeface="Times New Roman"/>
            </a:endParaRPr>
          </a:p>
          <a:p>
            <a:pPr marL="202112">
              <a:spcBef>
                <a:spcPts val="172"/>
              </a:spcBef>
            </a:pPr>
            <a:r>
              <a:rPr sz="1451" spc="-5" dirty="0">
                <a:latin typeface="Times New Roman"/>
                <a:cs typeface="Times New Roman"/>
              </a:rPr>
              <a:t>Les deux méthodes doivent avoir </a:t>
            </a:r>
            <a:r>
              <a:rPr sz="1451" b="1" spc="-5" dirty="0">
                <a:solidFill>
                  <a:srgbClr val="FF0000"/>
                </a:solidFill>
                <a:latin typeface="Times New Roman"/>
                <a:cs typeface="Times New Roman"/>
              </a:rPr>
              <a:t>des signatures identiques </a:t>
            </a:r>
            <a:r>
              <a:rPr sz="1451" spc="-5" dirty="0">
                <a:latin typeface="Times New Roman"/>
                <a:cs typeface="Times New Roman"/>
              </a:rPr>
              <a:t>(même nom, type des arguments et type de</a:t>
            </a:r>
            <a:r>
              <a:rPr sz="1451" spc="190" dirty="0">
                <a:latin typeface="Times New Roman"/>
                <a:cs typeface="Times New Roman"/>
              </a:rPr>
              <a:t> </a:t>
            </a:r>
            <a:r>
              <a:rPr sz="1451" spc="-5" dirty="0">
                <a:latin typeface="Times New Roman"/>
                <a:cs typeface="Times New Roman"/>
              </a:rPr>
              <a:t>retour).</a:t>
            </a:r>
            <a:endParaRPr sz="1451">
              <a:latin typeface="Times New Roman"/>
              <a:cs typeface="Times New Roman"/>
            </a:endParaRPr>
          </a:p>
        </p:txBody>
      </p:sp>
      <p:sp>
        <p:nvSpPr>
          <p:cNvPr id="8" name="object 8"/>
          <p:cNvSpPr/>
          <p:nvPr/>
        </p:nvSpPr>
        <p:spPr>
          <a:xfrm>
            <a:off x="6492955" y="2350232"/>
            <a:ext cx="4000586" cy="479229"/>
          </a:xfrm>
          <a:prstGeom prst="rect">
            <a:avLst/>
          </a:prstGeom>
          <a:blipFill>
            <a:blip r:embed="rId3" cstate="print"/>
            <a:stretch>
              <a:fillRect/>
            </a:stretch>
          </a:blipFill>
        </p:spPr>
        <p:txBody>
          <a:bodyPr wrap="square" lIns="0" tIns="0" rIns="0" bIns="0" rtlCol="0"/>
          <a:lstStyle/>
          <a:p>
            <a:endParaRPr sz="1632"/>
          </a:p>
        </p:txBody>
      </p:sp>
      <p:sp>
        <p:nvSpPr>
          <p:cNvPr id="9" name="object 9"/>
          <p:cNvSpPr/>
          <p:nvPr/>
        </p:nvSpPr>
        <p:spPr>
          <a:xfrm>
            <a:off x="6383679" y="2229800"/>
            <a:ext cx="4219599" cy="709409"/>
          </a:xfrm>
          <a:custGeom>
            <a:avLst/>
            <a:gdLst/>
            <a:ahLst/>
            <a:cxnLst/>
            <a:rect l="l" t="t" r="r" b="b"/>
            <a:pathLst>
              <a:path w="4653280" h="782319">
                <a:moveTo>
                  <a:pt x="0" y="781812"/>
                </a:moveTo>
                <a:lnTo>
                  <a:pt x="4652772" y="781812"/>
                </a:lnTo>
                <a:lnTo>
                  <a:pt x="4652772" y="0"/>
                </a:lnTo>
                <a:lnTo>
                  <a:pt x="0" y="0"/>
                </a:lnTo>
                <a:lnTo>
                  <a:pt x="0" y="781812"/>
                </a:lnTo>
                <a:close/>
              </a:path>
            </a:pathLst>
          </a:custGeom>
          <a:ln w="19812">
            <a:solidFill>
              <a:srgbClr val="548ED4"/>
            </a:solidFill>
          </a:ln>
        </p:spPr>
        <p:txBody>
          <a:bodyPr wrap="square" lIns="0" tIns="0" rIns="0" bIns="0" rtlCol="0"/>
          <a:lstStyle/>
          <a:p>
            <a:endParaRPr sz="1632"/>
          </a:p>
        </p:txBody>
      </p:sp>
      <p:sp>
        <p:nvSpPr>
          <p:cNvPr id="10" name="object 10"/>
          <p:cNvSpPr/>
          <p:nvPr/>
        </p:nvSpPr>
        <p:spPr>
          <a:xfrm>
            <a:off x="6562149" y="3539067"/>
            <a:ext cx="3935828" cy="461204"/>
          </a:xfrm>
          <a:prstGeom prst="rect">
            <a:avLst/>
          </a:prstGeom>
          <a:blipFill>
            <a:blip r:embed="rId4" cstate="print"/>
            <a:stretch>
              <a:fillRect/>
            </a:stretch>
          </a:blipFill>
        </p:spPr>
        <p:txBody>
          <a:bodyPr wrap="square" lIns="0" tIns="0" rIns="0" bIns="0" rtlCol="0"/>
          <a:lstStyle/>
          <a:p>
            <a:endParaRPr sz="1632"/>
          </a:p>
        </p:txBody>
      </p:sp>
      <p:sp>
        <p:nvSpPr>
          <p:cNvPr id="11" name="object 11"/>
          <p:cNvSpPr/>
          <p:nvPr/>
        </p:nvSpPr>
        <p:spPr>
          <a:xfrm>
            <a:off x="6403027" y="3390650"/>
            <a:ext cx="4221902" cy="737048"/>
          </a:xfrm>
          <a:custGeom>
            <a:avLst/>
            <a:gdLst/>
            <a:ahLst/>
            <a:cxnLst/>
            <a:rect l="l" t="t" r="r" b="b"/>
            <a:pathLst>
              <a:path w="4655820" h="812800">
                <a:moveTo>
                  <a:pt x="0" y="812291"/>
                </a:moveTo>
                <a:lnTo>
                  <a:pt x="4655820" y="812291"/>
                </a:lnTo>
                <a:lnTo>
                  <a:pt x="4655820" y="0"/>
                </a:lnTo>
                <a:lnTo>
                  <a:pt x="0" y="0"/>
                </a:lnTo>
                <a:lnTo>
                  <a:pt x="0" y="812291"/>
                </a:lnTo>
                <a:close/>
              </a:path>
            </a:pathLst>
          </a:custGeom>
          <a:ln w="19812">
            <a:solidFill>
              <a:srgbClr val="548ED4"/>
            </a:solidFill>
          </a:ln>
        </p:spPr>
        <p:txBody>
          <a:bodyPr wrap="square" lIns="0" tIns="0" rIns="0" bIns="0" rtlCol="0"/>
          <a:lstStyle/>
          <a:p>
            <a:endParaRPr sz="1632"/>
          </a:p>
        </p:txBody>
      </p:sp>
      <p:sp>
        <p:nvSpPr>
          <p:cNvPr id="12" name="object 12"/>
          <p:cNvSpPr/>
          <p:nvPr/>
        </p:nvSpPr>
        <p:spPr>
          <a:xfrm>
            <a:off x="1785746" y="1192060"/>
            <a:ext cx="4405369" cy="2878440"/>
          </a:xfrm>
          <a:prstGeom prst="rect">
            <a:avLst/>
          </a:prstGeom>
          <a:blipFill>
            <a:blip r:embed="rId5" cstate="print"/>
            <a:stretch>
              <a:fillRect/>
            </a:stretch>
          </a:blipFill>
        </p:spPr>
        <p:txBody>
          <a:bodyPr wrap="square" lIns="0" tIns="0" rIns="0" bIns="0" rtlCol="0"/>
          <a:lstStyle/>
          <a:p>
            <a:endParaRPr sz="1632"/>
          </a:p>
        </p:txBody>
      </p:sp>
      <p:sp>
        <p:nvSpPr>
          <p:cNvPr id="15" name="object 15"/>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7" name="Objet 16"/>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59395" name="Picture" r:id="rId6" imgW="1402560" imgH="808920" progId="Word.Picture.8">
                  <p:embed/>
                </p:oleObj>
              </mc:Choice>
              <mc:Fallback>
                <p:oleObj name="Picture" r:id="rId6" imgW="1402560" imgH="808920" progId="Word.Picture.8">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59118999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2971800" y="360295"/>
            <a:ext cx="6058641" cy="441935"/>
          </a:xfrm>
          <a:prstGeom prst="rect">
            <a:avLst/>
          </a:prstGeom>
          <a:solidFill>
            <a:schemeClr val="accent5">
              <a:lumMod val="60000"/>
              <a:lumOff val="40000"/>
            </a:schemeClr>
          </a:solidFill>
        </p:spPr>
        <p:txBody>
          <a:bodyPr vert="horz" wrap="square" lIns="0" tIns="10941" rIns="0" bIns="0" rtlCol="0">
            <a:spAutoFit/>
          </a:bodyPr>
          <a:lstStyle/>
          <a:p>
            <a:pPr marL="11516">
              <a:spcBef>
                <a:spcPts val="86"/>
              </a:spcBef>
            </a:pPr>
            <a:r>
              <a:rPr sz="2800" b="1" spc="-5" dirty="0">
                <a:latin typeface="Times New Roman"/>
                <a:cs typeface="Times New Roman"/>
              </a:rPr>
              <a:t>Masquage dans une</a:t>
            </a:r>
            <a:r>
              <a:rPr sz="2800" b="1" spc="-36" dirty="0">
                <a:latin typeface="Times New Roman"/>
                <a:cs typeface="Times New Roman"/>
              </a:rPr>
              <a:t> </a:t>
            </a:r>
            <a:r>
              <a:rPr sz="2800" b="1" dirty="0">
                <a:latin typeface="Times New Roman"/>
                <a:cs typeface="Times New Roman"/>
              </a:rPr>
              <a:t>hiérarchie</a:t>
            </a:r>
            <a:endParaRPr sz="2800" dirty="0">
              <a:latin typeface="Times New Roman"/>
              <a:cs typeface="Times New Roman"/>
            </a:endParaRPr>
          </a:p>
        </p:txBody>
      </p:sp>
      <p:sp>
        <p:nvSpPr>
          <p:cNvPr id="5" name="object 5"/>
          <p:cNvSpPr txBox="1"/>
          <p:nvPr/>
        </p:nvSpPr>
        <p:spPr>
          <a:xfrm>
            <a:off x="1857975" y="4491178"/>
            <a:ext cx="4806934" cy="1337120"/>
          </a:xfrm>
          <a:prstGeom prst="rect">
            <a:avLst/>
          </a:prstGeom>
        </p:spPr>
        <p:txBody>
          <a:bodyPr vert="horz" wrap="square" lIns="0" tIns="11516" rIns="0" bIns="0" rtlCol="0">
            <a:spAutoFit/>
          </a:bodyPr>
          <a:lstStyle/>
          <a:p>
            <a:pPr marL="218811" marR="4607" indent="-207294">
              <a:lnSpc>
                <a:spcPct val="110600"/>
              </a:lnSpc>
              <a:spcBef>
                <a:spcPts val="91"/>
              </a:spcBef>
              <a:buFont typeface="Wingdings"/>
              <a:buChar char=""/>
              <a:tabLst>
                <a:tab pos="218811" algn="l"/>
                <a:tab pos="572363" algn="l"/>
                <a:tab pos="1363537" algn="l"/>
                <a:tab pos="2279088" algn="l"/>
                <a:tab pos="2611335" algn="l"/>
                <a:tab pos="3396174" algn="l"/>
                <a:tab pos="4115371" algn="l"/>
                <a:tab pos="4620939" algn="l"/>
              </a:tabLst>
            </a:pPr>
            <a:r>
              <a:rPr sz="1451" spc="-5" dirty="0">
                <a:latin typeface="Times New Roman"/>
                <a:cs typeface="Times New Roman"/>
              </a:rPr>
              <a:t>La	</a:t>
            </a:r>
            <a:r>
              <a:rPr sz="1451" spc="-23" dirty="0">
                <a:latin typeface="Times New Roman"/>
                <a:cs typeface="Times New Roman"/>
              </a:rPr>
              <a:t>m</a:t>
            </a:r>
            <a:r>
              <a:rPr sz="1451" spc="-5" dirty="0">
                <a:latin typeface="Times New Roman"/>
                <a:cs typeface="Times New Roman"/>
              </a:rPr>
              <a:t>éthode</a:t>
            </a:r>
            <a:r>
              <a:rPr sz="1451" dirty="0">
                <a:latin typeface="Times New Roman"/>
                <a:cs typeface="Times New Roman"/>
              </a:rPr>
              <a:t>	</a:t>
            </a:r>
            <a:r>
              <a:rPr sz="1451" spc="-5" dirty="0">
                <a:latin typeface="Times New Roman"/>
                <a:cs typeface="Times New Roman"/>
              </a:rPr>
              <a:t>re</a:t>
            </a:r>
            <a:r>
              <a:rPr sz="1451" spc="5" dirty="0">
                <a:latin typeface="Times New Roman"/>
                <a:cs typeface="Times New Roman"/>
              </a:rPr>
              <a:t>n</a:t>
            </a:r>
            <a:r>
              <a:rPr sz="1451" spc="-5" dirty="0">
                <a:latin typeface="Times New Roman"/>
                <a:cs typeface="Times New Roman"/>
              </a:rPr>
              <a:t>contrer</a:t>
            </a:r>
            <a:r>
              <a:rPr sz="1451" dirty="0">
                <a:latin typeface="Times New Roman"/>
                <a:cs typeface="Times New Roman"/>
              </a:rPr>
              <a:t>	</a:t>
            </a:r>
            <a:r>
              <a:rPr sz="1451" spc="-5" dirty="0">
                <a:latin typeface="Times New Roman"/>
                <a:cs typeface="Times New Roman"/>
              </a:rPr>
              <a:t>de</a:t>
            </a:r>
            <a:r>
              <a:rPr sz="1451" dirty="0">
                <a:latin typeface="Times New Roman"/>
                <a:cs typeface="Times New Roman"/>
              </a:rPr>
              <a:t>	</a:t>
            </a:r>
            <a:r>
              <a:rPr sz="1451" spc="-5" dirty="0">
                <a:latin typeface="Times New Roman"/>
                <a:cs typeface="Times New Roman"/>
              </a:rPr>
              <a:t>Gue</a:t>
            </a:r>
            <a:r>
              <a:rPr sz="1451" dirty="0">
                <a:latin typeface="Times New Roman"/>
                <a:cs typeface="Times New Roman"/>
              </a:rPr>
              <a:t>r</a:t>
            </a:r>
            <a:r>
              <a:rPr sz="1451" spc="-5" dirty="0">
                <a:latin typeface="Times New Roman"/>
                <a:cs typeface="Times New Roman"/>
              </a:rPr>
              <a:t>rier</a:t>
            </a:r>
            <a:r>
              <a:rPr sz="1451" dirty="0">
                <a:latin typeface="Times New Roman"/>
                <a:cs typeface="Times New Roman"/>
              </a:rPr>
              <a:t>	</a:t>
            </a:r>
            <a:r>
              <a:rPr sz="1451" spc="-23" dirty="0">
                <a:latin typeface="Times New Roman"/>
                <a:cs typeface="Times New Roman"/>
              </a:rPr>
              <a:t>m</a:t>
            </a:r>
            <a:r>
              <a:rPr sz="1451" spc="-5" dirty="0">
                <a:latin typeface="Times New Roman"/>
                <a:cs typeface="Times New Roman"/>
              </a:rPr>
              <a:t>as</a:t>
            </a:r>
            <a:r>
              <a:rPr sz="1451" dirty="0">
                <a:latin typeface="Times New Roman"/>
                <a:cs typeface="Times New Roman"/>
              </a:rPr>
              <a:t>q</a:t>
            </a:r>
            <a:r>
              <a:rPr sz="1451" spc="-5" dirty="0">
                <a:latin typeface="Times New Roman"/>
                <a:cs typeface="Times New Roman"/>
              </a:rPr>
              <a:t>ue</a:t>
            </a:r>
            <a:r>
              <a:rPr sz="1451" dirty="0">
                <a:latin typeface="Times New Roman"/>
                <a:cs typeface="Times New Roman"/>
              </a:rPr>
              <a:t>	</a:t>
            </a:r>
            <a:r>
              <a:rPr sz="1451" spc="-5" dirty="0">
                <a:latin typeface="Times New Roman"/>
                <a:cs typeface="Times New Roman"/>
              </a:rPr>
              <a:t>celle</a:t>
            </a:r>
            <a:r>
              <a:rPr sz="1451" dirty="0">
                <a:latin typeface="Times New Roman"/>
                <a:cs typeface="Times New Roman"/>
              </a:rPr>
              <a:t>	</a:t>
            </a:r>
            <a:r>
              <a:rPr sz="1451" spc="-5" dirty="0">
                <a:latin typeface="Times New Roman"/>
                <a:cs typeface="Times New Roman"/>
              </a:rPr>
              <a:t>de  Personnage</a:t>
            </a:r>
            <a:endParaRPr sz="1451">
              <a:latin typeface="Times New Roman"/>
              <a:cs typeface="Times New Roman"/>
            </a:endParaRPr>
          </a:p>
          <a:p>
            <a:pPr marL="218811" marR="8637" indent="-207294">
              <a:lnSpc>
                <a:spcPct val="110000"/>
              </a:lnSpc>
              <a:spcBef>
                <a:spcPts val="5"/>
              </a:spcBef>
              <a:buFont typeface="Wingdings"/>
              <a:buChar char=""/>
              <a:tabLst>
                <a:tab pos="218811" algn="l"/>
              </a:tabLst>
            </a:pPr>
            <a:r>
              <a:rPr sz="1451" spc="-5" dirty="0">
                <a:latin typeface="Times New Roman"/>
                <a:cs typeface="Times New Roman"/>
              </a:rPr>
              <a:t>Un objet de type Guerrier utilisera </a:t>
            </a:r>
            <a:r>
              <a:rPr sz="1451" dirty="0">
                <a:latin typeface="Times New Roman"/>
                <a:cs typeface="Times New Roman"/>
              </a:rPr>
              <a:t>la </a:t>
            </a:r>
            <a:r>
              <a:rPr sz="1451" spc="-5" dirty="0">
                <a:latin typeface="Times New Roman"/>
                <a:cs typeface="Times New Roman"/>
              </a:rPr>
              <a:t>méthode rencontrer de  la classe</a:t>
            </a:r>
            <a:r>
              <a:rPr sz="1451" dirty="0">
                <a:latin typeface="Times New Roman"/>
                <a:cs typeface="Times New Roman"/>
              </a:rPr>
              <a:t> </a:t>
            </a:r>
            <a:r>
              <a:rPr sz="1451" spc="-5" dirty="0">
                <a:latin typeface="Times New Roman"/>
                <a:cs typeface="Times New Roman"/>
              </a:rPr>
              <a:t>Guerrier</a:t>
            </a:r>
            <a:endParaRPr sz="1451">
              <a:latin typeface="Times New Roman"/>
              <a:cs typeface="Times New Roman"/>
            </a:endParaRPr>
          </a:p>
          <a:p>
            <a:pPr marL="11516">
              <a:spcBef>
                <a:spcPts val="902"/>
              </a:spcBef>
            </a:pPr>
            <a:r>
              <a:rPr sz="1451" spc="-5" dirty="0">
                <a:latin typeface="Times New Roman"/>
                <a:cs typeface="Times New Roman"/>
              </a:rPr>
              <a:t>Méthode </a:t>
            </a:r>
            <a:r>
              <a:rPr sz="1451" dirty="0">
                <a:latin typeface="Times New Roman"/>
                <a:cs typeface="Times New Roman"/>
              </a:rPr>
              <a:t>qui </a:t>
            </a:r>
            <a:r>
              <a:rPr sz="1451" spc="-5" dirty="0">
                <a:latin typeface="Times New Roman"/>
                <a:cs typeface="Times New Roman"/>
              </a:rPr>
              <a:t>masque la méthode héritée = </a:t>
            </a:r>
            <a:r>
              <a:rPr sz="1451" b="1" spc="-5" dirty="0">
                <a:solidFill>
                  <a:srgbClr val="FF0000"/>
                </a:solidFill>
                <a:latin typeface="Times New Roman"/>
                <a:cs typeface="Times New Roman"/>
              </a:rPr>
              <a:t>méthode</a:t>
            </a:r>
            <a:r>
              <a:rPr sz="1451" b="1" spc="27" dirty="0">
                <a:solidFill>
                  <a:srgbClr val="FF0000"/>
                </a:solidFill>
                <a:latin typeface="Times New Roman"/>
                <a:cs typeface="Times New Roman"/>
              </a:rPr>
              <a:t> </a:t>
            </a:r>
            <a:r>
              <a:rPr sz="1451" b="1" dirty="0">
                <a:solidFill>
                  <a:srgbClr val="FF0000"/>
                </a:solidFill>
                <a:latin typeface="Times New Roman"/>
                <a:cs typeface="Times New Roman"/>
              </a:rPr>
              <a:t>spécialisée</a:t>
            </a:r>
            <a:endParaRPr sz="1451">
              <a:latin typeface="Times New Roman"/>
              <a:cs typeface="Times New Roman"/>
            </a:endParaRPr>
          </a:p>
        </p:txBody>
      </p:sp>
      <p:sp>
        <p:nvSpPr>
          <p:cNvPr id="6" name="object 6"/>
          <p:cNvSpPr/>
          <p:nvPr/>
        </p:nvSpPr>
        <p:spPr>
          <a:xfrm>
            <a:off x="2023416" y="1037100"/>
            <a:ext cx="2696540" cy="2626113"/>
          </a:xfrm>
          <a:prstGeom prst="rect">
            <a:avLst/>
          </a:prstGeom>
          <a:blipFill>
            <a:blip r:embed="rId3" cstate="print"/>
            <a:stretch>
              <a:fillRect/>
            </a:stretch>
          </a:blipFill>
        </p:spPr>
        <p:txBody>
          <a:bodyPr wrap="square" lIns="0" tIns="0" rIns="0" bIns="0" rtlCol="0"/>
          <a:lstStyle/>
          <a:p>
            <a:endParaRPr sz="1632"/>
          </a:p>
        </p:txBody>
      </p:sp>
      <p:sp>
        <p:nvSpPr>
          <p:cNvPr id="7" name="object 7"/>
          <p:cNvSpPr/>
          <p:nvPr/>
        </p:nvSpPr>
        <p:spPr>
          <a:xfrm>
            <a:off x="5515939" y="1145638"/>
            <a:ext cx="4524601" cy="2420373"/>
          </a:xfrm>
          <a:prstGeom prst="rect">
            <a:avLst/>
          </a:prstGeom>
          <a:blipFill>
            <a:blip r:embed="rId4" cstate="print"/>
            <a:stretch>
              <a:fillRect/>
            </a:stretch>
          </a:blipFill>
        </p:spPr>
        <p:txBody>
          <a:bodyPr wrap="square" lIns="0" tIns="0" rIns="0" bIns="0" rtlCol="0"/>
          <a:lstStyle/>
          <a:p>
            <a:endParaRPr sz="1632"/>
          </a:p>
        </p:txBody>
      </p:sp>
      <p:sp>
        <p:nvSpPr>
          <p:cNvPr id="8" name="object 8"/>
          <p:cNvSpPr/>
          <p:nvPr/>
        </p:nvSpPr>
        <p:spPr>
          <a:xfrm>
            <a:off x="5359642" y="999851"/>
            <a:ext cx="4816147" cy="2722471"/>
          </a:xfrm>
          <a:custGeom>
            <a:avLst/>
            <a:gdLst/>
            <a:ahLst/>
            <a:cxnLst/>
            <a:rect l="l" t="t" r="r" b="b"/>
            <a:pathLst>
              <a:path w="5311140" h="3002279">
                <a:moveTo>
                  <a:pt x="0" y="3002279"/>
                </a:moveTo>
                <a:lnTo>
                  <a:pt x="5311140" y="3002279"/>
                </a:lnTo>
                <a:lnTo>
                  <a:pt x="5311140" y="0"/>
                </a:lnTo>
                <a:lnTo>
                  <a:pt x="0" y="0"/>
                </a:lnTo>
                <a:lnTo>
                  <a:pt x="0" y="3002279"/>
                </a:lnTo>
                <a:close/>
              </a:path>
            </a:pathLst>
          </a:custGeom>
          <a:ln w="19812">
            <a:solidFill>
              <a:srgbClr val="548ED4"/>
            </a:solidFill>
          </a:ln>
        </p:spPr>
        <p:txBody>
          <a:bodyPr wrap="square" lIns="0" tIns="0" rIns="0" bIns="0" rtlCol="0"/>
          <a:lstStyle/>
          <a:p>
            <a:endParaRPr sz="1632"/>
          </a:p>
        </p:txBody>
      </p:sp>
      <p:sp>
        <p:nvSpPr>
          <p:cNvPr id="9" name="object 9"/>
          <p:cNvSpPr/>
          <p:nvPr/>
        </p:nvSpPr>
        <p:spPr>
          <a:xfrm>
            <a:off x="7219958" y="4100618"/>
            <a:ext cx="3424563" cy="2243443"/>
          </a:xfrm>
          <a:prstGeom prst="rect">
            <a:avLst/>
          </a:prstGeom>
          <a:blipFill>
            <a:blip r:embed="rId5" cstate="print"/>
            <a:stretch>
              <a:fillRect/>
            </a:stretch>
          </a:blipFill>
        </p:spPr>
        <p:txBody>
          <a:bodyPr wrap="square" lIns="0" tIns="0" rIns="0" bIns="0" rtlCol="0"/>
          <a:lstStyle/>
          <a:p>
            <a:endParaRPr sz="1632"/>
          </a:p>
        </p:txBody>
      </p:sp>
      <p:sp>
        <p:nvSpPr>
          <p:cNvPr id="10" name="object 10"/>
          <p:cNvSpPr/>
          <p:nvPr/>
        </p:nvSpPr>
        <p:spPr>
          <a:xfrm>
            <a:off x="7055313" y="3919943"/>
            <a:ext cx="3658175" cy="2570454"/>
          </a:xfrm>
          <a:custGeom>
            <a:avLst/>
            <a:gdLst/>
            <a:ahLst/>
            <a:cxnLst/>
            <a:rect l="l" t="t" r="r" b="b"/>
            <a:pathLst>
              <a:path w="4034154" h="2834640">
                <a:moveTo>
                  <a:pt x="0" y="2834640"/>
                </a:moveTo>
                <a:lnTo>
                  <a:pt x="4034028" y="2834640"/>
                </a:lnTo>
                <a:lnTo>
                  <a:pt x="4034028" y="0"/>
                </a:lnTo>
                <a:lnTo>
                  <a:pt x="0" y="0"/>
                </a:lnTo>
                <a:lnTo>
                  <a:pt x="0" y="2834640"/>
                </a:lnTo>
                <a:close/>
              </a:path>
            </a:pathLst>
          </a:custGeom>
          <a:ln w="19812">
            <a:solidFill>
              <a:srgbClr val="548ED4"/>
            </a:solidFill>
          </a:ln>
        </p:spPr>
        <p:txBody>
          <a:bodyPr wrap="square" lIns="0" tIns="0" rIns="0" bIns="0" rtlCol="0"/>
          <a:lstStyle/>
          <a:p>
            <a:endParaRPr sz="1632"/>
          </a:p>
        </p:txBody>
      </p:sp>
      <p:sp>
        <p:nvSpPr>
          <p:cNvPr id="11" name="object 11"/>
          <p:cNvSpPr/>
          <p:nvPr/>
        </p:nvSpPr>
        <p:spPr>
          <a:xfrm>
            <a:off x="2628189" y="3714720"/>
            <a:ext cx="2487537" cy="786338"/>
          </a:xfrm>
          <a:prstGeom prst="rect">
            <a:avLst/>
          </a:prstGeom>
          <a:blipFill>
            <a:blip r:embed="rId6" cstate="print"/>
            <a:stretch>
              <a:fillRect/>
            </a:stretch>
          </a:blipFill>
        </p:spPr>
        <p:txBody>
          <a:bodyPr wrap="square" lIns="0" tIns="0" rIns="0" bIns="0" rtlCol="0"/>
          <a:lstStyle/>
          <a:p>
            <a:endParaRPr sz="1632"/>
          </a:p>
        </p:txBody>
      </p:sp>
      <p:sp>
        <p:nvSpPr>
          <p:cNvPr id="12" name="object 12"/>
          <p:cNvSpPr txBox="1"/>
          <p:nvPr/>
        </p:nvSpPr>
        <p:spPr>
          <a:xfrm>
            <a:off x="1986267" y="5976307"/>
            <a:ext cx="4949161" cy="530117"/>
          </a:xfrm>
          <a:prstGeom prst="rect">
            <a:avLst/>
          </a:prstGeom>
          <a:ln w="19811">
            <a:solidFill>
              <a:srgbClr val="000000"/>
            </a:solidFill>
          </a:ln>
        </p:spPr>
        <p:txBody>
          <a:bodyPr vert="horz" wrap="square" lIns="0" tIns="38580" rIns="0" bIns="0" rtlCol="0">
            <a:spAutoFit/>
          </a:bodyPr>
          <a:lstStyle/>
          <a:p>
            <a:pPr marL="1046837" marR="422075" indent="-414589">
              <a:lnSpc>
                <a:spcPct val="110000"/>
              </a:lnSpc>
              <a:spcBef>
                <a:spcPts val="304"/>
              </a:spcBef>
            </a:pPr>
            <a:r>
              <a:rPr sz="1451" b="1" spc="-5" dirty="0">
                <a:latin typeface="Times New Roman"/>
                <a:cs typeface="Times New Roman"/>
              </a:rPr>
              <a:t>Le </a:t>
            </a:r>
            <a:r>
              <a:rPr sz="1451" b="1" spc="-9" dirty="0">
                <a:latin typeface="Times New Roman"/>
                <a:cs typeface="Times New Roman"/>
              </a:rPr>
              <a:t>masquage </a:t>
            </a:r>
            <a:r>
              <a:rPr sz="1451" b="1" spc="-5" dirty="0">
                <a:latin typeface="Times New Roman"/>
                <a:cs typeface="Times New Roman"/>
              </a:rPr>
              <a:t>permet d’adapter </a:t>
            </a:r>
            <a:r>
              <a:rPr sz="1451" b="1" dirty="0">
                <a:latin typeface="Times New Roman"/>
                <a:cs typeface="Times New Roman"/>
              </a:rPr>
              <a:t>une </a:t>
            </a:r>
            <a:r>
              <a:rPr sz="1451" b="1" spc="-5" dirty="0">
                <a:latin typeface="Times New Roman"/>
                <a:cs typeface="Times New Roman"/>
              </a:rPr>
              <a:t>hiérarchie </a:t>
            </a:r>
            <a:r>
              <a:rPr sz="1451" b="1" spc="-9" dirty="0">
                <a:latin typeface="Times New Roman"/>
                <a:cs typeface="Times New Roman"/>
              </a:rPr>
              <a:t>de  </a:t>
            </a:r>
            <a:r>
              <a:rPr sz="1451" b="1" spc="-5" dirty="0">
                <a:latin typeface="Times New Roman"/>
                <a:cs typeface="Times New Roman"/>
              </a:rPr>
              <a:t>classe à des comportements</a:t>
            </a:r>
            <a:r>
              <a:rPr sz="1451" b="1" dirty="0">
                <a:latin typeface="Times New Roman"/>
                <a:cs typeface="Times New Roman"/>
              </a:rPr>
              <a:t> </a:t>
            </a:r>
            <a:r>
              <a:rPr sz="1451" b="1" spc="-5" dirty="0">
                <a:latin typeface="Times New Roman"/>
                <a:cs typeface="Times New Roman"/>
              </a:rPr>
              <a:t>spécifiques</a:t>
            </a:r>
            <a:endParaRPr sz="1451">
              <a:latin typeface="Times New Roman"/>
              <a:cs typeface="Times New Roman"/>
            </a:endParaRPr>
          </a:p>
        </p:txBody>
      </p:sp>
      <p:sp>
        <p:nvSpPr>
          <p:cNvPr id="15" name="object 15"/>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7" name="Objet 16"/>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0419" name="Picture" r:id="rId7" imgW="1402560" imgH="808920" progId="Word.Picture.8">
                  <p:embed/>
                </p:oleObj>
              </mc:Choice>
              <mc:Fallback>
                <p:oleObj name="Picture" r:id="rId7" imgW="1402560" imgH="808920" progId="Word.Picture.8">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4608284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bject 4"/>
          <p:cNvSpPr txBox="1"/>
          <p:nvPr/>
        </p:nvSpPr>
        <p:spPr>
          <a:xfrm>
            <a:off x="1650680" y="382574"/>
            <a:ext cx="8588911" cy="1853860"/>
          </a:xfrm>
          <a:prstGeom prst="rect">
            <a:avLst/>
          </a:prstGeom>
          <a:solidFill>
            <a:schemeClr val="accent5">
              <a:lumMod val="60000"/>
              <a:lumOff val="40000"/>
            </a:schemeClr>
          </a:solidFill>
        </p:spPr>
        <p:txBody>
          <a:bodyPr vert="horz" wrap="square" lIns="0" tIns="10941" rIns="0" bIns="0" rtlCol="0">
            <a:spAutoFit/>
          </a:bodyPr>
          <a:lstStyle/>
          <a:p>
            <a:pPr marL="301729" algn="ctr">
              <a:spcBef>
                <a:spcPts val="86"/>
              </a:spcBef>
            </a:pPr>
            <a:r>
              <a:rPr sz="2539" b="1" spc="-5" dirty="0">
                <a:latin typeface="Times New Roman"/>
                <a:cs typeface="Times New Roman"/>
              </a:rPr>
              <a:t>Constructeurs et</a:t>
            </a:r>
            <a:r>
              <a:rPr sz="2539" b="1" spc="-9" dirty="0">
                <a:latin typeface="Times New Roman"/>
                <a:cs typeface="Times New Roman"/>
              </a:rPr>
              <a:t> </a:t>
            </a:r>
            <a:r>
              <a:rPr sz="2539" b="1" dirty="0">
                <a:latin typeface="Times New Roman"/>
                <a:cs typeface="Times New Roman"/>
              </a:rPr>
              <a:t>héritage</a:t>
            </a:r>
            <a:endParaRPr sz="2539" dirty="0">
              <a:latin typeface="Times New Roman"/>
              <a:cs typeface="Times New Roman"/>
            </a:endParaRPr>
          </a:p>
          <a:p>
            <a:pPr marL="826875">
              <a:spcBef>
                <a:spcPts val="1437"/>
              </a:spcBef>
            </a:pPr>
            <a:r>
              <a:rPr sz="1451" spc="-5" dirty="0">
                <a:latin typeface="Times New Roman"/>
                <a:cs typeface="Times New Roman"/>
              </a:rPr>
              <a:t>Lors de l’instanciation d’une sous-classe, il faut initialiser</a:t>
            </a:r>
            <a:r>
              <a:rPr sz="1451" spc="5" dirty="0">
                <a:latin typeface="Times New Roman"/>
                <a:cs typeface="Times New Roman"/>
              </a:rPr>
              <a:t> </a:t>
            </a:r>
            <a:r>
              <a:rPr sz="1451" spc="-5" dirty="0">
                <a:latin typeface="Times New Roman"/>
                <a:cs typeface="Times New Roman"/>
              </a:rPr>
              <a:t>:</a:t>
            </a:r>
            <a:endParaRPr sz="1451" dirty="0">
              <a:latin typeface="Times New Roman"/>
              <a:cs typeface="Times New Roman"/>
            </a:endParaRPr>
          </a:p>
          <a:p>
            <a:pPr marL="1241464" indent="-207870">
              <a:lnSpc>
                <a:spcPts val="1705"/>
              </a:lnSpc>
              <a:spcBef>
                <a:spcPts val="172"/>
              </a:spcBef>
              <a:buFont typeface="Wingdings"/>
              <a:buChar char=""/>
              <a:tabLst>
                <a:tab pos="1242039" algn="l"/>
              </a:tabLst>
            </a:pPr>
            <a:r>
              <a:rPr sz="1451" spc="-5" dirty="0">
                <a:latin typeface="Times New Roman"/>
                <a:cs typeface="Times New Roman"/>
              </a:rPr>
              <a:t>les attributs propres à la</a:t>
            </a:r>
            <a:r>
              <a:rPr sz="1451" spc="-9" dirty="0">
                <a:latin typeface="Times New Roman"/>
                <a:cs typeface="Times New Roman"/>
              </a:rPr>
              <a:t> </a:t>
            </a:r>
            <a:r>
              <a:rPr sz="1451" spc="-5" dirty="0">
                <a:latin typeface="Times New Roman"/>
                <a:cs typeface="Times New Roman"/>
              </a:rPr>
              <a:t>sous-classe</a:t>
            </a:r>
            <a:endParaRPr sz="1451" dirty="0">
              <a:latin typeface="Times New Roman"/>
              <a:cs typeface="Times New Roman"/>
            </a:endParaRPr>
          </a:p>
          <a:p>
            <a:pPr marL="1241464" indent="-207870">
              <a:lnSpc>
                <a:spcPts val="1705"/>
              </a:lnSpc>
              <a:buFont typeface="Wingdings"/>
              <a:buChar char=""/>
              <a:tabLst>
                <a:tab pos="1242039" algn="l"/>
              </a:tabLst>
            </a:pPr>
            <a:r>
              <a:rPr sz="1451" spc="-5" dirty="0">
                <a:latin typeface="Times New Roman"/>
                <a:cs typeface="Times New Roman"/>
              </a:rPr>
              <a:t>les attributs hérités</a:t>
            </a:r>
            <a:r>
              <a:rPr sz="1451" spc="-5" dirty="0">
                <a:latin typeface="Times New Roman"/>
                <a:cs typeface="Times New Roman"/>
              </a:rPr>
              <a:t> des</a:t>
            </a:r>
            <a:r>
              <a:rPr sz="1451" spc="9" dirty="0">
                <a:latin typeface="Times New Roman"/>
                <a:cs typeface="Times New Roman"/>
              </a:rPr>
              <a:t> </a:t>
            </a:r>
            <a:r>
              <a:rPr sz="1451" spc="-5" dirty="0">
                <a:latin typeface="Times New Roman"/>
                <a:cs typeface="Times New Roman"/>
              </a:rPr>
              <a:t>super-classes</a:t>
            </a:r>
            <a:endParaRPr sz="1451" dirty="0">
              <a:latin typeface="Times New Roman"/>
              <a:cs typeface="Times New Roman"/>
            </a:endParaRPr>
          </a:p>
          <a:p>
            <a:pPr marL="11516">
              <a:spcBef>
                <a:spcPts val="893"/>
              </a:spcBef>
            </a:pPr>
            <a:r>
              <a:rPr sz="1451" spc="-5" dirty="0">
                <a:latin typeface="Times New Roman"/>
                <a:cs typeface="Times New Roman"/>
              </a:rPr>
              <a:t>L’accès aux </a:t>
            </a:r>
            <a:r>
              <a:rPr sz="1451" dirty="0">
                <a:latin typeface="Times New Roman"/>
                <a:cs typeface="Times New Roman"/>
              </a:rPr>
              <a:t>attributs </a:t>
            </a:r>
            <a:r>
              <a:rPr sz="1451" spc="-5" dirty="0">
                <a:latin typeface="Times New Roman"/>
                <a:cs typeface="Times New Roman"/>
              </a:rPr>
              <a:t>hérités pourrait notamment être interdit</a:t>
            </a:r>
            <a:r>
              <a:rPr sz="1451" spc="9" dirty="0">
                <a:latin typeface="Times New Roman"/>
                <a:cs typeface="Times New Roman"/>
              </a:rPr>
              <a:t> </a:t>
            </a:r>
            <a:r>
              <a:rPr sz="1451" spc="-5" dirty="0">
                <a:latin typeface="Times New Roman"/>
                <a:cs typeface="Times New Roman"/>
              </a:rPr>
              <a:t>!</a:t>
            </a:r>
            <a:endParaRPr sz="1451" dirty="0">
              <a:latin typeface="Times New Roman"/>
              <a:cs typeface="Times New Roman"/>
            </a:endParaRPr>
          </a:p>
          <a:p>
            <a:pPr marL="11516">
              <a:spcBef>
                <a:spcPts val="177"/>
              </a:spcBef>
            </a:pPr>
            <a:r>
              <a:rPr sz="1451" spc="-5" dirty="0">
                <a:latin typeface="Times New Roman"/>
                <a:cs typeface="Times New Roman"/>
              </a:rPr>
              <a:t>Il ne doit pas être à la charge du concepteur des </a:t>
            </a:r>
            <a:r>
              <a:rPr sz="1451" dirty="0">
                <a:latin typeface="Times New Roman"/>
                <a:cs typeface="Times New Roman"/>
              </a:rPr>
              <a:t>sous-classes </a:t>
            </a:r>
            <a:r>
              <a:rPr sz="1451" spc="-5" dirty="0">
                <a:latin typeface="Times New Roman"/>
                <a:cs typeface="Times New Roman"/>
              </a:rPr>
              <a:t>de réaliser lui-même </a:t>
            </a:r>
            <a:r>
              <a:rPr sz="1451" dirty="0">
                <a:latin typeface="Times New Roman"/>
                <a:cs typeface="Times New Roman"/>
              </a:rPr>
              <a:t>l’initialisation </a:t>
            </a:r>
            <a:r>
              <a:rPr sz="1451" spc="-5" dirty="0">
                <a:latin typeface="Times New Roman"/>
                <a:cs typeface="Times New Roman"/>
              </a:rPr>
              <a:t>des attributs</a:t>
            </a:r>
            <a:r>
              <a:rPr sz="1451" spc="163" dirty="0">
                <a:latin typeface="Times New Roman"/>
                <a:cs typeface="Times New Roman"/>
              </a:rPr>
              <a:t> </a:t>
            </a:r>
            <a:r>
              <a:rPr sz="1451" spc="-5" dirty="0">
                <a:latin typeface="Times New Roman"/>
                <a:cs typeface="Times New Roman"/>
              </a:rPr>
              <a:t>hérités</a:t>
            </a:r>
            <a:endParaRPr sz="1451" dirty="0">
              <a:latin typeface="Times New Roman"/>
              <a:cs typeface="Times New Roman"/>
            </a:endParaRPr>
          </a:p>
        </p:txBody>
      </p:sp>
      <p:sp>
        <p:nvSpPr>
          <p:cNvPr id="5" name="object 5"/>
          <p:cNvSpPr txBox="1"/>
          <p:nvPr/>
        </p:nvSpPr>
        <p:spPr>
          <a:xfrm>
            <a:off x="1650680" y="3292838"/>
            <a:ext cx="8568181" cy="1040894"/>
          </a:xfrm>
          <a:prstGeom prst="rect">
            <a:avLst/>
          </a:prstGeom>
        </p:spPr>
        <p:txBody>
          <a:bodyPr vert="horz" wrap="square" lIns="0" tIns="38004" rIns="0" bIns="0" rtlCol="0">
            <a:spAutoFit/>
          </a:bodyPr>
          <a:lstStyle/>
          <a:p>
            <a:pPr marL="11516">
              <a:spcBef>
                <a:spcPts val="299"/>
              </a:spcBef>
            </a:pPr>
            <a:r>
              <a:rPr sz="1632" b="1" spc="-5" dirty="0">
                <a:latin typeface="Times New Roman"/>
                <a:cs typeface="Times New Roman"/>
              </a:rPr>
              <a:t>Appel</a:t>
            </a:r>
            <a:r>
              <a:rPr sz="1632" b="1" dirty="0">
                <a:latin typeface="Times New Roman"/>
                <a:cs typeface="Times New Roman"/>
              </a:rPr>
              <a:t> </a:t>
            </a:r>
            <a:r>
              <a:rPr sz="1632" b="1" spc="-5" dirty="0">
                <a:latin typeface="Times New Roman"/>
                <a:cs typeface="Times New Roman"/>
              </a:rPr>
              <a:t>explicite</a:t>
            </a:r>
            <a:endParaRPr sz="1632">
              <a:latin typeface="Times New Roman"/>
              <a:cs typeface="Times New Roman"/>
            </a:endParaRPr>
          </a:p>
          <a:p>
            <a:pPr marL="11516">
              <a:spcBef>
                <a:spcPts val="185"/>
              </a:spcBef>
            </a:pPr>
            <a:r>
              <a:rPr sz="1451" spc="-5" dirty="0">
                <a:latin typeface="Times New Roman"/>
                <a:cs typeface="Times New Roman"/>
              </a:rPr>
              <a:t>L’invocation du constructeur de la </a:t>
            </a:r>
            <a:r>
              <a:rPr sz="1451" dirty="0">
                <a:latin typeface="Times New Roman"/>
                <a:cs typeface="Times New Roman"/>
              </a:rPr>
              <a:t>super-classe </a:t>
            </a:r>
            <a:r>
              <a:rPr sz="1451" spc="-5" dirty="0">
                <a:latin typeface="Times New Roman"/>
                <a:cs typeface="Times New Roman"/>
              </a:rPr>
              <a:t>se fait </a:t>
            </a:r>
            <a:r>
              <a:rPr sz="1451" dirty="0">
                <a:latin typeface="Times New Roman"/>
                <a:cs typeface="Times New Roman"/>
              </a:rPr>
              <a:t>au </a:t>
            </a:r>
            <a:r>
              <a:rPr sz="1451" spc="-5" dirty="0">
                <a:latin typeface="Times New Roman"/>
                <a:cs typeface="Times New Roman"/>
              </a:rPr>
              <a:t>début de la section d’appel aux constructeurs des</a:t>
            </a:r>
            <a:r>
              <a:rPr sz="1451" spc="181" dirty="0">
                <a:latin typeface="Times New Roman"/>
                <a:cs typeface="Times New Roman"/>
              </a:rPr>
              <a:t> </a:t>
            </a:r>
            <a:r>
              <a:rPr sz="1451" spc="-5" dirty="0">
                <a:latin typeface="Times New Roman"/>
                <a:cs typeface="Times New Roman"/>
              </a:rPr>
              <a:t>attributs.</a:t>
            </a:r>
            <a:endParaRPr sz="1451">
              <a:latin typeface="Times New Roman"/>
              <a:cs typeface="Times New Roman"/>
            </a:endParaRPr>
          </a:p>
          <a:p>
            <a:pPr>
              <a:spcBef>
                <a:spcPts val="45"/>
              </a:spcBef>
            </a:pPr>
            <a:endParaRPr sz="1814">
              <a:latin typeface="Times New Roman"/>
              <a:cs typeface="Times New Roman"/>
            </a:endParaRPr>
          </a:p>
          <a:p>
            <a:pPr marL="826875"/>
            <a:r>
              <a:rPr sz="1451" b="1" spc="-5" dirty="0">
                <a:latin typeface="Times New Roman"/>
                <a:cs typeface="Times New Roman"/>
              </a:rPr>
              <a:t>Syntaxe</a:t>
            </a:r>
            <a:endParaRPr sz="1451">
              <a:latin typeface="Times New Roman"/>
              <a:cs typeface="Times New Roman"/>
            </a:endParaRPr>
          </a:p>
        </p:txBody>
      </p:sp>
      <p:sp>
        <p:nvSpPr>
          <p:cNvPr id="6" name="object 6"/>
          <p:cNvSpPr txBox="1"/>
          <p:nvPr/>
        </p:nvSpPr>
        <p:spPr>
          <a:xfrm>
            <a:off x="1650681" y="5671675"/>
            <a:ext cx="8892367" cy="751703"/>
          </a:xfrm>
          <a:prstGeom prst="rect">
            <a:avLst/>
          </a:prstGeom>
        </p:spPr>
        <p:txBody>
          <a:bodyPr vert="horz" wrap="square" lIns="0" tIns="11516" rIns="0" bIns="0" rtlCol="0">
            <a:spAutoFit/>
          </a:bodyPr>
          <a:lstStyle/>
          <a:p>
            <a:pPr marL="11516" marR="4607">
              <a:lnSpc>
                <a:spcPct val="110000"/>
              </a:lnSpc>
              <a:spcBef>
                <a:spcPts val="91"/>
              </a:spcBef>
            </a:pPr>
            <a:r>
              <a:rPr sz="1451" spc="-5" dirty="0">
                <a:latin typeface="Times New Roman"/>
                <a:cs typeface="Times New Roman"/>
              </a:rPr>
              <a:t>Lorsque la super-classe admet un constructeur par défaut, l’invocation explicite de ce constructeur dans la </a:t>
            </a:r>
            <a:r>
              <a:rPr sz="1451" dirty="0">
                <a:latin typeface="Times New Roman"/>
                <a:cs typeface="Times New Roman"/>
              </a:rPr>
              <a:t>sous-classe  </a:t>
            </a:r>
            <a:r>
              <a:rPr sz="1451" spc="-5" dirty="0">
                <a:latin typeface="Times New Roman"/>
                <a:cs typeface="Times New Roman"/>
              </a:rPr>
              <a:t>n’est pas obligatoire</a:t>
            </a:r>
            <a:endParaRPr sz="1451">
              <a:latin typeface="Times New Roman"/>
              <a:cs typeface="Times New Roman"/>
            </a:endParaRPr>
          </a:p>
          <a:p>
            <a:pPr marL="1234554">
              <a:spcBef>
                <a:spcPts val="185"/>
              </a:spcBef>
            </a:pPr>
            <a:r>
              <a:rPr sz="1451" spc="-5" dirty="0">
                <a:latin typeface="Times New Roman"/>
                <a:cs typeface="Times New Roman"/>
              </a:rPr>
              <a:t>=&gt; le compilateur se charge de réaliser l’invocation du constructeur par</a:t>
            </a:r>
            <a:r>
              <a:rPr sz="1451" spc="23" dirty="0">
                <a:latin typeface="Times New Roman"/>
                <a:cs typeface="Times New Roman"/>
              </a:rPr>
              <a:t> </a:t>
            </a:r>
            <a:r>
              <a:rPr sz="1451" dirty="0">
                <a:latin typeface="Times New Roman"/>
                <a:cs typeface="Times New Roman"/>
              </a:rPr>
              <a:t>défaut</a:t>
            </a:r>
            <a:endParaRPr sz="1451">
              <a:latin typeface="Times New Roman"/>
              <a:cs typeface="Times New Roman"/>
            </a:endParaRPr>
          </a:p>
        </p:txBody>
      </p:sp>
      <p:sp>
        <p:nvSpPr>
          <p:cNvPr id="7" name="object 7"/>
          <p:cNvSpPr txBox="1"/>
          <p:nvPr/>
        </p:nvSpPr>
        <p:spPr>
          <a:xfrm>
            <a:off x="1559239" y="2426040"/>
            <a:ext cx="8558968" cy="563259"/>
          </a:xfrm>
          <a:prstGeom prst="rect">
            <a:avLst/>
          </a:prstGeom>
          <a:ln w="19811">
            <a:solidFill>
              <a:srgbClr val="000000"/>
            </a:solidFill>
          </a:ln>
        </p:spPr>
        <p:txBody>
          <a:bodyPr vert="horz" wrap="square" lIns="0" tIns="71402" rIns="0" bIns="0" rtlCol="0">
            <a:spAutoFit/>
          </a:bodyPr>
          <a:lstStyle/>
          <a:p>
            <a:pPr marL="2484079" marR="204991" indent="-2280815">
              <a:lnSpc>
                <a:spcPct val="110000"/>
              </a:lnSpc>
              <a:spcBef>
                <a:spcPts val="562"/>
              </a:spcBef>
            </a:pPr>
            <a:r>
              <a:rPr sz="1451" b="1" spc="-5" dirty="0">
                <a:latin typeface="Times New Roman"/>
                <a:cs typeface="Times New Roman"/>
              </a:rPr>
              <a:t>L’initialisation des attributs hérités </a:t>
            </a:r>
            <a:r>
              <a:rPr sz="1451" b="1" spc="-9" dirty="0">
                <a:latin typeface="Times New Roman"/>
                <a:cs typeface="Times New Roman"/>
              </a:rPr>
              <a:t>doit </a:t>
            </a:r>
            <a:r>
              <a:rPr sz="1451" b="1" spc="-5" dirty="0">
                <a:latin typeface="Times New Roman"/>
                <a:cs typeface="Times New Roman"/>
              </a:rPr>
              <a:t>se faire au niveau </a:t>
            </a:r>
            <a:r>
              <a:rPr sz="1451" b="1" spc="-9" dirty="0">
                <a:latin typeface="Times New Roman"/>
                <a:cs typeface="Times New Roman"/>
              </a:rPr>
              <a:t>des </a:t>
            </a:r>
            <a:r>
              <a:rPr sz="1451" b="1" spc="-5" dirty="0">
                <a:latin typeface="Times New Roman"/>
                <a:cs typeface="Times New Roman"/>
              </a:rPr>
              <a:t>classes où ils sont explicitement déﬁnis en  </a:t>
            </a:r>
            <a:r>
              <a:rPr sz="1451" b="1" spc="-5" dirty="0">
                <a:solidFill>
                  <a:srgbClr val="FF0000"/>
                </a:solidFill>
                <a:latin typeface="Times New Roman"/>
                <a:cs typeface="Times New Roman"/>
              </a:rPr>
              <a:t>invoquant les constructeurs des</a:t>
            </a:r>
            <a:r>
              <a:rPr sz="1451" b="1" spc="5" dirty="0">
                <a:solidFill>
                  <a:srgbClr val="FF0000"/>
                </a:solidFill>
                <a:latin typeface="Times New Roman"/>
                <a:cs typeface="Times New Roman"/>
              </a:rPr>
              <a:t> </a:t>
            </a:r>
            <a:r>
              <a:rPr sz="1451" b="1" dirty="0">
                <a:solidFill>
                  <a:srgbClr val="FF0000"/>
                </a:solidFill>
                <a:latin typeface="Times New Roman"/>
                <a:cs typeface="Times New Roman"/>
              </a:rPr>
              <a:t>super-classes</a:t>
            </a:r>
            <a:r>
              <a:rPr sz="1451" b="1" dirty="0">
                <a:latin typeface="Times New Roman"/>
                <a:cs typeface="Times New Roman"/>
              </a:rPr>
              <a:t>.</a:t>
            </a:r>
            <a:endParaRPr sz="1451">
              <a:latin typeface="Times New Roman"/>
              <a:cs typeface="Times New Roman"/>
            </a:endParaRPr>
          </a:p>
        </p:txBody>
      </p:sp>
      <p:sp>
        <p:nvSpPr>
          <p:cNvPr id="8" name="object 8"/>
          <p:cNvSpPr/>
          <p:nvPr/>
        </p:nvSpPr>
        <p:spPr>
          <a:xfrm>
            <a:off x="3559414" y="4098461"/>
            <a:ext cx="2383189" cy="1367296"/>
          </a:xfrm>
          <a:prstGeom prst="rect">
            <a:avLst/>
          </a:prstGeom>
          <a:blipFill>
            <a:blip r:embed="rId3" cstate="print"/>
            <a:stretch>
              <a:fillRect/>
            </a:stretch>
          </a:blipFill>
        </p:spPr>
        <p:txBody>
          <a:bodyPr wrap="square" lIns="0" tIns="0" rIns="0" bIns="0" rtlCol="0"/>
          <a:lstStyle/>
          <a:p>
            <a:endParaRPr sz="1632"/>
          </a:p>
        </p:txBody>
      </p:sp>
      <p:sp>
        <p:nvSpPr>
          <p:cNvPr id="9" name="object 9"/>
          <p:cNvSpPr/>
          <p:nvPr/>
        </p:nvSpPr>
        <p:spPr>
          <a:xfrm>
            <a:off x="3458060" y="3972457"/>
            <a:ext cx="2610762" cy="1582350"/>
          </a:xfrm>
          <a:custGeom>
            <a:avLst/>
            <a:gdLst/>
            <a:ahLst/>
            <a:cxnLst/>
            <a:rect l="l" t="t" r="r" b="b"/>
            <a:pathLst>
              <a:path w="2879090" h="1744979">
                <a:moveTo>
                  <a:pt x="0" y="1744979"/>
                </a:moveTo>
                <a:lnTo>
                  <a:pt x="2878836" y="1744979"/>
                </a:lnTo>
                <a:lnTo>
                  <a:pt x="2878836" y="0"/>
                </a:lnTo>
                <a:lnTo>
                  <a:pt x="0" y="0"/>
                </a:lnTo>
                <a:lnTo>
                  <a:pt x="0" y="1744979"/>
                </a:lnTo>
                <a:close/>
              </a:path>
            </a:pathLst>
          </a:custGeom>
          <a:ln w="19812">
            <a:solidFill>
              <a:srgbClr val="548ED4"/>
            </a:solidFill>
          </a:ln>
        </p:spPr>
        <p:txBody>
          <a:bodyPr wrap="square" lIns="0" tIns="0" rIns="0" bIns="0" rtlCol="0"/>
          <a:lstStyle/>
          <a:p>
            <a:endParaRPr sz="1632"/>
          </a:p>
        </p:txBody>
      </p:sp>
      <p:sp>
        <p:nvSpPr>
          <p:cNvPr id="12" name="object 12"/>
          <p:cNvSpPr txBox="1"/>
          <p:nvPr/>
        </p:nvSpPr>
        <p:spPr>
          <a:xfrm>
            <a:off x="10408191" y="6637781"/>
            <a:ext cx="133590" cy="218008"/>
          </a:xfrm>
          <a:prstGeom prst="rect">
            <a:avLst/>
          </a:prstGeom>
        </p:spPr>
        <p:txBody>
          <a:bodyPr vert="horz" wrap="square" lIns="0" tIns="0" rIns="0" bIns="0" rtlCol="0">
            <a:spAutoFit/>
          </a:bodyPr>
          <a:lstStyle/>
          <a:p>
            <a:pPr marL="11516">
              <a:lnSpc>
                <a:spcPts val="1668"/>
              </a:lnSpc>
            </a:pPr>
            <a:r>
              <a:rPr sz="1451" spc="-5" dirty="0">
                <a:latin typeface="Times New Roman"/>
                <a:cs typeface="Times New Roman"/>
              </a:rPr>
              <a:t>²²</a:t>
            </a:r>
            <a:endParaRPr sz="1451">
              <a:latin typeface="Times New Roman"/>
              <a:cs typeface="Times New Roman"/>
            </a:endParaRPr>
          </a:p>
        </p:txBody>
      </p:sp>
      <p:graphicFrame>
        <p:nvGraphicFramePr>
          <p:cNvPr id="14" name="Objet 1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1443" name="Picture" r:id="rId4" imgW="1402560" imgH="808920" progId="Word.Picture.8">
                  <p:embed/>
                </p:oleObj>
              </mc:Choice>
              <mc:Fallback>
                <p:oleObj name="Picture" r:id="rId4" imgW="1402560" imgH="80892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428143489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55776" y="712899"/>
            <a:ext cx="9835896"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sp>
        <p:nvSpPr>
          <p:cNvPr id="4" name="object 4"/>
          <p:cNvSpPr txBox="1"/>
          <p:nvPr/>
        </p:nvSpPr>
        <p:spPr>
          <a:xfrm>
            <a:off x="1097280" y="2123949"/>
            <a:ext cx="9930384" cy="3100208"/>
          </a:xfrm>
          <a:prstGeom prst="rect">
            <a:avLst/>
          </a:prstGeom>
        </p:spPr>
        <p:txBody>
          <a:bodyPr vert="horz" wrap="square" lIns="0" tIns="12065" rIns="0" bIns="0" rtlCol="0">
            <a:spAutoFit/>
          </a:bodyPr>
          <a:lstStyle/>
          <a:p>
            <a:pPr marL="355600" algn="just">
              <a:spcBef>
                <a:spcPts val="95"/>
              </a:spcBef>
            </a:pPr>
            <a:r>
              <a:rPr lang="fr-FR" spc="-5" dirty="0" smtClean="0">
                <a:cs typeface="Calibri"/>
              </a:rPr>
              <a:t>Le	ty</a:t>
            </a:r>
            <a:r>
              <a:rPr lang="fr-FR" spc="-20" dirty="0" smtClean="0">
                <a:cs typeface="Calibri"/>
              </a:rPr>
              <a:t>p</a:t>
            </a:r>
            <a:r>
              <a:rPr lang="fr-FR" spc="-5" dirty="0" smtClean="0">
                <a:cs typeface="Calibri"/>
              </a:rPr>
              <a:t>e</a:t>
            </a:r>
            <a:r>
              <a:rPr lang="fr-FR" dirty="0" smtClean="0">
                <a:cs typeface="Calibri"/>
              </a:rPr>
              <a:t>	</a:t>
            </a:r>
            <a:r>
              <a:rPr lang="fr-FR" spc="-5" dirty="0" smtClean="0">
                <a:solidFill>
                  <a:srgbClr val="FF0000"/>
                </a:solidFill>
                <a:cs typeface="Calibri"/>
              </a:rPr>
              <a:t>char</a:t>
            </a:r>
            <a:r>
              <a:rPr lang="fr-FR" dirty="0" smtClean="0">
                <a:solidFill>
                  <a:srgbClr val="FF0000"/>
                </a:solidFill>
                <a:cs typeface="Calibri"/>
              </a:rPr>
              <a:t>	</a:t>
            </a:r>
            <a:r>
              <a:rPr lang="fr-FR" spc="-10" dirty="0" smtClean="0">
                <a:cs typeface="Calibri"/>
              </a:rPr>
              <a:t>pe</a:t>
            </a:r>
            <a:r>
              <a:rPr lang="fr-FR" dirty="0" smtClean="0">
                <a:cs typeface="Calibri"/>
              </a:rPr>
              <a:t>r</a:t>
            </a:r>
            <a:r>
              <a:rPr lang="fr-FR" spc="-5" dirty="0" smtClean="0">
                <a:cs typeface="Calibri"/>
              </a:rPr>
              <a:t>m</a:t>
            </a:r>
            <a:r>
              <a:rPr lang="fr-FR" spc="-15" dirty="0" smtClean="0">
                <a:cs typeface="Calibri"/>
              </a:rPr>
              <a:t>e</a:t>
            </a:r>
            <a:r>
              <a:rPr lang="fr-FR" spc="-5" dirty="0" smtClean="0">
                <a:cs typeface="Calibri"/>
              </a:rPr>
              <a:t>t</a:t>
            </a:r>
            <a:r>
              <a:rPr lang="fr-FR" dirty="0" smtClean="0">
                <a:cs typeface="Calibri"/>
              </a:rPr>
              <a:t>	</a:t>
            </a:r>
            <a:r>
              <a:rPr lang="fr-FR" spc="-10" dirty="0" smtClean="0">
                <a:cs typeface="Calibri"/>
              </a:rPr>
              <a:t>d</a:t>
            </a:r>
            <a:r>
              <a:rPr lang="fr-FR" spc="-5" dirty="0" smtClean="0">
                <a:cs typeface="Calibri"/>
              </a:rPr>
              <a:t>e</a:t>
            </a:r>
            <a:r>
              <a:rPr lang="fr-FR" dirty="0" smtClean="0">
                <a:cs typeface="Calibri"/>
              </a:rPr>
              <a:t>	</a:t>
            </a:r>
            <a:r>
              <a:rPr lang="fr-FR" spc="-30" dirty="0" smtClean="0">
                <a:cs typeface="Calibri"/>
              </a:rPr>
              <a:t>st</a:t>
            </a:r>
            <a:r>
              <a:rPr lang="fr-FR" spc="-10" dirty="0" smtClean="0">
                <a:cs typeface="Calibri"/>
              </a:rPr>
              <a:t>o</a:t>
            </a:r>
            <a:r>
              <a:rPr lang="fr-FR" spc="5" dirty="0" smtClean="0">
                <a:cs typeface="Calibri"/>
              </a:rPr>
              <a:t>c</a:t>
            </a:r>
            <a:r>
              <a:rPr lang="fr-FR" spc="-85" dirty="0" smtClean="0">
                <a:cs typeface="Calibri"/>
              </a:rPr>
              <a:t>k</a:t>
            </a:r>
            <a:r>
              <a:rPr lang="fr-FR" spc="-5" dirty="0" smtClean="0">
                <a:cs typeface="Calibri"/>
              </a:rPr>
              <a:t>er</a:t>
            </a:r>
            <a:r>
              <a:rPr lang="fr-FR" dirty="0" smtClean="0">
                <a:cs typeface="Calibri"/>
              </a:rPr>
              <a:t>	</a:t>
            </a:r>
            <a:r>
              <a:rPr lang="fr-FR" spc="-10" dirty="0" smtClean="0">
                <a:cs typeface="Calibri"/>
              </a:rPr>
              <a:t>u</a:t>
            </a:r>
            <a:r>
              <a:rPr lang="fr-FR" spc="-5" dirty="0" smtClean="0">
                <a:cs typeface="Calibri"/>
              </a:rPr>
              <a:t>n</a:t>
            </a:r>
            <a:r>
              <a:rPr lang="fr-FR" dirty="0" smtClean="0">
                <a:cs typeface="Calibri"/>
              </a:rPr>
              <a:t>	</a:t>
            </a:r>
            <a:r>
              <a:rPr lang="fr-FR" spc="-10" dirty="0" smtClean="0">
                <a:cs typeface="Calibri"/>
              </a:rPr>
              <a:t>no</a:t>
            </a:r>
            <a:r>
              <a:rPr lang="fr-FR" spc="5" dirty="0" smtClean="0">
                <a:cs typeface="Calibri"/>
              </a:rPr>
              <a:t>m</a:t>
            </a:r>
            <a:r>
              <a:rPr lang="fr-FR" spc="-10" dirty="0" smtClean="0">
                <a:cs typeface="Calibri"/>
              </a:rPr>
              <a:t>b</a:t>
            </a:r>
            <a:r>
              <a:rPr lang="fr-FR" spc="-50" dirty="0" smtClean="0">
                <a:cs typeface="Calibri"/>
              </a:rPr>
              <a:t>r</a:t>
            </a:r>
            <a:r>
              <a:rPr lang="fr-FR" spc="-5" dirty="0" smtClean="0">
                <a:cs typeface="Calibri"/>
              </a:rPr>
              <a:t>e</a:t>
            </a:r>
            <a:r>
              <a:rPr lang="fr-FR" dirty="0" smtClean="0">
                <a:cs typeface="Calibri"/>
              </a:rPr>
              <a:t>	</a:t>
            </a:r>
            <a:r>
              <a:rPr lang="fr-FR" spc="-10" dirty="0" smtClean="0">
                <a:cs typeface="Calibri"/>
              </a:rPr>
              <a:t>qu</a:t>
            </a:r>
            <a:r>
              <a:rPr lang="fr-FR" spc="-5" dirty="0" smtClean="0">
                <a:cs typeface="Calibri"/>
              </a:rPr>
              <a:t>i</a:t>
            </a:r>
            <a:r>
              <a:rPr lang="fr-FR" dirty="0" smtClean="0">
                <a:cs typeface="Calibri"/>
              </a:rPr>
              <a:t>	</a:t>
            </a:r>
            <a:r>
              <a:rPr lang="fr-FR" spc="-5" dirty="0" smtClean="0">
                <a:cs typeface="Calibri"/>
              </a:rPr>
              <a:t>e</a:t>
            </a:r>
            <a:r>
              <a:rPr lang="fr-FR" spc="-45" dirty="0" smtClean="0">
                <a:cs typeface="Calibri"/>
              </a:rPr>
              <a:t>s</a:t>
            </a:r>
            <a:r>
              <a:rPr lang="fr-FR" spc="-5" dirty="0" smtClean="0">
                <a:cs typeface="Calibri"/>
              </a:rPr>
              <a:t>t</a:t>
            </a:r>
            <a:r>
              <a:rPr lang="fr-FR" dirty="0">
                <a:cs typeface="Calibri"/>
              </a:rPr>
              <a:t> </a:t>
            </a:r>
            <a:r>
              <a:rPr spc="-20" dirty="0" err="1" smtClean="0">
                <a:cs typeface="Calibri"/>
              </a:rPr>
              <a:t>interprété</a:t>
            </a:r>
            <a:r>
              <a:rPr spc="-20" dirty="0" smtClean="0">
                <a:cs typeface="Calibri"/>
              </a:rPr>
              <a:t> </a:t>
            </a:r>
            <a:r>
              <a:rPr spc="-10" dirty="0">
                <a:cs typeface="Calibri"/>
              </a:rPr>
              <a:t>comme </a:t>
            </a:r>
            <a:r>
              <a:rPr spc="-5" dirty="0">
                <a:cs typeface="Calibri"/>
              </a:rPr>
              <a:t>un </a:t>
            </a:r>
            <a:r>
              <a:rPr spc="-20" dirty="0">
                <a:solidFill>
                  <a:srgbClr val="FF0000"/>
                </a:solidFill>
                <a:cs typeface="Calibri"/>
              </a:rPr>
              <a:t>caractère </a:t>
            </a:r>
            <a:r>
              <a:rPr spc="-15" dirty="0">
                <a:cs typeface="Calibri"/>
              </a:rPr>
              <a:t>(lettre, symbole,</a:t>
            </a:r>
            <a:r>
              <a:rPr spc="114" dirty="0">
                <a:cs typeface="Calibri"/>
              </a:rPr>
              <a:t> </a:t>
            </a:r>
            <a:r>
              <a:rPr spc="-5" dirty="0">
                <a:cs typeface="Calibri"/>
              </a:rPr>
              <a:t>….).</a:t>
            </a:r>
            <a:endParaRPr dirty="0">
              <a:cs typeface="Calibri"/>
            </a:endParaRPr>
          </a:p>
          <a:p>
            <a:pPr marL="355600" marR="6985" indent="-342900" algn="just">
              <a:lnSpc>
                <a:spcPct val="170000"/>
              </a:lnSpc>
              <a:spcBef>
                <a:spcPts val="675"/>
              </a:spcBef>
              <a:buFont typeface="Wingdings"/>
              <a:buChar char=""/>
              <a:tabLst>
                <a:tab pos="355600" algn="l"/>
              </a:tabLst>
            </a:pPr>
            <a:r>
              <a:rPr spc="-20" dirty="0">
                <a:cs typeface="Calibri"/>
              </a:rPr>
              <a:t>Pour </a:t>
            </a:r>
            <a:r>
              <a:rPr spc="-5" dirty="0">
                <a:cs typeface="Calibri"/>
              </a:rPr>
              <a:t>manipuler </a:t>
            </a:r>
            <a:r>
              <a:rPr dirty="0">
                <a:cs typeface="Calibri"/>
              </a:rPr>
              <a:t>du </a:t>
            </a:r>
            <a:r>
              <a:rPr spc="-20" dirty="0">
                <a:solidFill>
                  <a:srgbClr val="FF0000"/>
                </a:solidFill>
                <a:cs typeface="Calibri"/>
              </a:rPr>
              <a:t>texte</a:t>
            </a:r>
            <a:r>
              <a:rPr spc="-20" dirty="0">
                <a:cs typeface="Calibri"/>
              </a:rPr>
              <a:t>, </a:t>
            </a:r>
            <a:r>
              <a:rPr spc="-5" dirty="0">
                <a:cs typeface="Calibri"/>
              </a:rPr>
              <a:t>on </a:t>
            </a:r>
            <a:r>
              <a:rPr spc="-10" dirty="0">
                <a:cs typeface="Calibri"/>
              </a:rPr>
              <a:t>peut </a:t>
            </a:r>
            <a:r>
              <a:rPr spc="-5" dirty="0">
                <a:cs typeface="Calibri"/>
              </a:rPr>
              <a:t>utiliser </a:t>
            </a:r>
            <a:r>
              <a:rPr spc="-10" dirty="0">
                <a:cs typeface="Calibri"/>
              </a:rPr>
              <a:t>des tableaux.  </a:t>
            </a:r>
            <a:r>
              <a:rPr spc="-5" dirty="0">
                <a:cs typeface="Calibri"/>
              </a:rPr>
              <a:t>Une chaîne de </a:t>
            </a:r>
            <a:r>
              <a:rPr spc="-20" dirty="0">
                <a:cs typeface="Calibri"/>
              </a:rPr>
              <a:t>caractère </a:t>
            </a:r>
            <a:r>
              <a:rPr spc="-15" dirty="0">
                <a:solidFill>
                  <a:srgbClr val="FF0000"/>
                </a:solidFill>
                <a:cs typeface="Calibri"/>
              </a:rPr>
              <a:t>est </a:t>
            </a:r>
            <a:r>
              <a:rPr spc="-5" dirty="0">
                <a:solidFill>
                  <a:srgbClr val="FF0000"/>
                </a:solidFill>
                <a:cs typeface="Calibri"/>
              </a:rPr>
              <a:t>un </a:t>
            </a:r>
            <a:r>
              <a:rPr spc="-10" dirty="0">
                <a:solidFill>
                  <a:srgbClr val="FF0000"/>
                </a:solidFill>
                <a:cs typeface="Calibri"/>
              </a:rPr>
              <a:t>tableau </a:t>
            </a:r>
            <a:r>
              <a:rPr spc="-5" dirty="0">
                <a:solidFill>
                  <a:srgbClr val="FF0000"/>
                </a:solidFill>
                <a:cs typeface="Calibri"/>
              </a:rPr>
              <a:t>de</a:t>
            </a:r>
            <a:r>
              <a:rPr spc="105" dirty="0">
                <a:solidFill>
                  <a:srgbClr val="FF0000"/>
                </a:solidFill>
                <a:cs typeface="Calibri"/>
              </a:rPr>
              <a:t> </a:t>
            </a:r>
            <a:r>
              <a:rPr spc="-15" dirty="0">
                <a:solidFill>
                  <a:srgbClr val="FF0000"/>
                </a:solidFill>
                <a:cs typeface="Calibri"/>
              </a:rPr>
              <a:t>caractères</a:t>
            </a:r>
            <a:r>
              <a:rPr spc="-15" dirty="0">
                <a:cs typeface="Calibri"/>
              </a:rPr>
              <a:t>.</a:t>
            </a:r>
            <a:endParaRPr dirty="0">
              <a:cs typeface="Calibri"/>
            </a:endParaRPr>
          </a:p>
          <a:p>
            <a:pPr marL="355600" marR="5080" indent="-342900" algn="just">
              <a:lnSpc>
                <a:spcPct val="170000"/>
              </a:lnSpc>
              <a:spcBef>
                <a:spcPts val="675"/>
              </a:spcBef>
              <a:buFont typeface="Wingdings"/>
              <a:buChar char=""/>
              <a:tabLst>
                <a:tab pos="355600" algn="l"/>
              </a:tabLst>
            </a:pPr>
            <a:r>
              <a:rPr spc="-25" dirty="0">
                <a:cs typeface="Calibri"/>
              </a:rPr>
              <a:t>Etant </a:t>
            </a:r>
            <a:r>
              <a:rPr spc="-5" dirty="0">
                <a:cs typeface="Calibri"/>
              </a:rPr>
              <a:t>donné </a:t>
            </a:r>
            <a:r>
              <a:rPr spc="-10" dirty="0">
                <a:cs typeface="Calibri"/>
              </a:rPr>
              <a:t>que la </a:t>
            </a:r>
            <a:r>
              <a:rPr spc="-15" dirty="0">
                <a:cs typeface="Calibri"/>
              </a:rPr>
              <a:t>gestion </a:t>
            </a:r>
            <a:r>
              <a:rPr dirty="0">
                <a:cs typeface="Calibri"/>
              </a:rPr>
              <a:t>du </a:t>
            </a:r>
            <a:r>
              <a:rPr spc="-25" dirty="0">
                <a:cs typeface="Calibri"/>
              </a:rPr>
              <a:t>texte </a:t>
            </a:r>
            <a:r>
              <a:rPr spc="-5" dirty="0">
                <a:cs typeface="Calibri"/>
              </a:rPr>
              <a:t>en </a:t>
            </a:r>
            <a:r>
              <a:rPr spc="-10" dirty="0">
                <a:cs typeface="Calibri"/>
              </a:rPr>
              <a:t>mémoire </a:t>
            </a:r>
            <a:r>
              <a:rPr spc="-15" dirty="0">
                <a:cs typeface="Calibri"/>
              </a:rPr>
              <a:t>est </a:t>
            </a:r>
            <a:r>
              <a:rPr spc="600" dirty="0">
                <a:cs typeface="Calibri"/>
              </a:rPr>
              <a:t> </a:t>
            </a:r>
            <a:r>
              <a:rPr spc="-20" dirty="0">
                <a:cs typeface="Calibri"/>
              </a:rPr>
              <a:t>complexe, </a:t>
            </a:r>
            <a:r>
              <a:rPr spc="-10" dirty="0">
                <a:cs typeface="Calibri"/>
              </a:rPr>
              <a:t>le </a:t>
            </a:r>
            <a:r>
              <a:rPr spc="-15" dirty="0">
                <a:cs typeface="Calibri"/>
              </a:rPr>
              <a:t>langage</a:t>
            </a:r>
            <a:r>
              <a:rPr spc="600" dirty="0">
                <a:cs typeface="Calibri"/>
              </a:rPr>
              <a:t> </a:t>
            </a:r>
            <a:r>
              <a:rPr dirty="0">
                <a:cs typeface="Calibri"/>
              </a:rPr>
              <a:t>C++ </a:t>
            </a:r>
            <a:r>
              <a:rPr spc="-10" dirty="0">
                <a:cs typeface="Calibri"/>
              </a:rPr>
              <a:t>propose le </a:t>
            </a:r>
            <a:r>
              <a:rPr spc="-5" dirty="0">
                <a:solidFill>
                  <a:srgbClr val="FF0000"/>
                </a:solidFill>
                <a:cs typeface="Calibri"/>
              </a:rPr>
              <a:t>type </a:t>
            </a:r>
            <a:r>
              <a:rPr spc="-10" dirty="0">
                <a:solidFill>
                  <a:srgbClr val="FF0000"/>
                </a:solidFill>
                <a:cs typeface="Calibri"/>
              </a:rPr>
              <a:t>string </a:t>
            </a:r>
            <a:r>
              <a:rPr spc="-5" dirty="0">
                <a:cs typeface="Calibri"/>
              </a:rPr>
              <a:t>pour  </a:t>
            </a:r>
            <a:r>
              <a:rPr spc="-10" dirty="0">
                <a:cs typeface="Calibri"/>
              </a:rPr>
              <a:t>simplifier </a:t>
            </a:r>
            <a:r>
              <a:rPr spc="-5" dirty="0">
                <a:cs typeface="Calibri"/>
              </a:rPr>
              <a:t>les choses. Il permet de </a:t>
            </a:r>
            <a:r>
              <a:rPr spc="-10" dirty="0">
                <a:solidFill>
                  <a:srgbClr val="FF0000"/>
                </a:solidFill>
                <a:cs typeface="Calibri"/>
              </a:rPr>
              <a:t>créer des </a:t>
            </a:r>
            <a:r>
              <a:rPr spc="-5" dirty="0">
                <a:solidFill>
                  <a:srgbClr val="FF0000"/>
                </a:solidFill>
                <a:cs typeface="Calibri"/>
              </a:rPr>
              <a:t>objets </a:t>
            </a:r>
            <a:r>
              <a:rPr spc="-10" dirty="0">
                <a:solidFill>
                  <a:srgbClr val="FF0000"/>
                </a:solidFill>
                <a:cs typeface="Calibri"/>
              </a:rPr>
              <a:t>de  </a:t>
            </a:r>
            <a:r>
              <a:rPr spc="-5" dirty="0">
                <a:solidFill>
                  <a:srgbClr val="FF0000"/>
                </a:solidFill>
                <a:cs typeface="Calibri"/>
              </a:rPr>
              <a:t>type </a:t>
            </a:r>
            <a:r>
              <a:rPr spc="-10" dirty="0">
                <a:solidFill>
                  <a:srgbClr val="FF0000"/>
                </a:solidFill>
                <a:cs typeface="Calibri"/>
              </a:rPr>
              <a:t>string </a:t>
            </a:r>
            <a:r>
              <a:rPr spc="-10" dirty="0">
                <a:cs typeface="Calibri"/>
              </a:rPr>
              <a:t>et </a:t>
            </a:r>
            <a:r>
              <a:rPr spc="-5" dirty="0">
                <a:cs typeface="Calibri"/>
              </a:rPr>
              <a:t>de manipuler </a:t>
            </a:r>
            <a:r>
              <a:rPr dirty="0">
                <a:cs typeface="Calibri"/>
              </a:rPr>
              <a:t>du </a:t>
            </a:r>
            <a:r>
              <a:rPr spc="-25" dirty="0">
                <a:cs typeface="Calibri"/>
              </a:rPr>
              <a:t>texte </a:t>
            </a:r>
            <a:r>
              <a:rPr spc="-5" dirty="0">
                <a:cs typeface="Calibri"/>
              </a:rPr>
              <a:t>sans </a:t>
            </a:r>
            <a:r>
              <a:rPr spc="-20" dirty="0">
                <a:cs typeface="Calibri"/>
              </a:rPr>
              <a:t>avoir </a:t>
            </a:r>
            <a:r>
              <a:rPr spc="-5" dirty="0">
                <a:cs typeface="Calibri"/>
              </a:rPr>
              <a:t>à </a:t>
            </a:r>
            <a:r>
              <a:rPr dirty="0">
                <a:cs typeface="Calibri"/>
              </a:rPr>
              <a:t>nous  </a:t>
            </a:r>
            <a:r>
              <a:rPr spc="-10" dirty="0">
                <a:cs typeface="Calibri"/>
              </a:rPr>
              <a:t>soucier </a:t>
            </a:r>
            <a:r>
              <a:rPr spc="-5" dirty="0">
                <a:cs typeface="Calibri"/>
              </a:rPr>
              <a:t>du </a:t>
            </a:r>
            <a:r>
              <a:rPr spc="-15" dirty="0">
                <a:cs typeface="Calibri"/>
              </a:rPr>
              <a:t>fonctionnement </a:t>
            </a:r>
            <a:r>
              <a:rPr spc="-5" dirty="0">
                <a:cs typeface="Calibri"/>
              </a:rPr>
              <a:t>de </a:t>
            </a:r>
            <a:r>
              <a:rPr spc="-10" dirty="0">
                <a:cs typeface="Calibri"/>
              </a:rPr>
              <a:t>la</a:t>
            </a:r>
            <a:r>
              <a:rPr spc="120" dirty="0">
                <a:cs typeface="Calibri"/>
              </a:rPr>
              <a:t> </a:t>
            </a:r>
            <a:r>
              <a:rPr spc="-10" dirty="0">
                <a:cs typeface="Calibri"/>
              </a:rPr>
              <a:t>mémoire.</a:t>
            </a:r>
            <a:endParaRPr dirty="0">
              <a:cs typeface="Calibri"/>
            </a:endParaRPr>
          </a:p>
        </p:txBody>
      </p:sp>
      <p:graphicFrame>
        <p:nvGraphicFramePr>
          <p:cNvPr id="5" name="Objet 4"/>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2467"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1322322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68069" y="834058"/>
            <a:ext cx="9851035"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sp>
        <p:nvSpPr>
          <p:cNvPr id="6" name="object 6"/>
          <p:cNvSpPr txBox="1"/>
          <p:nvPr/>
        </p:nvSpPr>
        <p:spPr>
          <a:xfrm>
            <a:off x="1386940" y="2060195"/>
            <a:ext cx="9540139" cy="2358466"/>
          </a:xfrm>
          <a:prstGeom prst="rect">
            <a:avLst/>
          </a:prstGeom>
        </p:spPr>
        <p:txBody>
          <a:bodyPr vert="horz" wrap="square" lIns="0" tIns="12065" rIns="0" bIns="0" rtlCol="0">
            <a:spAutoFit/>
          </a:bodyPr>
          <a:lstStyle/>
          <a:p>
            <a:pPr marL="436245" indent="-424180" algn="just">
              <a:spcBef>
                <a:spcPts val="95"/>
              </a:spcBef>
              <a:buFont typeface="Wingdings"/>
              <a:buChar char=""/>
              <a:tabLst>
                <a:tab pos="436880" algn="l"/>
              </a:tabLst>
            </a:pPr>
            <a:r>
              <a:rPr lang="fr-FR" spc="-70" dirty="0" smtClean="0">
                <a:cs typeface="Calibri"/>
              </a:rPr>
              <a:t>P</a:t>
            </a:r>
            <a:r>
              <a:rPr lang="fr-FR" spc="5" dirty="0" smtClean="0">
                <a:cs typeface="Calibri"/>
              </a:rPr>
              <a:t>o</a:t>
            </a:r>
            <a:r>
              <a:rPr lang="fr-FR" spc="-10" dirty="0" smtClean="0">
                <a:cs typeface="Calibri"/>
              </a:rPr>
              <a:t>u</a:t>
            </a:r>
            <a:r>
              <a:rPr lang="fr-FR" spc="-5" dirty="0" smtClean="0">
                <a:cs typeface="Calibri"/>
              </a:rPr>
              <a:t>r</a:t>
            </a:r>
            <a:r>
              <a:rPr lang="fr-FR" dirty="0" smtClean="0">
                <a:cs typeface="Calibri"/>
              </a:rPr>
              <a:t>	</a:t>
            </a:r>
            <a:r>
              <a:rPr lang="fr-FR" spc="-10" dirty="0" smtClean="0">
                <a:cs typeface="Calibri"/>
              </a:rPr>
              <a:t>p</a:t>
            </a:r>
            <a:r>
              <a:rPr lang="fr-FR" dirty="0" smtClean="0">
                <a:cs typeface="Calibri"/>
              </a:rPr>
              <a:t>o</a:t>
            </a:r>
            <a:r>
              <a:rPr lang="fr-FR" spc="-10" dirty="0" smtClean="0">
                <a:cs typeface="Calibri"/>
              </a:rPr>
              <a:t>u</a:t>
            </a:r>
            <a:r>
              <a:rPr lang="fr-FR" spc="-30" dirty="0" smtClean="0">
                <a:cs typeface="Calibri"/>
              </a:rPr>
              <a:t>v</a:t>
            </a:r>
            <a:r>
              <a:rPr lang="fr-FR" spc="-10" dirty="0" smtClean="0">
                <a:cs typeface="Calibri"/>
              </a:rPr>
              <a:t>oi</a:t>
            </a:r>
            <a:r>
              <a:rPr lang="fr-FR" spc="-5" dirty="0" smtClean="0">
                <a:cs typeface="Calibri"/>
              </a:rPr>
              <a:t>r</a:t>
            </a:r>
            <a:r>
              <a:rPr lang="fr-FR" dirty="0" smtClean="0">
                <a:cs typeface="Calibri"/>
              </a:rPr>
              <a:t>	</a:t>
            </a:r>
            <a:r>
              <a:rPr lang="fr-FR" spc="-10" dirty="0" smtClean="0">
                <a:cs typeface="Calibri"/>
              </a:rPr>
              <a:t>ut</a:t>
            </a:r>
            <a:r>
              <a:rPr lang="fr-FR" spc="-20" dirty="0" smtClean="0">
                <a:cs typeface="Calibri"/>
              </a:rPr>
              <a:t>i</a:t>
            </a:r>
            <a:r>
              <a:rPr lang="fr-FR" spc="-5" dirty="0" smtClean="0">
                <a:cs typeface="Calibri"/>
              </a:rPr>
              <a:t>liser</a:t>
            </a:r>
            <a:r>
              <a:rPr lang="fr-FR" dirty="0" smtClean="0">
                <a:cs typeface="Calibri"/>
              </a:rPr>
              <a:t>	</a:t>
            </a:r>
            <a:r>
              <a:rPr lang="fr-FR" spc="-10" dirty="0" smtClean="0">
                <a:cs typeface="Calibri"/>
              </a:rPr>
              <a:t>de</a:t>
            </a:r>
            <a:r>
              <a:rPr lang="fr-FR" spc="-5" dirty="0" smtClean="0">
                <a:cs typeface="Calibri"/>
              </a:rPr>
              <a:t>s</a:t>
            </a:r>
            <a:r>
              <a:rPr lang="fr-FR" dirty="0" smtClean="0">
                <a:cs typeface="Calibri"/>
              </a:rPr>
              <a:t>	</a:t>
            </a:r>
            <a:r>
              <a:rPr lang="fr-FR" spc="5" dirty="0" smtClean="0">
                <a:cs typeface="Calibri"/>
              </a:rPr>
              <a:t>o</a:t>
            </a:r>
            <a:r>
              <a:rPr lang="fr-FR" spc="-10" dirty="0" smtClean="0">
                <a:cs typeface="Calibri"/>
              </a:rPr>
              <a:t>b</a:t>
            </a:r>
            <a:r>
              <a:rPr lang="fr-FR" dirty="0" smtClean="0">
                <a:cs typeface="Calibri"/>
              </a:rPr>
              <a:t>j</a:t>
            </a:r>
            <a:r>
              <a:rPr lang="fr-FR" spc="-15" dirty="0" smtClean="0">
                <a:cs typeface="Calibri"/>
              </a:rPr>
              <a:t>e</a:t>
            </a:r>
            <a:r>
              <a:rPr lang="fr-FR" spc="-5" dirty="0" smtClean="0">
                <a:cs typeface="Calibri"/>
              </a:rPr>
              <a:t>ts</a:t>
            </a:r>
            <a:r>
              <a:rPr lang="fr-FR" dirty="0" smtClean="0">
                <a:cs typeface="Calibri"/>
              </a:rPr>
              <a:t>	</a:t>
            </a:r>
            <a:r>
              <a:rPr lang="fr-FR" spc="-10" dirty="0" smtClean="0">
                <a:cs typeface="Calibri"/>
              </a:rPr>
              <a:t>d</a:t>
            </a:r>
            <a:r>
              <a:rPr lang="fr-FR" spc="-5" dirty="0" smtClean="0">
                <a:cs typeface="Calibri"/>
              </a:rPr>
              <a:t>e</a:t>
            </a:r>
            <a:r>
              <a:rPr lang="fr-FR" dirty="0" smtClean="0">
                <a:cs typeface="Calibri"/>
              </a:rPr>
              <a:t>	</a:t>
            </a:r>
            <a:r>
              <a:rPr lang="fr-FR" spc="-5" dirty="0" smtClean="0">
                <a:cs typeface="Calibri"/>
              </a:rPr>
              <a:t>type</a:t>
            </a:r>
            <a:r>
              <a:rPr lang="fr-FR" dirty="0" smtClean="0">
                <a:cs typeface="Calibri"/>
              </a:rPr>
              <a:t>	</a:t>
            </a:r>
            <a:r>
              <a:rPr lang="fr-FR" spc="-45" dirty="0" smtClean="0">
                <a:cs typeface="Calibri"/>
              </a:rPr>
              <a:t>s</a:t>
            </a:r>
            <a:r>
              <a:rPr lang="fr-FR" spc="-5" dirty="0" smtClean="0">
                <a:cs typeface="Calibri"/>
              </a:rPr>
              <a:t>tring</a:t>
            </a:r>
            <a:r>
              <a:rPr lang="fr-FR" dirty="0" smtClean="0">
                <a:cs typeface="Calibri"/>
              </a:rPr>
              <a:t>	</a:t>
            </a:r>
            <a:r>
              <a:rPr lang="fr-FR" spc="-10" dirty="0" smtClean="0">
                <a:cs typeface="Calibri"/>
              </a:rPr>
              <a:t>da</a:t>
            </a:r>
            <a:r>
              <a:rPr lang="fr-FR" spc="-5" dirty="0" smtClean="0">
                <a:cs typeface="Calibri"/>
              </a:rPr>
              <a:t>ns</a:t>
            </a:r>
            <a:r>
              <a:rPr lang="fr-FR" dirty="0" smtClean="0">
                <a:cs typeface="Calibri"/>
              </a:rPr>
              <a:t>	</a:t>
            </a:r>
            <a:r>
              <a:rPr lang="fr-FR" spc="-15" dirty="0" smtClean="0">
                <a:cs typeface="Calibri"/>
              </a:rPr>
              <a:t>le </a:t>
            </a:r>
            <a:r>
              <a:rPr lang="fr-FR" spc="-10" dirty="0" smtClean="0">
                <a:cs typeface="Calibri"/>
              </a:rPr>
              <a:t>code,	il	</a:t>
            </a:r>
            <a:r>
              <a:rPr lang="fr-FR" spc="-15" dirty="0" smtClean="0">
                <a:cs typeface="Calibri"/>
              </a:rPr>
              <a:t>est	</a:t>
            </a:r>
            <a:r>
              <a:rPr lang="fr-FR" spc="-10" dirty="0" smtClean="0">
                <a:cs typeface="Calibri"/>
              </a:rPr>
              <a:t>nécessaire d'inclure </a:t>
            </a:r>
            <a:r>
              <a:rPr lang="en-US" spc="-5" dirty="0" err="1" smtClean="0">
                <a:cs typeface="Calibri"/>
              </a:rPr>
              <a:t>l</a:t>
            </a:r>
            <a:r>
              <a:rPr lang="en-US" spc="-20" dirty="0" err="1" smtClean="0">
                <a:cs typeface="Calibri"/>
              </a:rPr>
              <a:t>'</a:t>
            </a:r>
            <a:r>
              <a:rPr lang="en-US" spc="-5" dirty="0" err="1" smtClean="0">
                <a:cs typeface="Calibri"/>
              </a:rPr>
              <a:t>e</a:t>
            </a:r>
            <a:r>
              <a:rPr lang="en-US" dirty="0" err="1" smtClean="0">
                <a:cs typeface="Calibri"/>
              </a:rPr>
              <a:t>n</a:t>
            </a:r>
            <a:r>
              <a:rPr lang="en-US" spc="-10" dirty="0" smtClean="0">
                <a:cs typeface="Calibri"/>
              </a:rPr>
              <a:t>-</a:t>
            </a:r>
            <a:r>
              <a:rPr lang="en-US" spc="-35" dirty="0" smtClean="0">
                <a:cs typeface="Calibri"/>
              </a:rPr>
              <a:t>t</a:t>
            </a:r>
            <a:r>
              <a:rPr lang="en-US" spc="-15" dirty="0" smtClean="0">
                <a:cs typeface="Calibri"/>
              </a:rPr>
              <a:t>ê</a:t>
            </a:r>
            <a:r>
              <a:rPr lang="en-US" spc="-35" dirty="0" smtClean="0">
                <a:cs typeface="Calibri"/>
              </a:rPr>
              <a:t>t</a:t>
            </a:r>
            <a:r>
              <a:rPr lang="en-US" spc="-5" dirty="0" smtClean="0">
                <a:cs typeface="Calibri"/>
              </a:rPr>
              <a:t>e</a:t>
            </a:r>
            <a:r>
              <a:rPr lang="en-US" dirty="0">
                <a:cs typeface="Calibri"/>
              </a:rPr>
              <a:t> </a:t>
            </a:r>
            <a:r>
              <a:rPr lang="en-US" spc="-10" dirty="0" smtClean="0">
                <a:cs typeface="Calibri"/>
              </a:rPr>
              <a:t>d</a:t>
            </a:r>
            <a:r>
              <a:rPr lang="en-US" spc="-5" dirty="0" smtClean="0">
                <a:cs typeface="Calibri"/>
              </a:rPr>
              <a:t>e</a:t>
            </a:r>
            <a:r>
              <a:rPr lang="en-US" dirty="0" smtClean="0">
                <a:cs typeface="Calibri"/>
              </a:rPr>
              <a:t> </a:t>
            </a:r>
            <a:r>
              <a:rPr lang="en-US" spc="-15" dirty="0" smtClean="0">
                <a:cs typeface="Calibri"/>
              </a:rPr>
              <a:t>la </a:t>
            </a:r>
            <a:r>
              <a:rPr lang="en-US" spc="-10" dirty="0" err="1" smtClean="0">
                <a:cs typeface="Calibri"/>
              </a:rPr>
              <a:t>bibliothèque</a:t>
            </a:r>
            <a:r>
              <a:rPr lang="en-US" spc="-10" dirty="0" smtClean="0">
                <a:cs typeface="Calibri"/>
              </a:rPr>
              <a:t> </a:t>
            </a:r>
            <a:r>
              <a:rPr lang="en-US" spc="-15" dirty="0" smtClean="0">
                <a:cs typeface="Calibri"/>
              </a:rPr>
              <a:t>string </a:t>
            </a:r>
            <a:r>
              <a:rPr lang="en-US" spc="-5" dirty="0" smtClean="0">
                <a:cs typeface="Calibri"/>
              </a:rPr>
              <a:t>: </a:t>
            </a:r>
            <a:r>
              <a:rPr lang="en-US" spc="-5" dirty="0" smtClean="0">
                <a:solidFill>
                  <a:srgbClr val="FF0000"/>
                </a:solidFill>
                <a:cs typeface="Calibri"/>
              </a:rPr>
              <a:t>#include</a:t>
            </a:r>
            <a:r>
              <a:rPr lang="en-US" spc="135" dirty="0" smtClean="0">
                <a:solidFill>
                  <a:srgbClr val="FF0000"/>
                </a:solidFill>
                <a:cs typeface="Calibri"/>
              </a:rPr>
              <a:t> </a:t>
            </a:r>
            <a:r>
              <a:rPr lang="en-US" spc="-15" dirty="0" smtClean="0">
                <a:solidFill>
                  <a:srgbClr val="FF0000"/>
                </a:solidFill>
                <a:cs typeface="Calibri"/>
              </a:rPr>
              <a:t>&lt;string&gt;</a:t>
            </a:r>
            <a:r>
              <a:rPr lang="en-US" dirty="0" smtClean="0">
                <a:cs typeface="Calibri"/>
              </a:rPr>
              <a:t>.</a:t>
            </a:r>
            <a:endParaRPr lang="fr-FR" spc="-5" dirty="0" smtClean="0">
              <a:cs typeface="Calibri"/>
            </a:endParaRPr>
          </a:p>
          <a:p>
            <a:pPr marL="436245" indent="-424180" algn="just">
              <a:spcBef>
                <a:spcPts val="95"/>
              </a:spcBef>
              <a:buFont typeface="Wingdings"/>
              <a:buChar char=""/>
              <a:tabLst>
                <a:tab pos="436880" algn="l"/>
              </a:tabLst>
            </a:pPr>
            <a:r>
              <a:rPr spc="-5" dirty="0" smtClean="0">
                <a:cs typeface="Calibri"/>
              </a:rPr>
              <a:t>La</a:t>
            </a:r>
            <a:r>
              <a:rPr spc="275" dirty="0" smtClean="0">
                <a:cs typeface="Calibri"/>
              </a:rPr>
              <a:t> </a:t>
            </a:r>
            <a:r>
              <a:rPr spc="-5" dirty="0">
                <a:cs typeface="Calibri"/>
              </a:rPr>
              <a:t>notion</a:t>
            </a:r>
            <a:r>
              <a:rPr spc="285" dirty="0">
                <a:cs typeface="Calibri"/>
              </a:rPr>
              <a:t> </a:t>
            </a:r>
            <a:r>
              <a:rPr spc="-5" dirty="0">
                <a:cs typeface="Calibri"/>
              </a:rPr>
              <a:t>de</a:t>
            </a:r>
            <a:r>
              <a:rPr spc="275" dirty="0">
                <a:cs typeface="Calibri"/>
              </a:rPr>
              <a:t> </a:t>
            </a:r>
            <a:r>
              <a:rPr spc="-20" dirty="0">
                <a:cs typeface="Calibri"/>
              </a:rPr>
              <a:t>caractère</a:t>
            </a:r>
            <a:r>
              <a:rPr spc="280" dirty="0">
                <a:cs typeface="Calibri"/>
              </a:rPr>
              <a:t> </a:t>
            </a:r>
            <a:r>
              <a:rPr spc="-5" dirty="0">
                <a:cs typeface="Calibri"/>
              </a:rPr>
              <a:t>de</a:t>
            </a:r>
            <a:r>
              <a:rPr spc="275" dirty="0">
                <a:cs typeface="Calibri"/>
              </a:rPr>
              <a:t> </a:t>
            </a:r>
            <a:r>
              <a:rPr spc="-5" dirty="0">
                <a:cs typeface="Calibri"/>
              </a:rPr>
              <a:t>fin</a:t>
            </a:r>
            <a:r>
              <a:rPr spc="275" dirty="0">
                <a:cs typeface="Calibri"/>
              </a:rPr>
              <a:t> </a:t>
            </a:r>
            <a:r>
              <a:rPr spc="-5" dirty="0">
                <a:cs typeface="Calibri"/>
              </a:rPr>
              <a:t>de</a:t>
            </a:r>
            <a:r>
              <a:rPr spc="270" dirty="0">
                <a:cs typeface="Calibri"/>
              </a:rPr>
              <a:t> </a:t>
            </a:r>
            <a:r>
              <a:rPr spc="-5" dirty="0">
                <a:cs typeface="Calibri"/>
              </a:rPr>
              <a:t>chaîne</a:t>
            </a:r>
            <a:r>
              <a:rPr spc="290" dirty="0">
                <a:cs typeface="Calibri"/>
              </a:rPr>
              <a:t> </a:t>
            </a:r>
            <a:r>
              <a:rPr spc="-45" dirty="0">
                <a:cs typeface="Calibri"/>
              </a:rPr>
              <a:t>n’existe</a:t>
            </a:r>
            <a:r>
              <a:rPr spc="290" dirty="0">
                <a:cs typeface="Calibri"/>
              </a:rPr>
              <a:t> </a:t>
            </a:r>
            <a:r>
              <a:rPr spc="-5" dirty="0">
                <a:cs typeface="Calibri"/>
              </a:rPr>
              <a:t>plus</a:t>
            </a:r>
            <a:r>
              <a:rPr spc="280" dirty="0">
                <a:cs typeface="Calibri"/>
              </a:rPr>
              <a:t> </a:t>
            </a:r>
            <a:r>
              <a:rPr spc="-20" dirty="0">
                <a:cs typeface="Calibri"/>
              </a:rPr>
              <a:t>et</a:t>
            </a:r>
            <a:endParaRPr dirty="0">
              <a:cs typeface="Calibri"/>
            </a:endParaRPr>
          </a:p>
          <a:p>
            <a:pPr marL="354965" marR="5080" algn="just">
              <a:lnSpc>
                <a:spcPct val="170000"/>
              </a:lnSpc>
            </a:pPr>
            <a:r>
              <a:rPr dirty="0">
                <a:cs typeface="Calibri"/>
              </a:rPr>
              <a:t>ce </a:t>
            </a:r>
            <a:r>
              <a:rPr spc="-20" dirty="0">
                <a:cs typeface="Calibri"/>
              </a:rPr>
              <a:t>caractère </a:t>
            </a:r>
            <a:r>
              <a:rPr spc="-10" dirty="0">
                <a:cs typeface="Calibri"/>
              </a:rPr>
              <a:t>peut </a:t>
            </a:r>
            <a:r>
              <a:rPr spc="-15" dirty="0">
                <a:cs typeface="Calibri"/>
              </a:rPr>
              <a:t>apparaître</a:t>
            </a:r>
            <a:r>
              <a:rPr spc="600" dirty="0">
                <a:cs typeface="Calibri"/>
              </a:rPr>
              <a:t> </a:t>
            </a:r>
            <a:r>
              <a:rPr spc="-5" dirty="0">
                <a:cs typeface="Calibri"/>
              </a:rPr>
              <a:t>au </a:t>
            </a:r>
            <a:r>
              <a:rPr spc="-10" dirty="0">
                <a:cs typeface="Calibri"/>
              </a:rPr>
              <a:t>sein </a:t>
            </a:r>
            <a:r>
              <a:rPr spc="-5" dirty="0">
                <a:cs typeface="Calibri"/>
              </a:rPr>
              <a:t>de </a:t>
            </a:r>
            <a:r>
              <a:rPr spc="-10" dirty="0">
                <a:cs typeface="Calibri"/>
              </a:rPr>
              <a:t>la </a:t>
            </a:r>
            <a:r>
              <a:rPr spc="-5" dirty="0">
                <a:cs typeface="Calibri"/>
              </a:rPr>
              <a:t>chaîne,  </a:t>
            </a:r>
            <a:r>
              <a:rPr spc="-15" dirty="0">
                <a:cs typeface="Calibri"/>
              </a:rPr>
              <a:t>éventuellement </a:t>
            </a:r>
            <a:r>
              <a:rPr spc="-5" dirty="0">
                <a:cs typeface="Calibri"/>
              </a:rPr>
              <a:t>à </a:t>
            </a:r>
            <a:r>
              <a:rPr spc="-15" dirty="0">
                <a:cs typeface="Calibri"/>
              </a:rPr>
              <a:t>plusieurs</a:t>
            </a:r>
            <a:r>
              <a:rPr spc="80" dirty="0">
                <a:cs typeface="Calibri"/>
              </a:rPr>
              <a:t> </a:t>
            </a:r>
            <a:r>
              <a:rPr spc="-10" dirty="0">
                <a:cs typeface="Calibri"/>
              </a:rPr>
              <a:t>reprises.</a:t>
            </a:r>
            <a:endParaRPr dirty="0">
              <a:cs typeface="Calibri"/>
            </a:endParaRPr>
          </a:p>
          <a:p>
            <a:pPr marL="354965" marR="5715" indent="-342900" algn="just">
              <a:lnSpc>
                <a:spcPct val="170000"/>
              </a:lnSpc>
              <a:spcBef>
                <a:spcPts val="675"/>
              </a:spcBef>
              <a:buFont typeface="Wingdings"/>
              <a:buChar char=""/>
              <a:tabLst>
                <a:tab pos="355600" algn="l"/>
              </a:tabLst>
            </a:pPr>
            <a:r>
              <a:rPr dirty="0">
                <a:cs typeface="Calibri"/>
              </a:rPr>
              <a:t>Un </a:t>
            </a:r>
            <a:r>
              <a:rPr spc="-15" dirty="0">
                <a:cs typeface="Calibri"/>
              </a:rPr>
              <a:t>tel </a:t>
            </a:r>
            <a:r>
              <a:rPr spc="-5" dirty="0">
                <a:cs typeface="Calibri"/>
              </a:rPr>
              <a:t>objet </a:t>
            </a:r>
            <a:r>
              <a:rPr spc="-10" dirty="0">
                <a:cs typeface="Calibri"/>
              </a:rPr>
              <a:t>ressemble donc </a:t>
            </a:r>
            <a:r>
              <a:rPr spc="-5" dirty="0">
                <a:cs typeface="Calibri"/>
              </a:rPr>
              <a:t>à </a:t>
            </a:r>
            <a:r>
              <a:rPr dirty="0">
                <a:cs typeface="Calibri"/>
              </a:rPr>
              <a:t>un </a:t>
            </a:r>
            <a:r>
              <a:rPr spc="-10" dirty="0">
                <a:cs typeface="Calibri"/>
              </a:rPr>
              <a:t>conteneur </a:t>
            </a:r>
            <a:r>
              <a:rPr dirty="0">
                <a:cs typeface="Calibri"/>
              </a:rPr>
              <a:t>de </a:t>
            </a:r>
            <a:r>
              <a:rPr spc="-10" dirty="0">
                <a:cs typeface="Calibri"/>
              </a:rPr>
              <a:t>type  vector&lt;char&gt; et </a:t>
            </a:r>
            <a:r>
              <a:rPr spc="-5" dirty="0">
                <a:cs typeface="Calibri"/>
              </a:rPr>
              <a:t>l possède </a:t>
            </a:r>
            <a:r>
              <a:rPr spc="-35" dirty="0">
                <a:cs typeface="Calibri"/>
              </a:rPr>
              <a:t>d’ailleurs </a:t>
            </a:r>
            <a:r>
              <a:rPr dirty="0">
                <a:cs typeface="Calibri"/>
              </a:rPr>
              <a:t>un </a:t>
            </a:r>
            <a:r>
              <a:rPr spc="-10" dirty="0">
                <a:cs typeface="Calibri"/>
              </a:rPr>
              <a:t>certain </a:t>
            </a:r>
            <a:r>
              <a:rPr spc="-15" dirty="0">
                <a:cs typeface="Calibri"/>
              </a:rPr>
              <a:t>nombre  </a:t>
            </a:r>
            <a:r>
              <a:rPr spc="-5" dirty="0">
                <a:cs typeface="Calibri"/>
              </a:rPr>
              <a:t>de </a:t>
            </a:r>
            <a:r>
              <a:rPr spc="-15" dirty="0">
                <a:cs typeface="Calibri"/>
              </a:rPr>
              <a:t>fonctionnalités</a:t>
            </a:r>
            <a:r>
              <a:rPr spc="45" dirty="0">
                <a:cs typeface="Calibri"/>
              </a:rPr>
              <a:t> </a:t>
            </a:r>
            <a:r>
              <a:rPr spc="-10" dirty="0">
                <a:cs typeface="Calibri"/>
              </a:rPr>
              <a:t>communes.</a:t>
            </a:r>
            <a:endParaRPr dirty="0">
              <a:cs typeface="Calibri"/>
            </a:endParaRPr>
          </a:p>
        </p:txBody>
      </p:sp>
      <p:graphicFrame>
        <p:nvGraphicFramePr>
          <p:cNvPr id="4" name="Objet 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3491"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243748615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61288" y="1959101"/>
            <a:ext cx="9957816" cy="3828612"/>
          </a:xfrm>
          <a:prstGeom prst="rect">
            <a:avLst/>
          </a:prstGeom>
        </p:spPr>
        <p:txBody>
          <a:bodyPr vert="horz" wrap="square" lIns="0" tIns="12065" rIns="0" bIns="0" rtlCol="0">
            <a:spAutoFit/>
          </a:bodyPr>
          <a:lstStyle/>
          <a:p>
            <a:pPr marL="355600" indent="-342900" algn="just">
              <a:spcBef>
                <a:spcPts val="95"/>
              </a:spcBef>
              <a:buFont typeface="Wingdings"/>
              <a:buChar char=""/>
              <a:tabLst>
                <a:tab pos="355600" algn="l"/>
              </a:tabLst>
            </a:pPr>
            <a:r>
              <a:rPr sz="2000" spc="-65" dirty="0">
                <a:cs typeface="Calibri"/>
              </a:rPr>
              <a:t>L’</a:t>
            </a:r>
            <a:r>
              <a:rPr sz="2000" spc="-65" dirty="0">
                <a:solidFill>
                  <a:srgbClr val="FF0000"/>
                </a:solidFill>
                <a:cs typeface="Calibri"/>
              </a:rPr>
              <a:t>accès </a:t>
            </a:r>
            <a:r>
              <a:rPr sz="2000" spc="-10" dirty="0">
                <a:cs typeface="Calibri"/>
              </a:rPr>
              <a:t>aux éléments </a:t>
            </a:r>
            <a:r>
              <a:rPr sz="2000" spc="-20" dirty="0">
                <a:cs typeface="Calibri"/>
              </a:rPr>
              <a:t>existants </a:t>
            </a:r>
            <a:r>
              <a:rPr sz="2000" spc="-10" dirty="0">
                <a:cs typeface="Calibri"/>
              </a:rPr>
              <a:t>peut </a:t>
            </a:r>
            <a:r>
              <a:rPr sz="2000" spc="-5" dirty="0">
                <a:cs typeface="Calibri"/>
              </a:rPr>
              <a:t>se </a:t>
            </a:r>
            <a:r>
              <a:rPr sz="2000" spc="-25" dirty="0">
                <a:cs typeface="Calibri"/>
              </a:rPr>
              <a:t>faire</a:t>
            </a:r>
            <a:r>
              <a:rPr sz="2000" spc="90" dirty="0">
                <a:cs typeface="Calibri"/>
              </a:rPr>
              <a:t> </a:t>
            </a:r>
            <a:r>
              <a:rPr sz="2000" spc="-25" dirty="0">
                <a:cs typeface="Calibri"/>
              </a:rPr>
              <a:t>avec</a:t>
            </a:r>
            <a:endParaRPr sz="2000" dirty="0">
              <a:cs typeface="Calibri"/>
            </a:endParaRPr>
          </a:p>
          <a:p>
            <a:pPr marL="354965" marR="5080" algn="just">
              <a:lnSpc>
                <a:spcPct val="170000"/>
              </a:lnSpc>
            </a:pPr>
            <a:r>
              <a:rPr sz="2000" spc="-35" dirty="0">
                <a:cs typeface="Calibri"/>
              </a:rPr>
              <a:t>l’opérateur </a:t>
            </a:r>
            <a:r>
              <a:rPr sz="2000" dirty="0">
                <a:solidFill>
                  <a:srgbClr val="FF0000"/>
                </a:solidFill>
                <a:cs typeface="Calibri"/>
              </a:rPr>
              <a:t>[] </a:t>
            </a:r>
            <a:r>
              <a:rPr sz="2000" dirty="0">
                <a:cs typeface="Calibri"/>
              </a:rPr>
              <a:t>ou </a:t>
            </a:r>
            <a:r>
              <a:rPr sz="2000" spc="-25" dirty="0">
                <a:cs typeface="Calibri"/>
              </a:rPr>
              <a:t>avec </a:t>
            </a:r>
            <a:r>
              <a:rPr sz="2000" spc="-10" dirty="0">
                <a:cs typeface="Calibri"/>
              </a:rPr>
              <a:t>la </a:t>
            </a:r>
            <a:r>
              <a:rPr sz="2000" spc="-10" dirty="0">
                <a:solidFill>
                  <a:srgbClr val="FF0000"/>
                </a:solidFill>
                <a:cs typeface="Calibri"/>
              </a:rPr>
              <a:t>méthode </a:t>
            </a:r>
            <a:r>
              <a:rPr sz="2000" spc="-15" dirty="0">
                <a:solidFill>
                  <a:srgbClr val="FF0000"/>
                </a:solidFill>
                <a:cs typeface="Calibri"/>
              </a:rPr>
              <a:t>const </a:t>
            </a:r>
            <a:r>
              <a:rPr sz="2000" spc="-5" dirty="0">
                <a:solidFill>
                  <a:srgbClr val="FF0000"/>
                </a:solidFill>
                <a:cs typeface="Calibri"/>
              </a:rPr>
              <a:t>char </a:t>
            </a:r>
            <a:r>
              <a:rPr sz="2000" spc="-10" dirty="0">
                <a:solidFill>
                  <a:srgbClr val="FF0000"/>
                </a:solidFill>
                <a:cs typeface="Calibri"/>
              </a:rPr>
              <a:t>at(int i) </a:t>
            </a:r>
            <a:r>
              <a:rPr sz="2000" spc="-5" dirty="0">
                <a:solidFill>
                  <a:srgbClr val="FF0000"/>
                </a:solidFill>
                <a:cs typeface="Calibri"/>
              </a:rPr>
              <a:t>:  </a:t>
            </a:r>
            <a:r>
              <a:rPr sz="2000" spc="-10" dirty="0">
                <a:cs typeface="Calibri"/>
              </a:rPr>
              <a:t>s.at(i);. </a:t>
            </a:r>
            <a:r>
              <a:rPr sz="2000" spc="-5" dirty="0">
                <a:cs typeface="Calibri"/>
              </a:rPr>
              <a:t>Le </a:t>
            </a:r>
            <a:r>
              <a:rPr sz="2000" spc="-10" dirty="0">
                <a:cs typeface="Calibri"/>
              </a:rPr>
              <a:t>premier élément correspond </a:t>
            </a:r>
            <a:r>
              <a:rPr sz="2000" spc="-5" dirty="0">
                <a:cs typeface="Calibri"/>
              </a:rPr>
              <a:t>à l’indice 0. La  classe </a:t>
            </a:r>
            <a:r>
              <a:rPr sz="2000" spc="-15" dirty="0">
                <a:cs typeface="Calibri"/>
              </a:rPr>
              <a:t>string </a:t>
            </a:r>
            <a:r>
              <a:rPr sz="2000" spc="-10" dirty="0">
                <a:cs typeface="Calibri"/>
              </a:rPr>
              <a:t>dispose </a:t>
            </a:r>
            <a:r>
              <a:rPr sz="2000" spc="-5" dirty="0">
                <a:cs typeface="Calibri"/>
              </a:rPr>
              <a:t>de </a:t>
            </a:r>
            <a:r>
              <a:rPr sz="2000" spc="-10" dirty="0">
                <a:cs typeface="Calibri"/>
              </a:rPr>
              <a:t>beaucoup </a:t>
            </a:r>
            <a:r>
              <a:rPr sz="2000" spc="-5" dirty="0">
                <a:cs typeface="Calibri"/>
              </a:rPr>
              <a:t>de </a:t>
            </a:r>
            <a:r>
              <a:rPr sz="2000" spc="-15" dirty="0">
                <a:cs typeface="Calibri"/>
              </a:rPr>
              <a:t>constructeurs</a:t>
            </a:r>
            <a:r>
              <a:rPr sz="2000" spc="225" dirty="0">
                <a:cs typeface="Calibri"/>
              </a:rPr>
              <a:t> </a:t>
            </a:r>
            <a:r>
              <a:rPr sz="2000" spc="-5" dirty="0">
                <a:cs typeface="Calibri"/>
              </a:rPr>
              <a:t>:</a:t>
            </a:r>
            <a:endParaRPr sz="2000" dirty="0">
              <a:cs typeface="Calibri"/>
            </a:endParaRPr>
          </a:p>
          <a:p>
            <a:pPr>
              <a:spcBef>
                <a:spcPts val="35"/>
              </a:spcBef>
            </a:pPr>
            <a:endParaRPr sz="2000" dirty="0">
              <a:cs typeface="Times New Roman"/>
            </a:endParaRPr>
          </a:p>
          <a:p>
            <a:pPr marL="756285" lvl="1" indent="-287020">
              <a:buFont typeface="Wingdings"/>
              <a:buChar char=""/>
              <a:tabLst>
                <a:tab pos="756920" algn="l"/>
              </a:tabLst>
            </a:pPr>
            <a:r>
              <a:rPr sz="2000" spc="-15" dirty="0">
                <a:cs typeface="Calibri"/>
              </a:rPr>
              <a:t>string</a:t>
            </a:r>
            <a:r>
              <a:rPr sz="2000" spc="20" dirty="0">
                <a:cs typeface="Calibri"/>
              </a:rPr>
              <a:t> </a:t>
            </a:r>
            <a:r>
              <a:rPr sz="2000" spc="-5" dirty="0">
                <a:cs typeface="Calibri"/>
              </a:rPr>
              <a:t>ch1;</a:t>
            </a:r>
            <a:endParaRPr sz="2000" dirty="0">
              <a:cs typeface="Calibri"/>
            </a:endParaRPr>
          </a:p>
          <a:p>
            <a:pPr lvl="1">
              <a:spcBef>
                <a:spcPts val="35"/>
              </a:spcBef>
              <a:buFont typeface="Wingdings"/>
              <a:buChar char=""/>
            </a:pPr>
            <a:endParaRPr sz="2000" dirty="0">
              <a:cs typeface="Times New Roman"/>
            </a:endParaRPr>
          </a:p>
          <a:p>
            <a:pPr marL="756285" lvl="1" indent="-287020">
              <a:buFont typeface="Wingdings"/>
              <a:buChar char=""/>
              <a:tabLst>
                <a:tab pos="756920" algn="l"/>
              </a:tabLst>
            </a:pPr>
            <a:r>
              <a:rPr sz="2000" spc="-15" dirty="0">
                <a:cs typeface="Calibri"/>
              </a:rPr>
              <a:t>string </a:t>
            </a:r>
            <a:r>
              <a:rPr sz="2000" spc="-5" dirty="0">
                <a:cs typeface="Calibri"/>
              </a:rPr>
              <a:t>ch2(10, </a:t>
            </a:r>
            <a:r>
              <a:rPr sz="2000" dirty="0">
                <a:cs typeface="Calibri"/>
              </a:rPr>
              <a:t>‘z’); </a:t>
            </a:r>
            <a:r>
              <a:rPr sz="2000" spc="-15" dirty="0">
                <a:cs typeface="Calibri"/>
              </a:rPr>
              <a:t>string </a:t>
            </a:r>
            <a:r>
              <a:rPr sz="2000" spc="-10" dirty="0">
                <a:cs typeface="Calibri"/>
              </a:rPr>
              <a:t>de </a:t>
            </a:r>
            <a:r>
              <a:rPr sz="2000" spc="-5" dirty="0">
                <a:cs typeface="Calibri"/>
              </a:rPr>
              <a:t>10 </a:t>
            </a:r>
            <a:r>
              <a:rPr sz="2000" spc="-20" dirty="0">
                <a:cs typeface="Calibri"/>
              </a:rPr>
              <a:t>caractères </a:t>
            </a:r>
            <a:r>
              <a:rPr sz="2000" spc="-15" dirty="0">
                <a:cs typeface="Calibri"/>
              </a:rPr>
              <a:t>égaux </a:t>
            </a:r>
            <a:r>
              <a:rPr sz="2000" spc="-5" dirty="0">
                <a:cs typeface="Calibri"/>
              </a:rPr>
              <a:t>à</a:t>
            </a:r>
            <a:r>
              <a:rPr sz="2000" spc="229" dirty="0">
                <a:cs typeface="Calibri"/>
              </a:rPr>
              <a:t> </a:t>
            </a:r>
            <a:r>
              <a:rPr sz="2000" spc="-5" dirty="0">
                <a:cs typeface="Calibri"/>
              </a:rPr>
              <a:t>z.</a:t>
            </a:r>
            <a:endParaRPr sz="2000" dirty="0">
              <a:cs typeface="Calibri"/>
            </a:endParaRPr>
          </a:p>
          <a:p>
            <a:pPr lvl="1">
              <a:spcBef>
                <a:spcPts val="35"/>
              </a:spcBef>
              <a:buFont typeface="Wingdings"/>
              <a:buChar char=""/>
            </a:pPr>
            <a:endParaRPr sz="2000" dirty="0">
              <a:cs typeface="Times New Roman"/>
            </a:endParaRPr>
          </a:p>
          <a:p>
            <a:pPr marL="756285" lvl="1" indent="-287020">
              <a:buFont typeface="Wingdings"/>
              <a:buChar char=""/>
              <a:tabLst>
                <a:tab pos="756920" algn="l"/>
              </a:tabLst>
            </a:pPr>
            <a:r>
              <a:rPr sz="2000" spc="-15" dirty="0">
                <a:cs typeface="Calibri"/>
              </a:rPr>
              <a:t>string</a:t>
            </a:r>
            <a:r>
              <a:rPr sz="2000" spc="20" dirty="0">
                <a:cs typeface="Calibri"/>
              </a:rPr>
              <a:t> </a:t>
            </a:r>
            <a:r>
              <a:rPr sz="2000" spc="-10" dirty="0">
                <a:cs typeface="Calibri"/>
              </a:rPr>
              <a:t>s1(‘’ENSMR’’);</a:t>
            </a:r>
            <a:endParaRPr sz="2000" dirty="0">
              <a:cs typeface="Calibri"/>
            </a:endParaRPr>
          </a:p>
          <a:p>
            <a:pPr lvl="1">
              <a:spcBef>
                <a:spcPts val="40"/>
              </a:spcBef>
              <a:buFont typeface="Wingdings"/>
              <a:buChar char=""/>
            </a:pPr>
            <a:endParaRPr sz="2000" dirty="0">
              <a:cs typeface="Times New Roman"/>
            </a:endParaRPr>
          </a:p>
          <a:p>
            <a:pPr marL="756285" lvl="1" indent="-287020">
              <a:buFont typeface="Wingdings"/>
              <a:buChar char=""/>
              <a:tabLst>
                <a:tab pos="756920" algn="l"/>
              </a:tabLst>
            </a:pPr>
            <a:r>
              <a:rPr sz="2000" spc="-15" dirty="0">
                <a:cs typeface="Calibri"/>
              </a:rPr>
              <a:t>string </a:t>
            </a:r>
            <a:r>
              <a:rPr sz="2000" spc="-5" dirty="0">
                <a:cs typeface="Calibri"/>
              </a:rPr>
              <a:t>s2(s1); </a:t>
            </a:r>
            <a:r>
              <a:rPr sz="2000" spc="-10" dirty="0">
                <a:cs typeface="Calibri"/>
              </a:rPr>
              <a:t>construction </a:t>
            </a:r>
            <a:r>
              <a:rPr sz="2000" spc="-5" dirty="0">
                <a:cs typeface="Calibri"/>
              </a:rPr>
              <a:t>de s2 </a:t>
            </a:r>
            <a:r>
              <a:rPr sz="2000" spc="-10" dirty="0">
                <a:cs typeface="Calibri"/>
              </a:rPr>
              <a:t>par copie </a:t>
            </a:r>
            <a:r>
              <a:rPr sz="2000" spc="-5" dirty="0">
                <a:cs typeface="Calibri"/>
              </a:rPr>
              <a:t>de</a:t>
            </a:r>
            <a:r>
              <a:rPr sz="2000" spc="220" dirty="0">
                <a:cs typeface="Calibri"/>
              </a:rPr>
              <a:t> </a:t>
            </a:r>
            <a:r>
              <a:rPr sz="2000" spc="-5" dirty="0">
                <a:cs typeface="Calibri"/>
              </a:rPr>
              <a:t>s1.</a:t>
            </a:r>
            <a:endParaRPr sz="2000" dirty="0">
              <a:cs typeface="Calibri"/>
            </a:endParaRPr>
          </a:p>
        </p:txBody>
      </p:sp>
      <p:sp>
        <p:nvSpPr>
          <p:cNvPr id="6" name="object 2"/>
          <p:cNvSpPr txBox="1">
            <a:spLocks noGrp="1"/>
          </p:cNvSpPr>
          <p:nvPr>
            <p:ph type="title"/>
          </p:nvPr>
        </p:nvSpPr>
        <p:spPr>
          <a:xfrm>
            <a:off x="1268069" y="834058"/>
            <a:ext cx="9851035"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graphicFrame>
        <p:nvGraphicFramePr>
          <p:cNvPr id="4" name="Objet 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4515"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16150294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33856" y="1819149"/>
            <a:ext cx="10021824" cy="4431341"/>
          </a:xfrm>
          <a:prstGeom prst="rect">
            <a:avLst/>
          </a:prstGeom>
        </p:spPr>
        <p:txBody>
          <a:bodyPr vert="horz" wrap="square" lIns="0" tIns="12065" rIns="0" bIns="0" rtlCol="0">
            <a:spAutoFit/>
          </a:bodyPr>
          <a:lstStyle/>
          <a:p>
            <a:pPr marL="355600" indent="-342900" algn="just">
              <a:spcBef>
                <a:spcPts val="95"/>
              </a:spcBef>
              <a:buFont typeface="Wingdings"/>
              <a:buChar char=""/>
              <a:tabLst>
                <a:tab pos="355600" algn="l"/>
              </a:tabLst>
            </a:pPr>
            <a:r>
              <a:rPr sz="2400" spc="-10" dirty="0">
                <a:cs typeface="Calibri"/>
              </a:rPr>
              <a:t>string </a:t>
            </a:r>
            <a:r>
              <a:rPr sz="2400" spc="-5" dirty="0">
                <a:solidFill>
                  <a:srgbClr val="FF0000"/>
                </a:solidFill>
                <a:cs typeface="Calibri"/>
              </a:rPr>
              <a:t>nom ("ENIM"); nom[2] = ‘S'; </a:t>
            </a:r>
            <a:r>
              <a:rPr sz="2400" spc="-5" dirty="0">
                <a:cs typeface="Calibri"/>
              </a:rPr>
              <a:t>La </a:t>
            </a:r>
            <a:r>
              <a:rPr sz="2400" spc="-10" dirty="0">
                <a:cs typeface="Calibri"/>
              </a:rPr>
              <a:t>variable</a:t>
            </a:r>
            <a:r>
              <a:rPr sz="2400" spc="40" dirty="0">
                <a:cs typeface="Calibri"/>
              </a:rPr>
              <a:t> </a:t>
            </a:r>
            <a:r>
              <a:rPr sz="2400" spc="-10" dirty="0">
                <a:cs typeface="Calibri"/>
              </a:rPr>
              <a:t>nom</a:t>
            </a:r>
            <a:endParaRPr sz="2400" dirty="0">
              <a:cs typeface="Calibri"/>
            </a:endParaRPr>
          </a:p>
          <a:p>
            <a:pPr marL="354965" marR="7620" algn="just">
              <a:lnSpc>
                <a:spcPts val="5710"/>
              </a:lnSpc>
              <a:spcBef>
                <a:spcPts val="585"/>
              </a:spcBef>
            </a:pPr>
            <a:r>
              <a:rPr sz="2400" spc="-15" dirty="0">
                <a:cs typeface="Calibri"/>
              </a:rPr>
              <a:t>contient </a:t>
            </a:r>
            <a:r>
              <a:rPr sz="2400" spc="-10" dirty="0">
                <a:cs typeface="Calibri"/>
              </a:rPr>
              <a:t>alors </a:t>
            </a:r>
            <a:r>
              <a:rPr sz="2400" dirty="0">
                <a:cs typeface="Calibri"/>
              </a:rPr>
              <a:t>ENSM</a:t>
            </a:r>
            <a:r>
              <a:rPr sz="2400" dirty="0" smtClean="0">
                <a:cs typeface="Calibri"/>
              </a:rPr>
              <a:t>.</a:t>
            </a:r>
            <a:endParaRPr lang="fr-FR" sz="2400" dirty="0">
              <a:cs typeface="Calibri"/>
            </a:endParaRPr>
          </a:p>
          <a:p>
            <a:pPr marL="354965" marR="5080" indent="-342900" algn="just">
              <a:lnSpc>
                <a:spcPct val="170000"/>
              </a:lnSpc>
              <a:spcBef>
                <a:spcPts val="95"/>
              </a:spcBef>
              <a:buFont typeface="Wingdings"/>
              <a:buChar char=""/>
              <a:tabLst>
                <a:tab pos="355600" algn="l"/>
              </a:tabLst>
            </a:pPr>
            <a:r>
              <a:rPr lang="fr-FR" sz="2400" spc="-10" dirty="0">
                <a:solidFill>
                  <a:srgbClr val="FF0000"/>
                </a:solidFill>
                <a:cs typeface="Calibri"/>
              </a:rPr>
              <a:t>nom = " EMI "; la variable nom  contient alors </a:t>
            </a:r>
            <a:r>
              <a:rPr lang="fr-FR" sz="2400" spc="-10" dirty="0" smtClean="0">
                <a:solidFill>
                  <a:srgbClr val="FF0000"/>
                </a:solidFill>
                <a:cs typeface="Calibri"/>
              </a:rPr>
              <a:t>EMI; </a:t>
            </a:r>
            <a:r>
              <a:rPr sz="2400" spc="-10" dirty="0" smtClean="0">
                <a:solidFill>
                  <a:srgbClr val="FF0000"/>
                </a:solidFill>
                <a:cs typeface="Calibri"/>
              </a:rPr>
              <a:t>nom </a:t>
            </a:r>
            <a:r>
              <a:rPr sz="2400" spc="-5" dirty="0">
                <a:solidFill>
                  <a:srgbClr val="FF0000"/>
                </a:solidFill>
                <a:cs typeface="Calibri"/>
              </a:rPr>
              <a:t>+= " "; </a:t>
            </a:r>
            <a:r>
              <a:rPr sz="2400" spc="-10" dirty="0">
                <a:solidFill>
                  <a:srgbClr val="FF0000"/>
                </a:solidFill>
                <a:cs typeface="Calibri"/>
              </a:rPr>
              <a:t>nom </a:t>
            </a:r>
            <a:r>
              <a:rPr sz="2400" dirty="0">
                <a:solidFill>
                  <a:srgbClr val="FF0000"/>
                </a:solidFill>
                <a:cs typeface="Calibri"/>
              </a:rPr>
              <a:t>+= </a:t>
            </a:r>
            <a:r>
              <a:rPr sz="2400" spc="-5" dirty="0">
                <a:solidFill>
                  <a:srgbClr val="FF0000"/>
                </a:solidFill>
                <a:cs typeface="Calibri"/>
              </a:rPr>
              <a:t>"Maroc"; </a:t>
            </a:r>
            <a:r>
              <a:rPr sz="2400" spc="-5" dirty="0">
                <a:cs typeface="Calibri"/>
              </a:rPr>
              <a:t>La </a:t>
            </a:r>
            <a:r>
              <a:rPr sz="2400" spc="-10" dirty="0">
                <a:cs typeface="Calibri"/>
              </a:rPr>
              <a:t>variable nom </a:t>
            </a:r>
            <a:r>
              <a:rPr sz="2400" spc="-15" dirty="0">
                <a:cs typeface="Calibri"/>
              </a:rPr>
              <a:t>contient  alors </a:t>
            </a:r>
            <a:r>
              <a:rPr sz="2400" spc="-10" dirty="0">
                <a:cs typeface="Calibri"/>
              </a:rPr>
              <a:t>EMI </a:t>
            </a:r>
            <a:r>
              <a:rPr sz="2400" spc="-15" dirty="0">
                <a:cs typeface="Calibri"/>
              </a:rPr>
              <a:t>Maroc. </a:t>
            </a:r>
            <a:r>
              <a:rPr sz="2400" spc="-25" dirty="0">
                <a:cs typeface="Calibri"/>
              </a:rPr>
              <a:t>C’est </a:t>
            </a:r>
            <a:r>
              <a:rPr sz="2400" dirty="0">
                <a:cs typeface="Calibri"/>
              </a:rPr>
              <a:t>ce </a:t>
            </a:r>
            <a:r>
              <a:rPr sz="2400" spc="-45" dirty="0">
                <a:cs typeface="Calibri"/>
              </a:rPr>
              <a:t>qu’on </a:t>
            </a:r>
            <a:r>
              <a:rPr sz="2400" spc="-5" dirty="0">
                <a:cs typeface="Calibri"/>
              </a:rPr>
              <a:t>appelle </a:t>
            </a:r>
            <a:r>
              <a:rPr sz="2400" spc="-10" dirty="0">
                <a:solidFill>
                  <a:srgbClr val="FF0000"/>
                </a:solidFill>
                <a:cs typeface="Calibri"/>
              </a:rPr>
              <a:t>la </a:t>
            </a:r>
            <a:r>
              <a:rPr sz="2400" spc="-15" dirty="0">
                <a:solidFill>
                  <a:srgbClr val="FF0000"/>
                </a:solidFill>
                <a:cs typeface="Calibri"/>
              </a:rPr>
              <a:t>concaténation  </a:t>
            </a:r>
            <a:r>
              <a:rPr sz="2400" spc="-10" dirty="0">
                <a:solidFill>
                  <a:srgbClr val="FF0000"/>
                </a:solidFill>
                <a:cs typeface="Calibri"/>
              </a:rPr>
              <a:t>de</a:t>
            </a:r>
            <a:r>
              <a:rPr sz="2400" spc="5" dirty="0">
                <a:solidFill>
                  <a:srgbClr val="FF0000"/>
                </a:solidFill>
                <a:cs typeface="Calibri"/>
              </a:rPr>
              <a:t> </a:t>
            </a:r>
            <a:r>
              <a:rPr sz="2400" spc="-5" dirty="0">
                <a:solidFill>
                  <a:srgbClr val="FF0000"/>
                </a:solidFill>
                <a:cs typeface="Calibri"/>
              </a:rPr>
              <a:t>chaînes</a:t>
            </a:r>
            <a:r>
              <a:rPr sz="2400" spc="-5" dirty="0">
                <a:cs typeface="Calibri"/>
              </a:rPr>
              <a:t>.</a:t>
            </a:r>
            <a:endParaRPr sz="2400" dirty="0">
              <a:cs typeface="Calibri"/>
            </a:endParaRPr>
          </a:p>
          <a:p>
            <a:pPr marL="354965" marR="8255" indent="-342900" algn="just">
              <a:lnSpc>
                <a:spcPct val="170000"/>
              </a:lnSpc>
              <a:spcBef>
                <a:spcPts val="670"/>
              </a:spcBef>
              <a:buFont typeface="Wingdings"/>
              <a:buChar char=""/>
              <a:tabLst>
                <a:tab pos="355600" algn="l"/>
              </a:tabLst>
            </a:pPr>
            <a:r>
              <a:rPr sz="2400" spc="-55" dirty="0">
                <a:cs typeface="Calibri"/>
              </a:rPr>
              <a:t>L’opérateur </a:t>
            </a:r>
            <a:r>
              <a:rPr sz="2400" dirty="0">
                <a:cs typeface="Calibri"/>
              </a:rPr>
              <a:t>+= </a:t>
            </a:r>
            <a:r>
              <a:rPr sz="2400" spc="-15" dirty="0">
                <a:cs typeface="Calibri"/>
              </a:rPr>
              <a:t>est </a:t>
            </a:r>
            <a:r>
              <a:rPr sz="2400" spc="-10" dirty="0">
                <a:cs typeface="Calibri"/>
              </a:rPr>
              <a:t>défini </a:t>
            </a:r>
            <a:r>
              <a:rPr sz="2400" spc="-5" dirty="0">
                <a:cs typeface="Calibri"/>
              </a:rPr>
              <a:t>de </a:t>
            </a:r>
            <a:r>
              <a:rPr sz="2400" spc="-20" dirty="0">
                <a:cs typeface="Calibri"/>
              </a:rPr>
              <a:t>façon </a:t>
            </a:r>
            <a:r>
              <a:rPr sz="2400" spc="-15" dirty="0">
                <a:cs typeface="Calibri"/>
              </a:rPr>
              <a:t>concomitante. string </a:t>
            </a:r>
            <a:r>
              <a:rPr sz="2400" spc="600" dirty="0">
                <a:cs typeface="Calibri"/>
              </a:rPr>
              <a:t> </a:t>
            </a:r>
            <a:r>
              <a:rPr sz="2400" spc="-25" dirty="0">
                <a:cs typeface="Calibri"/>
              </a:rPr>
              <a:t>texte </a:t>
            </a:r>
            <a:r>
              <a:rPr sz="2400" spc="-15" dirty="0">
                <a:solidFill>
                  <a:srgbClr val="FF0000"/>
                </a:solidFill>
                <a:cs typeface="Calibri"/>
              </a:rPr>
              <a:t>("Ecole </a:t>
            </a:r>
            <a:r>
              <a:rPr sz="2400" spc="-5" dirty="0">
                <a:solidFill>
                  <a:srgbClr val="FF0000"/>
                </a:solidFill>
                <a:cs typeface="Calibri"/>
              </a:rPr>
              <a:t>"); </a:t>
            </a:r>
            <a:r>
              <a:rPr sz="2400" spc="-25" dirty="0">
                <a:solidFill>
                  <a:srgbClr val="FF0000"/>
                </a:solidFill>
                <a:cs typeface="Calibri"/>
              </a:rPr>
              <a:t>texte </a:t>
            </a:r>
            <a:r>
              <a:rPr sz="2400" spc="-5" dirty="0">
                <a:solidFill>
                  <a:srgbClr val="FF0000"/>
                </a:solidFill>
                <a:cs typeface="Calibri"/>
              </a:rPr>
              <a:t>+= nom; </a:t>
            </a:r>
            <a:r>
              <a:rPr sz="2400" spc="-15" dirty="0">
                <a:cs typeface="Calibri"/>
              </a:rPr>
              <a:t>Résultat </a:t>
            </a:r>
            <a:r>
              <a:rPr sz="2400" spc="-20" dirty="0">
                <a:solidFill>
                  <a:srgbClr val="FF0000"/>
                </a:solidFill>
                <a:cs typeface="Calibri"/>
              </a:rPr>
              <a:t>Ecole </a:t>
            </a:r>
            <a:r>
              <a:rPr sz="2400" spc="-5" dirty="0">
                <a:solidFill>
                  <a:srgbClr val="FF0000"/>
                </a:solidFill>
                <a:cs typeface="Calibri"/>
              </a:rPr>
              <a:t>ENSMR  </a:t>
            </a:r>
            <a:r>
              <a:rPr sz="2400" spc="-20" dirty="0" err="1" smtClean="0">
                <a:solidFill>
                  <a:srgbClr val="FF0000"/>
                </a:solidFill>
                <a:cs typeface="Calibri"/>
              </a:rPr>
              <a:t>Maroc</a:t>
            </a:r>
            <a:r>
              <a:rPr lang="fr-FR" sz="2400" spc="-20" dirty="0" smtClean="0">
                <a:solidFill>
                  <a:srgbClr val="FF0000"/>
                </a:solidFill>
                <a:cs typeface="Calibri"/>
              </a:rPr>
              <a:t>.</a:t>
            </a:r>
            <a:endParaRPr sz="2400" dirty="0">
              <a:cs typeface="Calibri"/>
            </a:endParaRPr>
          </a:p>
        </p:txBody>
      </p:sp>
      <p:sp>
        <p:nvSpPr>
          <p:cNvPr id="5" name="object 2"/>
          <p:cNvSpPr txBox="1">
            <a:spLocks noGrp="1"/>
          </p:cNvSpPr>
          <p:nvPr>
            <p:ph type="title"/>
          </p:nvPr>
        </p:nvSpPr>
        <p:spPr>
          <a:xfrm>
            <a:off x="902309" y="253845"/>
            <a:ext cx="9851035"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graphicFrame>
        <p:nvGraphicFramePr>
          <p:cNvPr id="4" name="Objet 3"/>
          <p:cNvGraphicFramePr>
            <a:graphicFrameLocks noChangeAspect="1"/>
          </p:cNvGraphicFramePr>
          <p:nvPr>
            <p:extLst>
              <p:ext uri="{D42A27DB-BD31-4B8C-83A1-F6EECF244321}">
                <p14:modId xmlns:p14="http://schemas.microsoft.com/office/powerpoint/2010/main" val="3309247412"/>
              </p:ext>
            </p:extLst>
          </p:nvPr>
        </p:nvGraphicFramePr>
        <p:xfrm>
          <a:off x="2" y="100459"/>
          <a:ext cx="822034" cy="422038"/>
        </p:xfrm>
        <a:graphic>
          <a:graphicData uri="http://schemas.openxmlformats.org/presentationml/2006/ole">
            <mc:AlternateContent xmlns:mc="http://schemas.openxmlformats.org/markup-compatibility/2006">
              <mc:Choice xmlns:v="urn:schemas-microsoft-com:vml" Requires="v">
                <p:oleObj spid="_x0000_s65539"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822034" cy="422038"/>
                      </a:xfrm>
                      <a:prstGeom prst="rect">
                        <a:avLst/>
                      </a:prstGeom>
                      <a:noFill/>
                    </p:spPr>
                  </p:pic>
                </p:oleObj>
              </mc:Fallback>
            </mc:AlternateContent>
          </a:graphicData>
        </a:graphic>
      </p:graphicFrame>
    </p:spTree>
    <p:extLst>
      <p:ext uri="{BB962C8B-B14F-4D97-AF65-F5344CB8AC3E}">
        <p14:creationId xmlns:p14="http://schemas.microsoft.com/office/powerpoint/2010/main" val="356545739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1143000" y="1869440"/>
            <a:ext cx="10104120" cy="4060086"/>
          </a:xfrm>
          <a:prstGeom prst="rect">
            <a:avLst/>
          </a:prstGeom>
        </p:spPr>
        <p:txBody>
          <a:bodyPr vert="horz" wrap="square" lIns="0" tIns="12700" rIns="0" bIns="0" rtlCol="0">
            <a:spAutoFit/>
          </a:bodyPr>
          <a:lstStyle/>
          <a:p>
            <a:pPr marL="355600" indent="-342900" algn="just">
              <a:spcBef>
                <a:spcPts val="100"/>
              </a:spcBef>
              <a:buFont typeface="Wingdings"/>
              <a:buChar char=""/>
              <a:tabLst>
                <a:tab pos="355600" algn="l"/>
              </a:tabLst>
            </a:pPr>
            <a:r>
              <a:rPr sz="2000" spc="-5" dirty="0">
                <a:cs typeface="Calibri"/>
              </a:rPr>
              <a:t>Les</a:t>
            </a:r>
            <a:r>
              <a:rPr sz="2000" spc="335" dirty="0">
                <a:cs typeface="Calibri"/>
              </a:rPr>
              <a:t> </a:t>
            </a:r>
            <a:r>
              <a:rPr sz="2000" spc="-5" dirty="0">
                <a:cs typeface="Calibri"/>
              </a:rPr>
              <a:t>méthodes</a:t>
            </a:r>
            <a:r>
              <a:rPr sz="2000" spc="335" dirty="0">
                <a:cs typeface="Calibri"/>
              </a:rPr>
              <a:t> </a:t>
            </a:r>
            <a:r>
              <a:rPr sz="2000" spc="-5" dirty="0">
                <a:cs typeface="Calibri"/>
              </a:rPr>
              <a:t>de</a:t>
            </a:r>
            <a:r>
              <a:rPr sz="2000" spc="340" dirty="0">
                <a:cs typeface="Calibri"/>
              </a:rPr>
              <a:t> </a:t>
            </a:r>
            <a:r>
              <a:rPr sz="2000" spc="-10" dirty="0">
                <a:cs typeface="Calibri"/>
              </a:rPr>
              <a:t>recherche</a:t>
            </a:r>
            <a:r>
              <a:rPr sz="2000" spc="355" dirty="0">
                <a:cs typeface="Calibri"/>
              </a:rPr>
              <a:t> </a:t>
            </a:r>
            <a:r>
              <a:rPr sz="2000" spc="-5" dirty="0">
                <a:cs typeface="Calibri"/>
              </a:rPr>
              <a:t>dans</a:t>
            </a:r>
            <a:r>
              <a:rPr sz="2000" spc="335" dirty="0">
                <a:cs typeface="Calibri"/>
              </a:rPr>
              <a:t> </a:t>
            </a:r>
            <a:r>
              <a:rPr sz="2000" spc="-5" dirty="0">
                <a:cs typeface="Calibri"/>
              </a:rPr>
              <a:t>une</a:t>
            </a:r>
            <a:r>
              <a:rPr sz="2000" spc="340" dirty="0">
                <a:cs typeface="Calibri"/>
              </a:rPr>
              <a:t> </a:t>
            </a:r>
            <a:r>
              <a:rPr sz="2000" dirty="0">
                <a:cs typeface="Calibri"/>
              </a:rPr>
              <a:t>chaîne</a:t>
            </a:r>
            <a:r>
              <a:rPr sz="2000" spc="330" dirty="0">
                <a:cs typeface="Calibri"/>
              </a:rPr>
              <a:t> </a:t>
            </a:r>
            <a:r>
              <a:rPr sz="2000" spc="-15" dirty="0">
                <a:cs typeface="Calibri"/>
              </a:rPr>
              <a:t>permettent</a:t>
            </a:r>
            <a:r>
              <a:rPr sz="2000" spc="350" dirty="0">
                <a:cs typeface="Calibri"/>
              </a:rPr>
              <a:t> </a:t>
            </a:r>
            <a:r>
              <a:rPr sz="2000" spc="-5" dirty="0">
                <a:cs typeface="Calibri"/>
              </a:rPr>
              <a:t>de</a:t>
            </a:r>
            <a:endParaRPr sz="2000" dirty="0">
              <a:cs typeface="Calibri"/>
            </a:endParaRPr>
          </a:p>
          <a:p>
            <a:pPr marL="354965" marR="5080" algn="just">
              <a:lnSpc>
                <a:spcPct val="170000"/>
              </a:lnSpc>
            </a:pPr>
            <a:r>
              <a:rPr sz="2000" spc="-15" dirty="0">
                <a:cs typeface="Calibri"/>
              </a:rPr>
              <a:t>retrouver </a:t>
            </a:r>
            <a:r>
              <a:rPr sz="2000" dirty="0">
                <a:solidFill>
                  <a:srgbClr val="FF0000"/>
                </a:solidFill>
                <a:cs typeface="Calibri"/>
              </a:rPr>
              <a:t>la </a:t>
            </a:r>
            <a:r>
              <a:rPr sz="2000" spc="-10" dirty="0">
                <a:solidFill>
                  <a:srgbClr val="FF0000"/>
                </a:solidFill>
                <a:cs typeface="Calibri"/>
              </a:rPr>
              <a:t>première </a:t>
            </a:r>
            <a:r>
              <a:rPr sz="2000" dirty="0">
                <a:solidFill>
                  <a:srgbClr val="FF0000"/>
                </a:solidFill>
                <a:cs typeface="Calibri"/>
              </a:rPr>
              <a:t>ou la </a:t>
            </a:r>
            <a:r>
              <a:rPr sz="2000" spc="-10" dirty="0">
                <a:solidFill>
                  <a:srgbClr val="FF0000"/>
                </a:solidFill>
                <a:cs typeface="Calibri"/>
              </a:rPr>
              <a:t>dernière occurrence </a:t>
            </a:r>
            <a:r>
              <a:rPr sz="2000" spc="-15" dirty="0">
                <a:cs typeface="Calibri"/>
              </a:rPr>
              <a:t>d’une </a:t>
            </a:r>
            <a:r>
              <a:rPr sz="2000" dirty="0">
                <a:cs typeface="Calibri"/>
              </a:rPr>
              <a:t>chaîne </a:t>
            </a:r>
            <a:r>
              <a:rPr sz="2000" spc="-10" dirty="0">
                <a:cs typeface="Calibri"/>
              </a:rPr>
              <a:t>ou  </a:t>
            </a:r>
            <a:r>
              <a:rPr sz="2000" spc="-15" dirty="0">
                <a:cs typeface="Calibri"/>
              </a:rPr>
              <a:t>d’un caractère </a:t>
            </a:r>
            <a:r>
              <a:rPr sz="2000" spc="-5" dirty="0">
                <a:cs typeface="Calibri"/>
              </a:rPr>
              <a:t>donnés, </a:t>
            </a:r>
            <a:r>
              <a:rPr sz="2000" spc="-15" dirty="0">
                <a:cs typeface="Calibri"/>
              </a:rPr>
              <a:t>d’un caractère </a:t>
            </a:r>
            <a:r>
              <a:rPr sz="2000" spc="-5" dirty="0">
                <a:cs typeface="Calibri"/>
              </a:rPr>
              <a:t>appartenant </a:t>
            </a:r>
            <a:r>
              <a:rPr sz="2000" dirty="0">
                <a:cs typeface="Calibri"/>
              </a:rPr>
              <a:t>à </a:t>
            </a:r>
            <a:r>
              <a:rPr sz="2000" spc="-5" dirty="0">
                <a:cs typeface="Calibri"/>
              </a:rPr>
              <a:t>une </a:t>
            </a:r>
            <a:r>
              <a:rPr sz="2000" spc="-10" dirty="0">
                <a:cs typeface="Calibri"/>
              </a:rPr>
              <a:t>suite </a:t>
            </a:r>
            <a:r>
              <a:rPr sz="2000" spc="-5" dirty="0">
                <a:cs typeface="Calibri"/>
              </a:rPr>
              <a:t>de  </a:t>
            </a:r>
            <a:r>
              <a:rPr sz="2000" spc="-15" dirty="0">
                <a:cs typeface="Calibri"/>
              </a:rPr>
              <a:t>caractères </a:t>
            </a:r>
            <a:r>
              <a:rPr sz="2000" spc="-10" dirty="0">
                <a:cs typeface="Calibri"/>
              </a:rPr>
              <a:t>donnés, </a:t>
            </a:r>
            <a:r>
              <a:rPr sz="2000" spc="-15" dirty="0">
                <a:cs typeface="Calibri"/>
              </a:rPr>
              <a:t>d’un caractère </a:t>
            </a:r>
            <a:r>
              <a:rPr sz="2000" spc="-20" dirty="0">
                <a:cs typeface="Calibri"/>
              </a:rPr>
              <a:t>n’appartenant </a:t>
            </a:r>
            <a:r>
              <a:rPr sz="2000" spc="-5" dirty="0">
                <a:cs typeface="Calibri"/>
              </a:rPr>
              <a:t>pas </a:t>
            </a:r>
            <a:r>
              <a:rPr sz="2000" dirty="0">
                <a:cs typeface="Calibri"/>
              </a:rPr>
              <a:t>à </a:t>
            </a:r>
            <a:r>
              <a:rPr sz="2000" spc="-5" dirty="0" err="1">
                <a:cs typeface="Calibri"/>
              </a:rPr>
              <a:t>une</a:t>
            </a:r>
            <a:r>
              <a:rPr sz="2000" spc="125" dirty="0">
                <a:cs typeface="Calibri"/>
              </a:rPr>
              <a:t> </a:t>
            </a:r>
            <a:r>
              <a:rPr sz="2000" spc="-10" dirty="0" smtClean="0">
                <a:cs typeface="Calibri"/>
              </a:rPr>
              <a:t>suite</a:t>
            </a:r>
            <a:r>
              <a:rPr lang="fr-FR" sz="2000" dirty="0">
                <a:cs typeface="Calibri"/>
              </a:rPr>
              <a:t> </a:t>
            </a:r>
            <a:r>
              <a:rPr sz="2000" spc="-5" dirty="0" smtClean="0">
                <a:cs typeface="Calibri"/>
              </a:rPr>
              <a:t>de </a:t>
            </a:r>
            <a:r>
              <a:rPr sz="2000" spc="-15" dirty="0">
                <a:cs typeface="Calibri"/>
              </a:rPr>
              <a:t>caractères</a:t>
            </a:r>
            <a:r>
              <a:rPr sz="2000" spc="-25" dirty="0">
                <a:cs typeface="Calibri"/>
              </a:rPr>
              <a:t> </a:t>
            </a:r>
            <a:r>
              <a:rPr sz="2000" spc="-5" dirty="0">
                <a:cs typeface="Calibri"/>
              </a:rPr>
              <a:t>donnés.</a:t>
            </a:r>
            <a:endParaRPr sz="2000" dirty="0">
              <a:cs typeface="Calibri"/>
            </a:endParaRPr>
          </a:p>
          <a:p>
            <a:pPr marL="354965" marR="5080" indent="-342900" algn="just">
              <a:lnSpc>
                <a:spcPct val="170000"/>
              </a:lnSpc>
              <a:spcBef>
                <a:spcPts val="580"/>
              </a:spcBef>
              <a:buFont typeface="Wingdings"/>
              <a:buChar char=""/>
              <a:tabLst>
                <a:tab pos="355600" algn="l"/>
              </a:tabLst>
            </a:pPr>
            <a:r>
              <a:rPr sz="2000" spc="-15" dirty="0">
                <a:cs typeface="Calibri"/>
              </a:rPr>
              <a:t>Lorsqu’un </a:t>
            </a:r>
            <a:r>
              <a:rPr sz="2000" spc="-10" dirty="0">
                <a:cs typeface="Calibri"/>
              </a:rPr>
              <a:t>tel </a:t>
            </a:r>
            <a:r>
              <a:rPr sz="2000" spc="-15" dirty="0">
                <a:cs typeface="Calibri"/>
              </a:rPr>
              <a:t>caractère </a:t>
            </a:r>
            <a:r>
              <a:rPr sz="2000" spc="-5" dirty="0">
                <a:cs typeface="Calibri"/>
              </a:rPr>
              <a:t>ou une telle </a:t>
            </a:r>
            <a:r>
              <a:rPr sz="2000" dirty="0">
                <a:cs typeface="Calibri"/>
              </a:rPr>
              <a:t>chaîne a </a:t>
            </a:r>
            <a:r>
              <a:rPr sz="2000" spc="-15" dirty="0">
                <a:cs typeface="Calibri"/>
              </a:rPr>
              <a:t>été </a:t>
            </a:r>
            <a:r>
              <a:rPr sz="2000" spc="-5" dirty="0">
                <a:solidFill>
                  <a:srgbClr val="FF0000"/>
                </a:solidFill>
                <a:cs typeface="Calibri"/>
              </a:rPr>
              <a:t>localisé</a:t>
            </a:r>
            <a:r>
              <a:rPr sz="2000" spc="-5" dirty="0">
                <a:cs typeface="Calibri"/>
              </a:rPr>
              <a:t>, </a:t>
            </a:r>
            <a:r>
              <a:rPr sz="2000" spc="-10" dirty="0">
                <a:cs typeface="Calibri"/>
              </a:rPr>
              <a:t>on  obtient </a:t>
            </a:r>
            <a:r>
              <a:rPr sz="2000" dirty="0">
                <a:cs typeface="Calibri"/>
              </a:rPr>
              <a:t>en </a:t>
            </a:r>
            <a:r>
              <a:rPr sz="2000" spc="-15" dirty="0">
                <a:solidFill>
                  <a:srgbClr val="FF0000"/>
                </a:solidFill>
                <a:cs typeface="Calibri"/>
              </a:rPr>
              <a:t>retour </a:t>
            </a:r>
            <a:r>
              <a:rPr sz="2000" spc="-5" dirty="0">
                <a:solidFill>
                  <a:srgbClr val="FF0000"/>
                </a:solidFill>
                <a:cs typeface="Calibri"/>
              </a:rPr>
              <a:t>l’indice </a:t>
            </a:r>
            <a:r>
              <a:rPr sz="2000" spc="-10" dirty="0">
                <a:solidFill>
                  <a:srgbClr val="FF0000"/>
                </a:solidFill>
                <a:cs typeface="Calibri"/>
              </a:rPr>
              <a:t>correspondant </a:t>
            </a:r>
            <a:r>
              <a:rPr sz="2000" dirty="0">
                <a:solidFill>
                  <a:srgbClr val="FF0000"/>
                </a:solidFill>
                <a:cs typeface="Calibri"/>
              </a:rPr>
              <a:t>au </a:t>
            </a:r>
            <a:r>
              <a:rPr sz="2000" spc="-10" dirty="0">
                <a:solidFill>
                  <a:srgbClr val="FF0000"/>
                </a:solidFill>
                <a:cs typeface="Calibri"/>
              </a:rPr>
              <a:t>premier </a:t>
            </a:r>
            <a:r>
              <a:rPr sz="2000" spc="-15" dirty="0">
                <a:solidFill>
                  <a:srgbClr val="FF0000"/>
                </a:solidFill>
                <a:cs typeface="Calibri"/>
              </a:rPr>
              <a:t>caractère  </a:t>
            </a:r>
            <a:r>
              <a:rPr sz="2000" spc="-5" dirty="0">
                <a:solidFill>
                  <a:srgbClr val="FF0000"/>
                </a:solidFill>
                <a:cs typeface="Calibri"/>
              </a:rPr>
              <a:t>concerné. </a:t>
            </a:r>
            <a:r>
              <a:rPr sz="2000" spc="-10" dirty="0">
                <a:cs typeface="Calibri"/>
              </a:rPr>
              <a:t>Si </a:t>
            </a:r>
            <a:r>
              <a:rPr sz="2000" dirty="0">
                <a:cs typeface="Calibri"/>
              </a:rPr>
              <a:t>la </a:t>
            </a:r>
            <a:r>
              <a:rPr sz="2000" spc="-10" dirty="0">
                <a:cs typeface="Calibri"/>
              </a:rPr>
              <a:t>recherche </a:t>
            </a:r>
            <a:r>
              <a:rPr sz="2000" spc="-25" dirty="0">
                <a:solidFill>
                  <a:srgbClr val="FF0000"/>
                </a:solidFill>
                <a:cs typeface="Calibri"/>
              </a:rPr>
              <a:t>n’aboutit </a:t>
            </a:r>
            <a:r>
              <a:rPr sz="2000" spc="-5" dirty="0">
                <a:solidFill>
                  <a:srgbClr val="FF0000"/>
                </a:solidFill>
                <a:cs typeface="Calibri"/>
              </a:rPr>
              <a:t>pas, on </a:t>
            </a:r>
            <a:r>
              <a:rPr sz="2000" spc="-10" dirty="0">
                <a:solidFill>
                  <a:srgbClr val="FF0000"/>
                </a:solidFill>
                <a:cs typeface="Calibri"/>
              </a:rPr>
              <a:t>obtient </a:t>
            </a:r>
            <a:r>
              <a:rPr sz="2000" spc="-5" dirty="0">
                <a:solidFill>
                  <a:srgbClr val="FF0000"/>
                </a:solidFill>
                <a:cs typeface="Calibri"/>
              </a:rPr>
              <a:t>une </a:t>
            </a:r>
            <a:r>
              <a:rPr sz="2000" spc="-10" dirty="0">
                <a:solidFill>
                  <a:srgbClr val="FF0000"/>
                </a:solidFill>
                <a:cs typeface="Calibri"/>
              </a:rPr>
              <a:t>valeur  </a:t>
            </a:r>
            <a:r>
              <a:rPr sz="2000" dirty="0">
                <a:solidFill>
                  <a:srgbClr val="FF0000"/>
                </a:solidFill>
                <a:cs typeface="Calibri"/>
              </a:rPr>
              <a:t>d’indice en </a:t>
            </a:r>
            <a:r>
              <a:rPr sz="2000" spc="-10" dirty="0">
                <a:solidFill>
                  <a:srgbClr val="FF0000"/>
                </a:solidFill>
                <a:cs typeface="Calibri"/>
              </a:rPr>
              <a:t>dehors </a:t>
            </a:r>
            <a:r>
              <a:rPr sz="2000" spc="-5" dirty="0">
                <a:solidFill>
                  <a:srgbClr val="FF0000"/>
                </a:solidFill>
                <a:cs typeface="Calibri"/>
              </a:rPr>
              <a:t>des </a:t>
            </a:r>
            <a:r>
              <a:rPr sz="2000" spc="-10" dirty="0">
                <a:solidFill>
                  <a:srgbClr val="FF0000"/>
                </a:solidFill>
                <a:cs typeface="Calibri"/>
              </a:rPr>
              <a:t>limites permises </a:t>
            </a:r>
            <a:r>
              <a:rPr sz="2000" spc="-5" dirty="0">
                <a:solidFill>
                  <a:srgbClr val="FF0000"/>
                </a:solidFill>
                <a:cs typeface="Calibri"/>
              </a:rPr>
              <a:t>pour </a:t>
            </a:r>
            <a:r>
              <a:rPr sz="2000" dirty="0">
                <a:solidFill>
                  <a:srgbClr val="FF0000"/>
                </a:solidFill>
                <a:cs typeface="Calibri"/>
              </a:rPr>
              <a:t>la </a:t>
            </a:r>
            <a:r>
              <a:rPr sz="2000" spc="-5" dirty="0">
                <a:solidFill>
                  <a:srgbClr val="FF0000"/>
                </a:solidFill>
                <a:cs typeface="Calibri"/>
              </a:rPr>
              <a:t>chaîne</a:t>
            </a:r>
            <a:r>
              <a:rPr sz="2000" spc="-5" dirty="0">
                <a:cs typeface="Calibri"/>
              </a:rPr>
              <a:t>, </a:t>
            </a:r>
            <a:r>
              <a:rPr sz="2000" dirty="0">
                <a:cs typeface="Calibri"/>
              </a:rPr>
              <a:t>ce </a:t>
            </a:r>
            <a:r>
              <a:rPr sz="2000" spc="-5" dirty="0">
                <a:cs typeface="Calibri"/>
              </a:rPr>
              <a:t>qui </a:t>
            </a:r>
            <a:r>
              <a:rPr sz="2000" spc="-10" dirty="0">
                <a:cs typeface="Calibri"/>
              </a:rPr>
              <a:t>rend  </a:t>
            </a:r>
            <a:r>
              <a:rPr sz="2000" spc="-5" dirty="0">
                <a:cs typeface="Calibri"/>
              </a:rPr>
              <a:t>quelque peu </a:t>
            </a:r>
            <a:r>
              <a:rPr sz="2000" spc="-10" dirty="0">
                <a:cs typeface="Calibri"/>
              </a:rPr>
              <a:t>difficile </a:t>
            </a:r>
            <a:r>
              <a:rPr sz="2000" spc="-35" dirty="0">
                <a:cs typeface="Calibri"/>
              </a:rPr>
              <a:t>l’examen </a:t>
            </a:r>
            <a:r>
              <a:rPr sz="2000" spc="-5" dirty="0">
                <a:cs typeface="Calibri"/>
              </a:rPr>
              <a:t>de sa</a:t>
            </a:r>
            <a:r>
              <a:rPr sz="2000" spc="65" dirty="0">
                <a:cs typeface="Calibri"/>
              </a:rPr>
              <a:t> </a:t>
            </a:r>
            <a:r>
              <a:rPr sz="2000" spc="-40" dirty="0">
                <a:cs typeface="Calibri"/>
              </a:rPr>
              <a:t>valeur.</a:t>
            </a:r>
            <a:endParaRPr sz="2000" dirty="0">
              <a:cs typeface="Calibri"/>
            </a:endParaRPr>
          </a:p>
        </p:txBody>
      </p:sp>
      <p:sp>
        <p:nvSpPr>
          <p:cNvPr id="5" name="object 2"/>
          <p:cNvSpPr txBox="1">
            <a:spLocks noGrp="1"/>
          </p:cNvSpPr>
          <p:nvPr>
            <p:ph type="title"/>
          </p:nvPr>
        </p:nvSpPr>
        <p:spPr>
          <a:xfrm>
            <a:off x="1268069" y="834058"/>
            <a:ext cx="9851035"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graphicFrame>
        <p:nvGraphicFramePr>
          <p:cNvPr id="4" name="Objet 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6563"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24998047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object 4"/>
          <p:cNvSpPr txBox="1">
            <a:spLocks noChangeArrowheads="1"/>
          </p:cNvSpPr>
          <p:nvPr/>
        </p:nvSpPr>
        <p:spPr bwMode="auto">
          <a:xfrm>
            <a:off x="1096433" y="1638646"/>
            <a:ext cx="9765792" cy="4346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25167" rIns="0" bIns="0">
            <a:spAutoFit/>
          </a:bodyPr>
          <a:lstStyle>
            <a:lvl1pPr marL="2381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nSpc>
                <a:spcPct val="148000"/>
              </a:lnSpc>
              <a:spcBef>
                <a:spcPts val="200"/>
              </a:spcBef>
            </a:pPr>
            <a:r>
              <a:rPr lang="en-US" altLang="en-US" sz="2100" dirty="0">
                <a:latin typeface="+mn-lt"/>
              </a:rPr>
              <a:t>Il </a:t>
            </a:r>
            <a:r>
              <a:rPr lang="en-US" altLang="en-US" sz="2100" dirty="0" err="1">
                <a:latin typeface="+mn-lt"/>
              </a:rPr>
              <a:t>existe</a:t>
            </a:r>
            <a:r>
              <a:rPr lang="en-US" altLang="en-US" sz="2100" dirty="0">
                <a:latin typeface="+mn-lt"/>
              </a:rPr>
              <a:t> </a:t>
            </a:r>
            <a:r>
              <a:rPr lang="en-US" altLang="en-US" sz="2100" dirty="0" err="1">
                <a:latin typeface="+mn-lt"/>
              </a:rPr>
              <a:t>une</a:t>
            </a:r>
            <a:r>
              <a:rPr lang="en-US" altLang="en-US" sz="2100" dirty="0">
                <a:latin typeface="+mn-lt"/>
              </a:rPr>
              <a:t> </a:t>
            </a:r>
            <a:r>
              <a:rPr lang="en-US" altLang="en-US" sz="2100" dirty="0" err="1">
                <a:solidFill>
                  <a:srgbClr val="F30000"/>
                </a:solidFill>
                <a:latin typeface="+mn-lt"/>
              </a:rPr>
              <a:t>classe</a:t>
            </a:r>
            <a:r>
              <a:rPr lang="en-US" altLang="en-US" sz="2100" dirty="0">
                <a:solidFill>
                  <a:srgbClr val="F30000"/>
                </a:solidFill>
                <a:latin typeface="+mn-lt"/>
              </a:rPr>
              <a:t> </a:t>
            </a:r>
            <a:r>
              <a:rPr lang="en-US" altLang="en-US" sz="2100" dirty="0">
                <a:solidFill>
                  <a:srgbClr val="0000FF"/>
                </a:solidFill>
                <a:latin typeface="+mn-lt"/>
                <a:cs typeface="Times New Roman" panose="02020603050405020304" pitchFamily="18" charset="0"/>
              </a:rPr>
              <a:t>string</a:t>
            </a:r>
            <a:r>
              <a:rPr lang="en-US" altLang="en-US" sz="2100" dirty="0">
                <a:latin typeface="+mn-lt"/>
              </a:rPr>
              <a:t>, c</a:t>
            </a:r>
            <a:r>
              <a:rPr lang="fr-FR" altLang="en-US" sz="2100" dirty="0">
                <a:latin typeface="+mn-lt"/>
              </a:rPr>
              <a:t> </a:t>
            </a:r>
            <a:r>
              <a:rPr lang="en-US" altLang="en-US" sz="2100" dirty="0">
                <a:latin typeface="+mn-lt"/>
              </a:rPr>
              <a:t>e </a:t>
            </a:r>
            <a:r>
              <a:rPr lang="en-US" altLang="en-US" sz="2100" dirty="0" err="1">
                <a:latin typeface="+mn-lt"/>
              </a:rPr>
              <a:t>n’est</a:t>
            </a:r>
            <a:r>
              <a:rPr lang="en-US" altLang="en-US" sz="2100" dirty="0">
                <a:latin typeface="+mn-lt"/>
              </a:rPr>
              <a:t> un pas un type </a:t>
            </a:r>
            <a:r>
              <a:rPr lang="fr-FR" altLang="en-US" sz="2100" dirty="0">
                <a:latin typeface="+mn-lt"/>
              </a:rPr>
              <a:t>é</a:t>
            </a:r>
            <a:r>
              <a:rPr lang="en-US" altLang="en-US" sz="2100" dirty="0">
                <a:latin typeface="+mn-lt"/>
              </a:rPr>
              <a:t>l</a:t>
            </a:r>
            <a:r>
              <a:rPr lang="fr-FR" altLang="en-US" sz="2100" dirty="0">
                <a:latin typeface="+mn-lt"/>
              </a:rPr>
              <a:t>é</a:t>
            </a:r>
            <a:r>
              <a:rPr lang="en-US" altLang="en-US" sz="2100" dirty="0" err="1">
                <a:latin typeface="+mn-lt"/>
              </a:rPr>
              <a:t>mentaire</a:t>
            </a:r>
            <a:r>
              <a:rPr lang="en-US" altLang="en-US" sz="2100" dirty="0">
                <a:latin typeface="+mn-lt"/>
              </a:rPr>
              <a:t>.  Pour </a:t>
            </a:r>
            <a:r>
              <a:rPr lang="en-US" altLang="en-US" sz="2100" dirty="0" err="1">
                <a:latin typeface="+mn-lt"/>
              </a:rPr>
              <a:t>l’utiliser</a:t>
            </a:r>
            <a:r>
              <a:rPr lang="en-US" altLang="en-US" sz="2100" dirty="0">
                <a:latin typeface="+mn-lt"/>
              </a:rPr>
              <a:t>, </a:t>
            </a:r>
            <a:r>
              <a:rPr lang="en-US" altLang="en-US" sz="2100" dirty="0" err="1">
                <a:latin typeface="+mn-lt"/>
              </a:rPr>
              <a:t>il</a:t>
            </a:r>
            <a:r>
              <a:rPr lang="en-US" altLang="en-US" sz="2100" dirty="0">
                <a:latin typeface="+mn-lt"/>
              </a:rPr>
              <a:t> </a:t>
            </a:r>
            <a:r>
              <a:rPr lang="en-US" altLang="en-US" sz="2100" dirty="0" err="1">
                <a:latin typeface="+mn-lt"/>
              </a:rPr>
              <a:t>faut</a:t>
            </a:r>
            <a:r>
              <a:rPr lang="en-US" altLang="en-US" sz="2100" dirty="0">
                <a:latin typeface="+mn-lt"/>
              </a:rPr>
              <a:t> placer t</a:t>
            </a:r>
            <a:r>
              <a:rPr lang="fr-FR" altLang="en-US" sz="2100" dirty="0">
                <a:latin typeface="+mn-lt"/>
              </a:rPr>
              <a:t>e</a:t>
            </a:r>
            <a:r>
              <a:rPr lang="en-US" altLang="en-US" sz="2100" dirty="0" err="1">
                <a:latin typeface="+mn-lt"/>
              </a:rPr>
              <a:t>te</a:t>
            </a:r>
            <a:r>
              <a:rPr lang="en-US" altLang="en-US" sz="2100" dirty="0">
                <a:latin typeface="+mn-lt"/>
              </a:rPr>
              <a:t> du </a:t>
            </a:r>
            <a:r>
              <a:rPr lang="en-US" altLang="en-US" sz="2100" dirty="0" err="1">
                <a:latin typeface="+mn-lt"/>
              </a:rPr>
              <a:t>fichier</a:t>
            </a:r>
            <a:r>
              <a:rPr lang="en-US" altLang="en-US" sz="2100" dirty="0">
                <a:latin typeface="+mn-lt"/>
              </a:rPr>
              <a:t> :</a:t>
            </a:r>
          </a:p>
          <a:p>
            <a:pPr>
              <a:spcBef>
                <a:spcPts val="75"/>
              </a:spcBef>
            </a:pPr>
            <a:r>
              <a:rPr lang="en-US" altLang="en-US" sz="2100" dirty="0">
                <a:solidFill>
                  <a:srgbClr val="0000FF"/>
                </a:solidFill>
                <a:latin typeface="+mn-lt"/>
                <a:cs typeface="Times New Roman" panose="02020603050405020304" pitchFamily="18" charset="0"/>
              </a:rPr>
              <a:t># include &lt;string&gt;</a:t>
            </a:r>
            <a:endParaRPr lang="en-US" altLang="en-US" sz="2100" dirty="0">
              <a:latin typeface="+mn-lt"/>
              <a:cs typeface="Times New Roman" panose="02020603050405020304" pitchFamily="18" charset="0"/>
            </a:endParaRPr>
          </a:p>
          <a:p>
            <a:pPr>
              <a:spcBef>
                <a:spcPts val="50"/>
              </a:spcBef>
            </a:pPr>
            <a:endParaRPr lang="en-US" altLang="en-US" sz="2000" dirty="0">
              <a:latin typeface="+mn-lt"/>
              <a:cs typeface="Times New Roman" panose="02020603050405020304" pitchFamily="18" charset="0"/>
            </a:endParaRPr>
          </a:p>
          <a:p>
            <a:pPr eaLnBrk="1" hangingPunct="1">
              <a:buFont typeface="Wingdings" panose="05000000000000000000" pitchFamily="2" charset="2"/>
              <a:buChar char="§"/>
            </a:pPr>
            <a:r>
              <a:rPr lang="en-US" altLang="en-US" sz="2300" baseline="10000" dirty="0">
                <a:solidFill>
                  <a:srgbClr val="3333B3"/>
                </a:solidFill>
                <a:latin typeface="+mn-lt"/>
              </a:rPr>
              <a:t> </a:t>
            </a:r>
            <a:r>
              <a:rPr lang="en-US" altLang="en-US" sz="2100" dirty="0">
                <a:solidFill>
                  <a:srgbClr val="0000FF"/>
                </a:solidFill>
                <a:latin typeface="+mn-lt"/>
                <a:cs typeface="Times New Roman" panose="02020603050405020304" pitchFamily="18" charset="0"/>
              </a:rPr>
              <a:t>string t ; </a:t>
            </a:r>
            <a:r>
              <a:rPr lang="en-US" altLang="en-US" sz="2100" dirty="0">
                <a:latin typeface="+mn-lt"/>
              </a:rPr>
              <a:t>d</a:t>
            </a:r>
            <a:r>
              <a:rPr lang="fr-FR" altLang="en-US" sz="2100" dirty="0">
                <a:latin typeface="+mn-lt"/>
              </a:rPr>
              <a:t>é</a:t>
            </a:r>
            <a:r>
              <a:rPr lang="en-US" altLang="en-US" sz="2100" dirty="0" err="1">
                <a:latin typeface="+mn-lt"/>
              </a:rPr>
              <a:t>finit</a:t>
            </a:r>
            <a:r>
              <a:rPr lang="en-US" altLang="en-US" sz="2100" dirty="0">
                <a:latin typeface="+mn-lt"/>
              </a:rPr>
              <a:t> </a:t>
            </a:r>
            <a:r>
              <a:rPr lang="en-US" altLang="en-US" sz="2100" dirty="0">
                <a:latin typeface="+mn-lt"/>
                <a:cs typeface="Times New Roman" panose="02020603050405020304" pitchFamily="18" charset="0"/>
              </a:rPr>
              <a:t>t </a:t>
            </a:r>
            <a:r>
              <a:rPr lang="en-US" altLang="en-US" sz="2100" dirty="0" err="1">
                <a:latin typeface="+mn-lt"/>
              </a:rPr>
              <a:t>comme</a:t>
            </a:r>
            <a:r>
              <a:rPr lang="en-US" altLang="en-US" sz="2100" dirty="0">
                <a:latin typeface="+mn-lt"/>
              </a:rPr>
              <a:t> </a:t>
            </a:r>
            <a:r>
              <a:rPr lang="en-US" altLang="en-US" sz="2100" dirty="0" err="1">
                <a:latin typeface="+mn-lt"/>
              </a:rPr>
              <a:t>une</a:t>
            </a:r>
            <a:r>
              <a:rPr lang="en-US" altLang="en-US" sz="2100" dirty="0">
                <a:latin typeface="+mn-lt"/>
              </a:rPr>
              <a:t> variable...</a:t>
            </a:r>
          </a:p>
          <a:p>
            <a:pPr>
              <a:spcBef>
                <a:spcPts val="650"/>
              </a:spcBef>
              <a:buFont typeface="Wingdings" panose="05000000000000000000" pitchFamily="2" charset="2"/>
              <a:buChar char="§"/>
            </a:pPr>
            <a:r>
              <a:rPr lang="en-US" altLang="en-US" sz="2300" baseline="10000" dirty="0">
                <a:solidFill>
                  <a:srgbClr val="3333B3"/>
                </a:solidFill>
                <a:latin typeface="+mn-lt"/>
              </a:rPr>
              <a:t> </a:t>
            </a:r>
            <a:r>
              <a:rPr lang="en-US" altLang="en-US" sz="2100" dirty="0">
                <a:solidFill>
                  <a:srgbClr val="0000FF"/>
                </a:solidFill>
                <a:latin typeface="+mn-lt"/>
                <a:cs typeface="Times New Roman" panose="02020603050405020304" pitchFamily="18" charset="0"/>
              </a:rPr>
              <a:t>string s(25,’a’) ;</a:t>
            </a:r>
            <a:endParaRPr lang="en-US" altLang="en-US" sz="2100" dirty="0">
              <a:latin typeface="+mn-lt"/>
              <a:cs typeface="Times New Roman" panose="02020603050405020304" pitchFamily="18" charset="0"/>
            </a:endParaRPr>
          </a:p>
          <a:p>
            <a:pPr>
              <a:spcBef>
                <a:spcPts val="663"/>
              </a:spcBef>
              <a:buFont typeface="Wingdings" panose="05000000000000000000" pitchFamily="2" charset="2"/>
              <a:buChar char="§"/>
            </a:pPr>
            <a:r>
              <a:rPr lang="en-US" altLang="en-US" sz="2300" baseline="10000" dirty="0">
                <a:solidFill>
                  <a:srgbClr val="3333B3"/>
                </a:solidFill>
                <a:latin typeface="+mn-lt"/>
              </a:rPr>
              <a:t> </a:t>
            </a:r>
            <a:r>
              <a:rPr lang="en-US" altLang="en-US" sz="2100" dirty="0">
                <a:solidFill>
                  <a:srgbClr val="0000FF"/>
                </a:solidFill>
                <a:latin typeface="+mn-lt"/>
                <a:cs typeface="Times New Roman" panose="02020603050405020304" pitchFamily="18" charset="0"/>
              </a:rPr>
              <a:t>string mot = "bonjour" ;</a:t>
            </a:r>
            <a:endParaRPr lang="en-US" altLang="en-US" sz="2100" dirty="0">
              <a:latin typeface="+mn-lt"/>
              <a:cs typeface="Times New Roman" panose="02020603050405020304" pitchFamily="18" charset="0"/>
            </a:endParaRPr>
          </a:p>
          <a:p>
            <a:pPr>
              <a:spcBef>
                <a:spcPts val="663"/>
              </a:spcBef>
              <a:buFont typeface="Wingdings" panose="05000000000000000000" pitchFamily="2" charset="2"/>
              <a:buChar char="§"/>
            </a:pPr>
            <a:r>
              <a:rPr lang="en-US" altLang="en-US" sz="2300" baseline="10000" dirty="0">
                <a:solidFill>
                  <a:srgbClr val="3333B3"/>
                </a:solidFill>
                <a:latin typeface="+mn-lt"/>
              </a:rPr>
              <a:t> </a:t>
            </a:r>
            <a:r>
              <a:rPr lang="en-US" altLang="en-US" sz="2100" dirty="0" err="1">
                <a:solidFill>
                  <a:srgbClr val="0000FF"/>
                </a:solidFill>
                <a:latin typeface="+mn-lt"/>
                <a:cs typeface="Times New Roman" panose="02020603050405020304" pitchFamily="18" charset="0"/>
              </a:rPr>
              <a:t>s.size</a:t>
            </a:r>
            <a:r>
              <a:rPr lang="en-US" altLang="en-US" sz="2100" dirty="0">
                <a:solidFill>
                  <a:srgbClr val="0000FF"/>
                </a:solidFill>
                <a:latin typeface="+mn-lt"/>
                <a:cs typeface="Times New Roman" panose="02020603050405020304" pitchFamily="18" charset="0"/>
              </a:rPr>
              <a:t>() </a:t>
            </a:r>
            <a:r>
              <a:rPr lang="en-US" altLang="en-US" sz="2100" dirty="0" err="1">
                <a:latin typeface="+mn-lt"/>
              </a:rPr>
              <a:t>repr</a:t>
            </a:r>
            <a:r>
              <a:rPr lang="fr-FR" altLang="en-US" sz="2100" dirty="0">
                <a:latin typeface="+mn-lt"/>
              </a:rPr>
              <a:t>é</a:t>
            </a:r>
            <a:r>
              <a:rPr lang="en-US" altLang="en-US" sz="2100" dirty="0" err="1">
                <a:latin typeface="+mn-lt"/>
              </a:rPr>
              <a:t>sente</a:t>
            </a:r>
            <a:r>
              <a:rPr lang="en-US" altLang="en-US" sz="2100" dirty="0">
                <a:latin typeface="+mn-lt"/>
              </a:rPr>
              <a:t> la </a:t>
            </a:r>
            <a:r>
              <a:rPr lang="en-US" altLang="en-US" sz="2100" dirty="0" err="1">
                <a:latin typeface="+mn-lt"/>
              </a:rPr>
              <a:t>longueur</a:t>
            </a:r>
            <a:r>
              <a:rPr lang="en-US" altLang="en-US" sz="2100" dirty="0">
                <a:latin typeface="+mn-lt"/>
              </a:rPr>
              <a:t> de </a:t>
            </a:r>
            <a:r>
              <a:rPr lang="en-US" altLang="en-US" sz="2100" dirty="0">
                <a:latin typeface="+mn-lt"/>
                <a:cs typeface="Times New Roman" panose="02020603050405020304" pitchFamily="18" charset="0"/>
              </a:rPr>
              <a:t>s</a:t>
            </a:r>
          </a:p>
          <a:p>
            <a:pPr>
              <a:spcBef>
                <a:spcPts val="650"/>
              </a:spcBef>
              <a:buFont typeface="Wingdings" panose="05000000000000000000" pitchFamily="2" charset="2"/>
              <a:buChar char="§"/>
            </a:pPr>
            <a:r>
              <a:rPr lang="en-US" altLang="en-US" sz="2300" baseline="10000" dirty="0">
                <a:solidFill>
                  <a:srgbClr val="3333B3"/>
                </a:solidFill>
                <a:latin typeface="+mn-lt"/>
              </a:rPr>
              <a:t> </a:t>
            </a:r>
            <a:r>
              <a:rPr lang="en-US" altLang="en-US" sz="2100" dirty="0">
                <a:solidFill>
                  <a:srgbClr val="0000FF"/>
                </a:solidFill>
                <a:latin typeface="+mn-lt"/>
                <a:cs typeface="Times New Roman" panose="02020603050405020304" pitchFamily="18" charset="0"/>
              </a:rPr>
              <a:t>s[</a:t>
            </a:r>
            <a:r>
              <a:rPr lang="en-US" altLang="en-US" sz="2100" dirty="0" err="1">
                <a:solidFill>
                  <a:srgbClr val="0000FF"/>
                </a:solidFill>
                <a:latin typeface="+mn-lt"/>
                <a:cs typeface="Times New Roman" panose="02020603050405020304" pitchFamily="18" charset="0"/>
              </a:rPr>
              <a:t>i</a:t>
            </a:r>
            <a:r>
              <a:rPr lang="en-US" altLang="en-US" sz="2100" dirty="0">
                <a:solidFill>
                  <a:srgbClr val="0000FF"/>
                </a:solidFill>
                <a:latin typeface="+mn-lt"/>
                <a:cs typeface="Times New Roman" panose="02020603050405020304" pitchFamily="18" charset="0"/>
              </a:rPr>
              <a:t>] </a:t>
            </a:r>
            <a:r>
              <a:rPr lang="en-US" altLang="en-US" sz="2100" dirty="0" err="1">
                <a:latin typeface="+mn-lt"/>
              </a:rPr>
              <a:t>est</a:t>
            </a:r>
            <a:r>
              <a:rPr lang="en-US" altLang="en-US" sz="2100" dirty="0">
                <a:latin typeface="+mn-lt"/>
              </a:rPr>
              <a:t> le </a:t>
            </a:r>
            <a:r>
              <a:rPr lang="en-US" altLang="en-US" sz="2100" dirty="0" err="1">
                <a:latin typeface="+mn-lt"/>
              </a:rPr>
              <a:t>i</a:t>
            </a:r>
            <a:r>
              <a:rPr lang="en-US" altLang="en-US" sz="2100" dirty="0">
                <a:latin typeface="+mn-lt"/>
              </a:rPr>
              <a:t>-</a:t>
            </a:r>
            <a:r>
              <a:rPr lang="fr-FR" altLang="en-US" sz="2100" dirty="0">
                <a:latin typeface="+mn-lt"/>
              </a:rPr>
              <a:t>è</a:t>
            </a:r>
            <a:r>
              <a:rPr lang="en-US" altLang="en-US" sz="2100" dirty="0">
                <a:latin typeface="+mn-lt"/>
              </a:rPr>
              <a:t>me </a:t>
            </a:r>
            <a:r>
              <a:rPr lang="en-US" altLang="en-US" sz="2100" dirty="0" err="1">
                <a:latin typeface="+mn-lt"/>
              </a:rPr>
              <a:t>caract</a:t>
            </a:r>
            <a:r>
              <a:rPr lang="fr-FR" altLang="en-US" sz="2100" dirty="0" err="1" smtClean="0">
                <a:latin typeface="+mn-lt"/>
              </a:rPr>
              <a:t>èr</a:t>
            </a:r>
            <a:r>
              <a:rPr lang="en-US" altLang="en-US" sz="2100" dirty="0" smtClean="0">
                <a:latin typeface="+mn-lt"/>
              </a:rPr>
              <a:t>e </a:t>
            </a:r>
            <a:r>
              <a:rPr lang="en-US" altLang="en-US" sz="2100" dirty="0">
                <a:latin typeface="+mn-lt"/>
              </a:rPr>
              <a:t>de </a:t>
            </a:r>
            <a:r>
              <a:rPr lang="en-US" altLang="en-US" sz="2100" dirty="0">
                <a:latin typeface="+mn-lt"/>
                <a:cs typeface="Times New Roman" panose="02020603050405020304" pitchFamily="18" charset="0"/>
              </a:rPr>
              <a:t>s </a:t>
            </a:r>
            <a:r>
              <a:rPr lang="en-US" altLang="en-US" sz="2100" dirty="0">
                <a:latin typeface="+mn-lt"/>
              </a:rPr>
              <a:t>( </a:t>
            </a:r>
            <a:r>
              <a:rPr lang="en-US" altLang="en-US" sz="2100" dirty="0" err="1">
                <a:latin typeface="+mn-lt"/>
                <a:cs typeface="Times New Roman" panose="02020603050405020304" pitchFamily="18" charset="0"/>
              </a:rPr>
              <a:t>i</a:t>
            </a:r>
            <a:r>
              <a:rPr lang="en-US" altLang="en-US" sz="2100" dirty="0">
                <a:latin typeface="+mn-lt"/>
                <a:cs typeface="Times New Roman" panose="02020603050405020304" pitchFamily="18" charset="0"/>
              </a:rPr>
              <a:t> </a:t>
            </a:r>
            <a:r>
              <a:rPr lang="en-US" altLang="en-US" sz="2100" dirty="0">
                <a:latin typeface="+mn-lt"/>
              </a:rPr>
              <a:t>= 0,1,. . . </a:t>
            </a:r>
            <a:r>
              <a:rPr lang="en-US" altLang="en-US" sz="2100" dirty="0" err="1">
                <a:latin typeface="+mn-lt"/>
                <a:cs typeface="Times New Roman" panose="02020603050405020304" pitchFamily="18" charset="0"/>
              </a:rPr>
              <a:t>s.size</a:t>
            </a:r>
            <a:r>
              <a:rPr lang="en-US" altLang="en-US" sz="2100" dirty="0">
                <a:latin typeface="+mn-lt"/>
                <a:cs typeface="Times New Roman" panose="02020603050405020304" pitchFamily="18" charset="0"/>
              </a:rPr>
              <a:t>()</a:t>
            </a:r>
            <a:r>
              <a:rPr lang="en-US" altLang="en-US" sz="2100" dirty="0">
                <a:latin typeface="+mn-lt"/>
              </a:rPr>
              <a:t>-1)</a:t>
            </a:r>
          </a:p>
          <a:p>
            <a:pPr>
              <a:lnSpc>
                <a:spcPct val="103000"/>
              </a:lnSpc>
              <a:spcBef>
                <a:spcPts val="600"/>
              </a:spcBef>
              <a:buFont typeface="Wingdings" panose="05000000000000000000" pitchFamily="2" charset="2"/>
              <a:buChar char="§"/>
            </a:pPr>
            <a:r>
              <a:rPr lang="en-US" altLang="en-US" sz="2300" baseline="10000" dirty="0">
                <a:solidFill>
                  <a:srgbClr val="3333B3"/>
                </a:solidFill>
                <a:latin typeface="+mn-lt"/>
              </a:rPr>
              <a:t> </a:t>
            </a:r>
            <a:r>
              <a:rPr lang="en-US" altLang="en-US" sz="2100" dirty="0" err="1">
                <a:solidFill>
                  <a:srgbClr val="0000FF"/>
                </a:solidFill>
                <a:latin typeface="+mn-lt"/>
                <a:cs typeface="Times New Roman" panose="02020603050405020304" pitchFamily="18" charset="0"/>
              </a:rPr>
              <a:t>s+t</a:t>
            </a:r>
            <a:r>
              <a:rPr lang="en-US" altLang="en-US" sz="2100" dirty="0">
                <a:solidFill>
                  <a:srgbClr val="0000FF"/>
                </a:solidFill>
                <a:latin typeface="+mn-lt"/>
                <a:cs typeface="Times New Roman" panose="02020603050405020304" pitchFamily="18" charset="0"/>
              </a:rPr>
              <a:t> </a:t>
            </a:r>
            <a:r>
              <a:rPr lang="en-US" altLang="en-US" sz="2100" dirty="0" err="1">
                <a:latin typeface="+mn-lt"/>
              </a:rPr>
              <a:t>est</a:t>
            </a:r>
            <a:r>
              <a:rPr lang="en-US" altLang="en-US" sz="2100" dirty="0">
                <a:latin typeface="+mn-lt"/>
              </a:rPr>
              <a:t> </a:t>
            </a:r>
            <a:r>
              <a:rPr lang="en-US" altLang="en-US" sz="2100" dirty="0" err="1">
                <a:latin typeface="+mn-lt"/>
              </a:rPr>
              <a:t>une</a:t>
            </a:r>
            <a:r>
              <a:rPr lang="en-US" altLang="en-US" sz="2100" dirty="0">
                <a:latin typeface="+mn-lt"/>
              </a:rPr>
              <a:t> nouvelle </a:t>
            </a:r>
            <a:r>
              <a:rPr lang="en-US" altLang="en-US" sz="2100" dirty="0" err="1" smtClean="0">
                <a:latin typeface="+mn-lt"/>
              </a:rPr>
              <a:t>cha</a:t>
            </a:r>
            <a:r>
              <a:rPr lang="en-US" altLang="en-US" sz="2100" dirty="0" err="1">
                <a:latin typeface="+mn-lt"/>
              </a:rPr>
              <a:t>i</a:t>
            </a:r>
            <a:r>
              <a:rPr lang="en-US" altLang="en-US" sz="2100" dirty="0" err="1" smtClean="0">
                <a:latin typeface="+mn-lt"/>
              </a:rPr>
              <a:t>ne</a:t>
            </a:r>
            <a:r>
              <a:rPr lang="en-US" altLang="en-US" sz="2100" dirty="0" smtClean="0">
                <a:latin typeface="+mn-lt"/>
              </a:rPr>
              <a:t> </a:t>
            </a:r>
            <a:r>
              <a:rPr lang="en-US" altLang="en-US" sz="2100" dirty="0" err="1">
                <a:latin typeface="+mn-lt"/>
              </a:rPr>
              <a:t>correspondant</a:t>
            </a:r>
            <a:r>
              <a:rPr lang="en-US" altLang="en-US" sz="2100" dirty="0">
                <a:latin typeface="+mn-lt"/>
              </a:rPr>
              <a:t> </a:t>
            </a:r>
            <a:r>
              <a:rPr lang="fr-FR" altLang="en-US" sz="2100" dirty="0" smtClean="0">
                <a:latin typeface="+mn-lt"/>
              </a:rPr>
              <a:t>à  </a:t>
            </a:r>
            <a:r>
              <a:rPr lang="en-US" altLang="en-US" sz="2100" dirty="0">
                <a:latin typeface="+mn-lt"/>
              </a:rPr>
              <a:t>la </a:t>
            </a:r>
            <a:r>
              <a:rPr lang="en-US" altLang="en-US" sz="2100" dirty="0" err="1">
                <a:latin typeface="+mn-lt"/>
              </a:rPr>
              <a:t>concat</a:t>
            </a:r>
            <a:r>
              <a:rPr lang="fr-FR" altLang="en-US" sz="2100" dirty="0">
                <a:latin typeface="+mn-lt"/>
              </a:rPr>
              <a:t>é</a:t>
            </a:r>
            <a:r>
              <a:rPr lang="en-US" altLang="en-US" sz="2100" dirty="0">
                <a:latin typeface="+mn-lt"/>
              </a:rPr>
              <a:t>nation  de </a:t>
            </a:r>
            <a:r>
              <a:rPr lang="en-US" altLang="en-US" sz="2100" dirty="0">
                <a:latin typeface="+mn-lt"/>
                <a:cs typeface="Times New Roman" panose="02020603050405020304" pitchFamily="18" charset="0"/>
              </a:rPr>
              <a:t>s </a:t>
            </a:r>
            <a:r>
              <a:rPr lang="en-US" altLang="en-US" sz="2100" dirty="0">
                <a:latin typeface="+mn-lt"/>
              </a:rPr>
              <a:t>et </a:t>
            </a:r>
            <a:r>
              <a:rPr lang="en-US" altLang="en-US" sz="2100" dirty="0">
                <a:latin typeface="+mn-lt"/>
                <a:cs typeface="Times New Roman" panose="02020603050405020304" pitchFamily="18" charset="0"/>
              </a:rPr>
              <a:t>t</a:t>
            </a:r>
            <a:r>
              <a:rPr lang="en-US" altLang="en-US" sz="2100" dirty="0" smtClean="0">
                <a:latin typeface="+mn-lt"/>
              </a:rPr>
              <a:t>.</a:t>
            </a:r>
            <a:endParaRPr lang="en-US" altLang="en-US" sz="3000" dirty="0">
              <a:latin typeface="+mn-lt"/>
              <a:cs typeface="Times New Roman" panose="02020603050405020304" pitchFamily="18" charset="0"/>
            </a:endParaRPr>
          </a:p>
          <a:p>
            <a:pPr>
              <a:spcBef>
                <a:spcPts val="13"/>
              </a:spcBef>
            </a:pPr>
            <a:r>
              <a:rPr lang="en-US" altLang="en-US" sz="2100" dirty="0">
                <a:latin typeface="+mn-lt"/>
              </a:rPr>
              <a:t>NB: </a:t>
            </a:r>
            <a:r>
              <a:rPr lang="en-US" altLang="en-US" sz="2100" dirty="0" err="1">
                <a:latin typeface="+mn-lt"/>
              </a:rPr>
              <a:t>il</a:t>
            </a:r>
            <a:r>
              <a:rPr lang="en-US" altLang="en-US" sz="2100" dirty="0">
                <a:latin typeface="+mn-lt"/>
              </a:rPr>
              <a:t> </a:t>
            </a:r>
            <a:r>
              <a:rPr lang="en-US" altLang="en-US" sz="2100" dirty="0" err="1">
                <a:latin typeface="+mn-lt"/>
              </a:rPr>
              <a:t>existe</a:t>
            </a:r>
            <a:r>
              <a:rPr lang="en-US" altLang="en-US" sz="2100" dirty="0">
                <a:latin typeface="+mn-lt"/>
              </a:rPr>
              <a:t> </a:t>
            </a:r>
            <a:r>
              <a:rPr lang="en-US" altLang="en-US" sz="2100" dirty="0" err="1">
                <a:latin typeface="+mn-lt"/>
              </a:rPr>
              <a:t>une</a:t>
            </a:r>
            <a:r>
              <a:rPr lang="en-US" altLang="en-US" sz="2100" dirty="0">
                <a:latin typeface="+mn-lt"/>
              </a:rPr>
              <a:t> </a:t>
            </a:r>
            <a:r>
              <a:rPr lang="en-US" altLang="en-US" sz="2100" dirty="0" err="1">
                <a:latin typeface="+mn-lt"/>
              </a:rPr>
              <a:t>autre</a:t>
            </a:r>
            <a:r>
              <a:rPr lang="en-US" altLang="en-US" sz="2100" dirty="0">
                <a:latin typeface="+mn-lt"/>
              </a:rPr>
              <a:t> </a:t>
            </a:r>
            <a:r>
              <a:rPr lang="en-US" altLang="en-US" sz="2100" dirty="0" err="1">
                <a:latin typeface="+mn-lt"/>
              </a:rPr>
              <a:t>sorte</a:t>
            </a:r>
            <a:r>
              <a:rPr lang="en-US" altLang="en-US" sz="2100" dirty="0">
                <a:latin typeface="+mn-lt"/>
              </a:rPr>
              <a:t> de </a:t>
            </a:r>
            <a:r>
              <a:rPr lang="en-US" altLang="en-US" sz="2100" dirty="0" err="1" smtClean="0">
                <a:latin typeface="+mn-lt"/>
              </a:rPr>
              <a:t>cha</a:t>
            </a:r>
            <a:r>
              <a:rPr lang="en-US" altLang="en-US" sz="2100" dirty="0" err="1">
                <a:latin typeface="+mn-lt"/>
              </a:rPr>
              <a:t>i</a:t>
            </a:r>
            <a:r>
              <a:rPr lang="en-US" altLang="en-US" sz="2100" dirty="0" err="1" smtClean="0">
                <a:latin typeface="+mn-lt"/>
              </a:rPr>
              <a:t>ne</a:t>
            </a:r>
            <a:r>
              <a:rPr lang="en-US" altLang="en-US" sz="2100" dirty="0" smtClean="0">
                <a:latin typeface="+mn-lt"/>
              </a:rPr>
              <a:t> </a:t>
            </a:r>
            <a:r>
              <a:rPr lang="en-US" altLang="en-US" sz="2100" dirty="0">
                <a:latin typeface="+mn-lt"/>
              </a:rPr>
              <a:t>de </a:t>
            </a:r>
            <a:r>
              <a:rPr lang="en-US" altLang="en-US" sz="2100" dirty="0" err="1">
                <a:latin typeface="+mn-lt"/>
              </a:rPr>
              <a:t>caract</a:t>
            </a:r>
            <a:r>
              <a:rPr lang="fr-FR" altLang="en-US" sz="2100" dirty="0">
                <a:latin typeface="+mn-lt"/>
              </a:rPr>
              <a:t>è</a:t>
            </a:r>
            <a:r>
              <a:rPr lang="en-US" altLang="en-US" sz="2100" dirty="0">
                <a:latin typeface="+mn-lt"/>
              </a:rPr>
              <a:t>res </a:t>
            </a:r>
            <a:r>
              <a:rPr lang="en-US" altLang="en-US" sz="2100" dirty="0" err="1">
                <a:latin typeface="+mn-lt"/>
              </a:rPr>
              <a:t>en</a:t>
            </a:r>
            <a:r>
              <a:rPr lang="en-US" altLang="en-US" sz="2100" dirty="0">
                <a:latin typeface="+mn-lt"/>
              </a:rPr>
              <a:t> C/C++</a:t>
            </a:r>
          </a:p>
        </p:txBody>
      </p:sp>
      <p:sp>
        <p:nvSpPr>
          <p:cNvPr id="7" name="object 2"/>
          <p:cNvSpPr txBox="1">
            <a:spLocks noGrp="1"/>
          </p:cNvSpPr>
          <p:nvPr>
            <p:ph type="title"/>
          </p:nvPr>
        </p:nvSpPr>
        <p:spPr>
          <a:xfrm>
            <a:off x="1089491" y="291501"/>
            <a:ext cx="9851035" cy="751488"/>
          </a:xfrm>
          <a:prstGeom prst="rect">
            <a:avLst/>
          </a:prstGeom>
          <a:solidFill>
            <a:schemeClr val="accent5">
              <a:lumMod val="60000"/>
              <a:lumOff val="40000"/>
            </a:schemeClr>
          </a:solidFill>
        </p:spPr>
        <p:txBody>
          <a:bodyPr vert="horz" wrap="square" lIns="0" tIns="12700" rIns="0" bIns="0" rtlCol="0" anchor="ctr">
            <a:spAutoFit/>
          </a:bodyPr>
          <a:lstStyle/>
          <a:p>
            <a:pPr marL="12700">
              <a:lnSpc>
                <a:spcPct val="100000"/>
              </a:lnSpc>
              <a:spcBef>
                <a:spcPts val="100"/>
              </a:spcBef>
            </a:pPr>
            <a:r>
              <a:rPr spc="-5" dirty="0"/>
              <a:t>Les </a:t>
            </a:r>
            <a:r>
              <a:rPr dirty="0"/>
              <a:t>chaînes </a:t>
            </a:r>
            <a:r>
              <a:rPr spc="-5" dirty="0"/>
              <a:t>de</a:t>
            </a:r>
            <a:r>
              <a:rPr spc="-50" dirty="0"/>
              <a:t> </a:t>
            </a:r>
            <a:r>
              <a:rPr spc="-25" dirty="0"/>
              <a:t>caractères</a:t>
            </a:r>
          </a:p>
        </p:txBody>
      </p:sp>
      <p:graphicFrame>
        <p:nvGraphicFramePr>
          <p:cNvPr id="4" name="Objet 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7587"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3272984845"/>
      </p:ext>
    </p:extLst>
  </p:cSld>
  <p:clrMapOvr>
    <a:masterClrMapping/>
  </p:clrMapOvr>
  <p:transition>
    <p:cu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6" name="object 7"/>
          <p:cNvSpPr>
            <a:spLocks/>
          </p:cNvSpPr>
          <p:nvPr/>
        </p:nvSpPr>
        <p:spPr bwMode="auto">
          <a:xfrm>
            <a:off x="1786731" y="273570"/>
            <a:ext cx="8061325" cy="726689"/>
          </a:xfrm>
          <a:custGeom>
            <a:avLst/>
            <a:gdLst>
              <a:gd name="T0" fmla="*/ 0 w 4068445"/>
              <a:gd name="T1" fmla="*/ 1082499 h 546100"/>
              <a:gd name="T2" fmla="*/ 8060544 w 4068445"/>
              <a:gd name="T3" fmla="*/ 1082499 h 546100"/>
              <a:gd name="T4" fmla="*/ 8060544 w 4068445"/>
              <a:gd name="T5" fmla="*/ 0 h 546100"/>
              <a:gd name="T6" fmla="*/ 0 w 4068445"/>
              <a:gd name="T7" fmla="*/ 0 h 546100"/>
              <a:gd name="T8" fmla="*/ 0 w 4068445"/>
              <a:gd name="T9" fmla="*/ 1082499 h 5461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68445" h="546100">
                <a:moveTo>
                  <a:pt x="0" y="546011"/>
                </a:moveTo>
                <a:lnTo>
                  <a:pt x="4068051" y="546011"/>
                </a:lnTo>
                <a:lnTo>
                  <a:pt x="4068051" y="0"/>
                </a:lnTo>
                <a:lnTo>
                  <a:pt x="0" y="0"/>
                </a:lnTo>
                <a:lnTo>
                  <a:pt x="0" y="546011"/>
                </a:lnTo>
                <a:close/>
              </a:path>
            </a:pathLst>
          </a:custGeom>
          <a:solidFill>
            <a:schemeClr val="accent5">
              <a:lumMod val="60000"/>
              <a:lumOff val="40000"/>
            </a:schemeClr>
          </a:solidFill>
          <a:ln>
            <a:noFill/>
          </a:ln>
        </p:spPr>
        <p:txBody>
          <a:bodyPr lIns="0" tIns="0" rIns="0" bIns="0"/>
          <a:lstStyle/>
          <a:p>
            <a:endParaRPr lang="fr-FR"/>
          </a:p>
        </p:txBody>
      </p:sp>
      <p:sp>
        <p:nvSpPr>
          <p:cNvPr id="8" name="object 8"/>
          <p:cNvSpPr txBox="1">
            <a:spLocks noGrp="1"/>
          </p:cNvSpPr>
          <p:nvPr>
            <p:ph type="title"/>
          </p:nvPr>
        </p:nvSpPr>
        <p:spPr>
          <a:xfrm>
            <a:off x="2549779" y="392113"/>
            <a:ext cx="7332155" cy="466106"/>
          </a:xfrm>
        </p:spPr>
        <p:txBody>
          <a:bodyPr vert="horz" wrap="square" lIns="0" tIns="5033" rIns="0" bIns="0" numCol="1" rtlCol="0" anchor="ctr" anchorCtr="0" compatLnSpc="1">
            <a:prstTxWarp prst="textNoShape">
              <a:avLst/>
            </a:prstTxWarp>
            <a:spAutoFit/>
          </a:bodyPr>
          <a:lstStyle/>
          <a:p>
            <a:pPr marL="23813">
              <a:lnSpc>
                <a:spcPct val="107000"/>
              </a:lnSpc>
              <a:spcBef>
                <a:spcPts val="38"/>
              </a:spcBef>
              <a:defRPr/>
            </a:pPr>
            <a:r>
              <a:rPr lang="en-US" altLang="en-US" sz="2800" dirty="0"/>
              <a:t>Encapsulation / Abstraction :  Résumé</a:t>
            </a:r>
          </a:p>
        </p:txBody>
      </p:sp>
      <p:sp>
        <p:nvSpPr>
          <p:cNvPr id="9" name="object 9"/>
          <p:cNvSpPr txBox="1"/>
          <p:nvPr/>
        </p:nvSpPr>
        <p:spPr>
          <a:xfrm>
            <a:off x="2930525" y="1169988"/>
            <a:ext cx="996950" cy="330200"/>
          </a:xfrm>
          <a:prstGeom prst="rect">
            <a:avLst/>
          </a:prstGeom>
        </p:spPr>
        <p:txBody>
          <a:bodyPr lIns="0" tIns="23909" rIns="0" bIns="0">
            <a:spAutoFit/>
          </a:bodyPr>
          <a:lstStyle/>
          <a:p>
            <a:pPr marL="25168">
              <a:spcBef>
                <a:spcPts val="188"/>
              </a:spcBef>
              <a:defRPr/>
            </a:pPr>
            <a:r>
              <a:rPr sz="1982" b="1" spc="-20" dirty="0">
                <a:solidFill>
                  <a:srgbClr val="CC5B5B"/>
                </a:solidFill>
                <a:latin typeface="Arial"/>
                <a:cs typeface="Arial"/>
              </a:rPr>
              <a:t>MIEUX</a:t>
            </a:r>
            <a:r>
              <a:rPr sz="1982" b="1" spc="-109" dirty="0">
                <a:solidFill>
                  <a:srgbClr val="CC5B5B"/>
                </a:solidFill>
                <a:latin typeface="Arial"/>
                <a:cs typeface="Arial"/>
              </a:rPr>
              <a:t> </a:t>
            </a:r>
            <a:r>
              <a:rPr sz="1982" b="1" spc="-10" dirty="0">
                <a:solidFill>
                  <a:srgbClr val="CC5B5B"/>
                </a:solidFill>
                <a:latin typeface="Arial"/>
                <a:cs typeface="Arial"/>
              </a:rPr>
              <a:t>:</a:t>
            </a:r>
            <a:endParaRPr sz="1982">
              <a:latin typeface="Arial"/>
              <a:cs typeface="Arial"/>
            </a:endParaRPr>
          </a:p>
        </p:txBody>
      </p:sp>
      <p:sp>
        <p:nvSpPr>
          <p:cNvPr id="168969" name="object 10"/>
          <p:cNvSpPr>
            <a:spLocks/>
          </p:cNvSpPr>
          <p:nvPr/>
        </p:nvSpPr>
        <p:spPr bwMode="auto">
          <a:xfrm>
            <a:off x="5951538" y="2560638"/>
            <a:ext cx="1746250" cy="1746250"/>
          </a:xfrm>
          <a:custGeom>
            <a:avLst/>
            <a:gdLst>
              <a:gd name="T0" fmla="*/ 1727804 w 881380"/>
              <a:gd name="T1" fmla="*/ 0 h 881380"/>
              <a:gd name="T2" fmla="*/ 1718671 w 881380"/>
              <a:gd name="T3" fmla="*/ 0 h 881380"/>
              <a:gd name="T4" fmla="*/ 1624370 w 881380"/>
              <a:gd name="T5" fmla="*/ 2542 h 881380"/>
              <a:gd name="T6" fmla="*/ 1531399 w 881380"/>
              <a:gd name="T7" fmla="*/ 10085 h 881380"/>
              <a:gd name="T8" fmla="*/ 1439889 w 881380"/>
              <a:gd name="T9" fmla="*/ 22493 h 881380"/>
              <a:gd name="T10" fmla="*/ 1349971 w 881380"/>
              <a:gd name="T11" fmla="*/ 39639 h 881380"/>
              <a:gd name="T12" fmla="*/ 1261774 w 881380"/>
              <a:gd name="T13" fmla="*/ 61392 h 881380"/>
              <a:gd name="T14" fmla="*/ 1175431 w 881380"/>
              <a:gd name="T15" fmla="*/ 87620 h 881380"/>
              <a:gd name="T16" fmla="*/ 1091072 w 881380"/>
              <a:gd name="T17" fmla="*/ 118189 h 881380"/>
              <a:gd name="T18" fmla="*/ 1008830 w 881380"/>
              <a:gd name="T19" fmla="*/ 152972 h 881380"/>
              <a:gd name="T20" fmla="*/ 928834 w 881380"/>
              <a:gd name="T21" fmla="*/ 191836 h 881380"/>
              <a:gd name="T22" fmla="*/ 851216 w 881380"/>
              <a:gd name="T23" fmla="*/ 234649 h 881380"/>
              <a:gd name="T24" fmla="*/ 776106 w 881380"/>
              <a:gd name="T25" fmla="*/ 281283 h 881380"/>
              <a:gd name="T26" fmla="*/ 703637 w 881380"/>
              <a:gd name="T27" fmla="*/ 331605 h 881380"/>
              <a:gd name="T28" fmla="*/ 633938 w 881380"/>
              <a:gd name="T29" fmla="*/ 385483 h 881380"/>
              <a:gd name="T30" fmla="*/ 567142 w 881380"/>
              <a:gd name="T31" fmla="*/ 442790 h 881380"/>
              <a:gd name="T32" fmla="*/ 503379 w 881380"/>
              <a:gd name="T33" fmla="*/ 503389 h 881380"/>
              <a:gd name="T34" fmla="*/ 442780 w 881380"/>
              <a:gd name="T35" fmla="*/ 567154 h 881380"/>
              <a:gd name="T36" fmla="*/ 385476 w 881380"/>
              <a:gd name="T37" fmla="*/ 633950 h 881380"/>
              <a:gd name="T38" fmla="*/ 331597 w 881380"/>
              <a:gd name="T39" fmla="*/ 703649 h 881380"/>
              <a:gd name="T40" fmla="*/ 281277 w 881380"/>
              <a:gd name="T41" fmla="*/ 776118 h 881380"/>
              <a:gd name="T42" fmla="*/ 234644 w 881380"/>
              <a:gd name="T43" fmla="*/ 851228 h 881380"/>
              <a:gd name="T44" fmla="*/ 191830 w 881380"/>
              <a:gd name="T45" fmla="*/ 928846 h 881380"/>
              <a:gd name="T46" fmla="*/ 152968 w 881380"/>
              <a:gd name="T47" fmla="*/ 1008840 h 881380"/>
              <a:gd name="T48" fmla="*/ 118187 w 881380"/>
              <a:gd name="T49" fmla="*/ 1091082 h 881380"/>
              <a:gd name="T50" fmla="*/ 87616 w 881380"/>
              <a:gd name="T51" fmla="*/ 1175441 h 881380"/>
              <a:gd name="T52" fmla="*/ 61390 w 881380"/>
              <a:gd name="T53" fmla="*/ 1261782 h 881380"/>
              <a:gd name="T54" fmla="*/ 39639 w 881380"/>
              <a:gd name="T55" fmla="*/ 1349979 h 881380"/>
              <a:gd name="T56" fmla="*/ 22493 w 881380"/>
              <a:gd name="T57" fmla="*/ 1439894 h 881380"/>
              <a:gd name="T58" fmla="*/ 10085 w 881380"/>
              <a:gd name="T59" fmla="*/ 1531403 h 881380"/>
              <a:gd name="T60" fmla="*/ 2542 w 881380"/>
              <a:gd name="T61" fmla="*/ 1624372 h 881380"/>
              <a:gd name="T62" fmla="*/ 0 w 881380"/>
              <a:gd name="T63" fmla="*/ 1718671 h 881380"/>
              <a:gd name="T64" fmla="*/ 226 w 881380"/>
              <a:gd name="T65" fmla="*/ 1746149 h 881380"/>
              <a:gd name="T66" fmla="*/ 1746123 w 881380"/>
              <a:gd name="T67" fmla="*/ 226 h 881380"/>
              <a:gd name="T68" fmla="*/ 1727804 w 881380"/>
              <a:gd name="T69" fmla="*/ 0 h 88138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81380" h="881380">
                <a:moveTo>
                  <a:pt x="872070" y="0"/>
                </a:moveTo>
                <a:lnTo>
                  <a:pt x="867460" y="0"/>
                </a:lnTo>
                <a:lnTo>
                  <a:pt x="819864" y="1283"/>
                </a:lnTo>
                <a:lnTo>
                  <a:pt x="772939" y="5090"/>
                </a:lnTo>
                <a:lnTo>
                  <a:pt x="726751" y="11353"/>
                </a:lnTo>
                <a:lnTo>
                  <a:pt x="681367" y="20007"/>
                </a:lnTo>
                <a:lnTo>
                  <a:pt x="636852" y="30986"/>
                </a:lnTo>
                <a:lnTo>
                  <a:pt x="593272" y="44224"/>
                </a:lnTo>
                <a:lnTo>
                  <a:pt x="550694" y="59653"/>
                </a:lnTo>
                <a:lnTo>
                  <a:pt x="509184" y="77209"/>
                </a:lnTo>
                <a:lnTo>
                  <a:pt x="468808" y="96825"/>
                </a:lnTo>
                <a:lnTo>
                  <a:pt x="429632" y="118434"/>
                </a:lnTo>
                <a:lnTo>
                  <a:pt x="391722" y="141971"/>
                </a:lnTo>
                <a:lnTo>
                  <a:pt x="355145" y="167370"/>
                </a:lnTo>
                <a:lnTo>
                  <a:pt x="319966" y="194564"/>
                </a:lnTo>
                <a:lnTo>
                  <a:pt x="286252" y="223488"/>
                </a:lnTo>
                <a:lnTo>
                  <a:pt x="254069" y="254074"/>
                </a:lnTo>
                <a:lnTo>
                  <a:pt x="223483" y="286258"/>
                </a:lnTo>
                <a:lnTo>
                  <a:pt x="194560" y="319972"/>
                </a:lnTo>
                <a:lnTo>
                  <a:pt x="167366" y="355151"/>
                </a:lnTo>
                <a:lnTo>
                  <a:pt x="141968" y="391728"/>
                </a:lnTo>
                <a:lnTo>
                  <a:pt x="118431" y="429638"/>
                </a:lnTo>
                <a:lnTo>
                  <a:pt x="96822" y="468814"/>
                </a:lnTo>
                <a:lnTo>
                  <a:pt x="77207" y="509189"/>
                </a:lnTo>
                <a:lnTo>
                  <a:pt x="59652" y="550699"/>
                </a:lnTo>
                <a:lnTo>
                  <a:pt x="44222" y="593277"/>
                </a:lnTo>
                <a:lnTo>
                  <a:pt x="30985" y="636856"/>
                </a:lnTo>
                <a:lnTo>
                  <a:pt x="20007" y="681371"/>
                </a:lnTo>
                <a:lnTo>
                  <a:pt x="11353" y="726754"/>
                </a:lnTo>
                <a:lnTo>
                  <a:pt x="5090" y="772941"/>
                </a:lnTo>
                <a:lnTo>
                  <a:pt x="1283" y="819865"/>
                </a:lnTo>
                <a:lnTo>
                  <a:pt x="0" y="867460"/>
                </a:lnTo>
                <a:lnTo>
                  <a:pt x="114" y="881329"/>
                </a:lnTo>
                <a:lnTo>
                  <a:pt x="881316" y="114"/>
                </a:lnTo>
                <a:lnTo>
                  <a:pt x="87207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70" name="object 11"/>
          <p:cNvSpPr>
            <a:spLocks/>
          </p:cNvSpPr>
          <p:nvPr/>
        </p:nvSpPr>
        <p:spPr bwMode="auto">
          <a:xfrm>
            <a:off x="5951538" y="2560638"/>
            <a:ext cx="1746250" cy="1746250"/>
          </a:xfrm>
          <a:custGeom>
            <a:avLst/>
            <a:gdLst>
              <a:gd name="T0" fmla="*/ 226 w 881380"/>
              <a:gd name="T1" fmla="*/ 1746149 h 881380"/>
              <a:gd name="T2" fmla="*/ 75 w 881380"/>
              <a:gd name="T3" fmla="*/ 1736990 h 881380"/>
              <a:gd name="T4" fmla="*/ 0 w 881380"/>
              <a:gd name="T5" fmla="*/ 1727830 h 881380"/>
              <a:gd name="T6" fmla="*/ 0 w 881380"/>
              <a:gd name="T7" fmla="*/ 1718671 h 881380"/>
              <a:gd name="T8" fmla="*/ 2542 w 881380"/>
              <a:gd name="T9" fmla="*/ 1624372 h 881380"/>
              <a:gd name="T10" fmla="*/ 10085 w 881380"/>
              <a:gd name="T11" fmla="*/ 1531403 h 881380"/>
              <a:gd name="T12" fmla="*/ 22493 w 881380"/>
              <a:gd name="T13" fmla="*/ 1439894 h 881380"/>
              <a:gd name="T14" fmla="*/ 39639 w 881380"/>
              <a:gd name="T15" fmla="*/ 1349979 h 881380"/>
              <a:gd name="T16" fmla="*/ 61390 w 881380"/>
              <a:gd name="T17" fmla="*/ 1261782 h 881380"/>
              <a:gd name="T18" fmla="*/ 87616 w 881380"/>
              <a:gd name="T19" fmla="*/ 1175441 h 881380"/>
              <a:gd name="T20" fmla="*/ 118187 w 881380"/>
              <a:gd name="T21" fmla="*/ 1091082 h 881380"/>
              <a:gd name="T22" fmla="*/ 152968 w 881380"/>
              <a:gd name="T23" fmla="*/ 1008840 h 881380"/>
              <a:gd name="T24" fmla="*/ 191830 w 881380"/>
              <a:gd name="T25" fmla="*/ 928846 h 881380"/>
              <a:gd name="T26" fmla="*/ 234644 w 881380"/>
              <a:gd name="T27" fmla="*/ 851228 h 881380"/>
              <a:gd name="T28" fmla="*/ 281277 w 881380"/>
              <a:gd name="T29" fmla="*/ 776118 h 881380"/>
              <a:gd name="T30" fmla="*/ 331597 w 881380"/>
              <a:gd name="T31" fmla="*/ 703649 h 881380"/>
              <a:gd name="T32" fmla="*/ 385476 w 881380"/>
              <a:gd name="T33" fmla="*/ 633950 h 881380"/>
              <a:gd name="T34" fmla="*/ 442780 w 881380"/>
              <a:gd name="T35" fmla="*/ 567154 h 881380"/>
              <a:gd name="T36" fmla="*/ 503379 w 881380"/>
              <a:gd name="T37" fmla="*/ 503389 h 881380"/>
              <a:gd name="T38" fmla="*/ 567142 w 881380"/>
              <a:gd name="T39" fmla="*/ 442790 h 881380"/>
              <a:gd name="T40" fmla="*/ 633938 w 881380"/>
              <a:gd name="T41" fmla="*/ 385483 h 881380"/>
              <a:gd name="T42" fmla="*/ 703637 w 881380"/>
              <a:gd name="T43" fmla="*/ 331605 h 881380"/>
              <a:gd name="T44" fmla="*/ 776106 w 881380"/>
              <a:gd name="T45" fmla="*/ 281283 h 881380"/>
              <a:gd name="T46" fmla="*/ 851216 w 881380"/>
              <a:gd name="T47" fmla="*/ 234649 h 881380"/>
              <a:gd name="T48" fmla="*/ 928834 w 881380"/>
              <a:gd name="T49" fmla="*/ 191836 h 881380"/>
              <a:gd name="T50" fmla="*/ 1008830 w 881380"/>
              <a:gd name="T51" fmla="*/ 152972 h 881380"/>
              <a:gd name="T52" fmla="*/ 1091072 w 881380"/>
              <a:gd name="T53" fmla="*/ 118189 h 881380"/>
              <a:gd name="T54" fmla="*/ 1175431 w 881380"/>
              <a:gd name="T55" fmla="*/ 87620 h 881380"/>
              <a:gd name="T56" fmla="*/ 1261774 w 881380"/>
              <a:gd name="T57" fmla="*/ 61392 h 881380"/>
              <a:gd name="T58" fmla="*/ 1349971 w 881380"/>
              <a:gd name="T59" fmla="*/ 39639 h 881380"/>
              <a:gd name="T60" fmla="*/ 1439889 w 881380"/>
              <a:gd name="T61" fmla="*/ 22493 h 881380"/>
              <a:gd name="T62" fmla="*/ 1531399 w 881380"/>
              <a:gd name="T63" fmla="*/ 10085 h 881380"/>
              <a:gd name="T64" fmla="*/ 1624370 w 881380"/>
              <a:gd name="T65" fmla="*/ 2542 h 881380"/>
              <a:gd name="T66" fmla="*/ 1718671 w 881380"/>
              <a:gd name="T67" fmla="*/ 0 h 881380"/>
              <a:gd name="T68" fmla="*/ 1727804 w 881380"/>
              <a:gd name="T69" fmla="*/ 0 h 881380"/>
              <a:gd name="T70" fmla="*/ 1736990 w 881380"/>
              <a:gd name="T71" fmla="*/ 99 h 881380"/>
              <a:gd name="T72" fmla="*/ 1746123 w 881380"/>
              <a:gd name="T73" fmla="*/ 226 h 88138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81380" h="881380">
                <a:moveTo>
                  <a:pt x="114" y="881329"/>
                </a:moveTo>
                <a:lnTo>
                  <a:pt x="38" y="876706"/>
                </a:lnTo>
                <a:lnTo>
                  <a:pt x="0" y="872083"/>
                </a:lnTo>
                <a:lnTo>
                  <a:pt x="0" y="867460"/>
                </a:lnTo>
                <a:lnTo>
                  <a:pt x="1283" y="819865"/>
                </a:lnTo>
                <a:lnTo>
                  <a:pt x="5090" y="772941"/>
                </a:lnTo>
                <a:lnTo>
                  <a:pt x="11353" y="726754"/>
                </a:lnTo>
                <a:lnTo>
                  <a:pt x="20007" y="681371"/>
                </a:lnTo>
                <a:lnTo>
                  <a:pt x="30985" y="636856"/>
                </a:lnTo>
                <a:lnTo>
                  <a:pt x="44222" y="593277"/>
                </a:lnTo>
                <a:lnTo>
                  <a:pt x="59652" y="550699"/>
                </a:lnTo>
                <a:lnTo>
                  <a:pt x="77207" y="509189"/>
                </a:lnTo>
                <a:lnTo>
                  <a:pt x="96822" y="468814"/>
                </a:lnTo>
                <a:lnTo>
                  <a:pt x="118431" y="429638"/>
                </a:lnTo>
                <a:lnTo>
                  <a:pt x="141968" y="391728"/>
                </a:lnTo>
                <a:lnTo>
                  <a:pt x="167366" y="355151"/>
                </a:lnTo>
                <a:lnTo>
                  <a:pt x="194560" y="319972"/>
                </a:lnTo>
                <a:lnTo>
                  <a:pt x="223483" y="286258"/>
                </a:lnTo>
                <a:lnTo>
                  <a:pt x="254069" y="254074"/>
                </a:lnTo>
                <a:lnTo>
                  <a:pt x="286252" y="223488"/>
                </a:lnTo>
                <a:lnTo>
                  <a:pt x="319966" y="194564"/>
                </a:lnTo>
                <a:lnTo>
                  <a:pt x="355145" y="167370"/>
                </a:lnTo>
                <a:lnTo>
                  <a:pt x="391722" y="141971"/>
                </a:lnTo>
                <a:lnTo>
                  <a:pt x="429632" y="118434"/>
                </a:lnTo>
                <a:lnTo>
                  <a:pt x="468808" y="96825"/>
                </a:lnTo>
                <a:lnTo>
                  <a:pt x="509184" y="77209"/>
                </a:lnTo>
                <a:lnTo>
                  <a:pt x="550694" y="59653"/>
                </a:lnTo>
                <a:lnTo>
                  <a:pt x="593272" y="44224"/>
                </a:lnTo>
                <a:lnTo>
                  <a:pt x="636852" y="30986"/>
                </a:lnTo>
                <a:lnTo>
                  <a:pt x="681367" y="20007"/>
                </a:lnTo>
                <a:lnTo>
                  <a:pt x="726751" y="11353"/>
                </a:lnTo>
                <a:lnTo>
                  <a:pt x="772939" y="5090"/>
                </a:lnTo>
                <a:lnTo>
                  <a:pt x="819864" y="1283"/>
                </a:lnTo>
                <a:lnTo>
                  <a:pt x="867460" y="0"/>
                </a:lnTo>
                <a:lnTo>
                  <a:pt x="872070" y="0"/>
                </a:lnTo>
                <a:lnTo>
                  <a:pt x="876706" y="50"/>
                </a:lnTo>
                <a:lnTo>
                  <a:pt x="881316" y="114"/>
                </a:lnTo>
              </a:path>
            </a:pathLst>
          </a:custGeom>
          <a:noFill/>
          <a:ln w="5648">
            <a:solidFill>
              <a:srgbClr val="CCCCCC"/>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1" name="object 12"/>
          <p:cNvSpPr>
            <a:spLocks/>
          </p:cNvSpPr>
          <p:nvPr/>
        </p:nvSpPr>
        <p:spPr bwMode="auto">
          <a:xfrm>
            <a:off x="5951538" y="2560638"/>
            <a:ext cx="1746250" cy="1746250"/>
          </a:xfrm>
          <a:custGeom>
            <a:avLst/>
            <a:gdLst>
              <a:gd name="T0" fmla="*/ 1745973 w 881380"/>
              <a:gd name="T1" fmla="*/ 0 h 881380"/>
              <a:gd name="T2" fmla="*/ 0 w 881380"/>
              <a:gd name="T3" fmla="*/ 1745973 h 881380"/>
              <a:gd name="T4" fmla="*/ 1745973 w 881380"/>
              <a:gd name="T5" fmla="*/ 1745973 h 881380"/>
              <a:gd name="T6" fmla="*/ 1745973 w 881380"/>
              <a:gd name="T7" fmla="*/ 0 h 8813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1380" h="881380">
                <a:moveTo>
                  <a:pt x="881240" y="0"/>
                </a:moveTo>
                <a:lnTo>
                  <a:pt x="0" y="881240"/>
                </a:lnTo>
                <a:lnTo>
                  <a:pt x="881240" y="881240"/>
                </a:lnTo>
                <a:lnTo>
                  <a:pt x="881240" y="0"/>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72" name="object 13"/>
          <p:cNvSpPr>
            <a:spLocks/>
          </p:cNvSpPr>
          <p:nvPr/>
        </p:nvSpPr>
        <p:spPr bwMode="auto">
          <a:xfrm>
            <a:off x="5951538" y="2560638"/>
            <a:ext cx="1746250" cy="1746250"/>
          </a:xfrm>
          <a:custGeom>
            <a:avLst/>
            <a:gdLst>
              <a:gd name="T0" fmla="*/ 1745973 w 881380"/>
              <a:gd name="T1" fmla="*/ 0 h 881380"/>
              <a:gd name="T2" fmla="*/ 1745973 w 881380"/>
              <a:gd name="T3" fmla="*/ 1745973 h 881380"/>
              <a:gd name="T4" fmla="*/ 0 w 881380"/>
              <a:gd name="T5" fmla="*/ 1745973 h 881380"/>
              <a:gd name="T6" fmla="*/ 1745973 w 881380"/>
              <a:gd name="T7" fmla="*/ 0 h 88138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1380" h="881380">
                <a:moveTo>
                  <a:pt x="881240" y="0"/>
                </a:moveTo>
                <a:lnTo>
                  <a:pt x="881240" y="881240"/>
                </a:lnTo>
                <a:lnTo>
                  <a:pt x="0" y="881240"/>
                </a:lnTo>
                <a:lnTo>
                  <a:pt x="881240" y="0"/>
                </a:lnTo>
                <a:close/>
              </a:path>
            </a:pathLst>
          </a:custGeom>
          <a:noFill/>
          <a:ln w="5648">
            <a:solidFill>
              <a:srgbClr val="CCCCCC"/>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3" name="object 14"/>
          <p:cNvSpPr txBox="1">
            <a:spLocks noChangeArrowheads="1"/>
          </p:cNvSpPr>
          <p:nvPr/>
        </p:nvSpPr>
        <p:spPr bwMode="auto">
          <a:xfrm>
            <a:off x="3127375" y="4621214"/>
            <a:ext cx="2452688"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89343" rIns="0" bIns="0">
            <a:spAutoFit/>
          </a:bodyPr>
          <a:lstStyle>
            <a:lvl1pPr marL="114300" indent="68263">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lnSpc>
                <a:spcPts val="2638"/>
              </a:lnSpc>
              <a:spcBef>
                <a:spcPts val="700"/>
              </a:spcBef>
            </a:pPr>
            <a:r>
              <a:rPr lang="en-US" altLang="en-US" sz="2500">
                <a:latin typeface="Times New Roman" panose="02020603050405020304" pitchFamily="18" charset="0"/>
                <a:cs typeface="Times New Roman" panose="02020603050405020304" pitchFamily="18" charset="0"/>
              </a:rPr>
              <a:t>Détails d’  </a:t>
            </a:r>
            <a:r>
              <a:rPr lang="en-US" altLang="en-US" sz="2500">
                <a:solidFill>
                  <a:srgbClr val="D10000"/>
                </a:solidFill>
                <a:latin typeface="Times New Roman" panose="02020603050405020304" pitchFamily="18" charset="0"/>
                <a:cs typeface="Times New Roman" panose="02020603050405020304" pitchFamily="18" charset="0"/>
              </a:rPr>
              <a:t>Implémentation</a:t>
            </a:r>
            <a:endParaRPr lang="en-US" altLang="en-US" sz="2500">
              <a:latin typeface="Times New Roman" panose="02020603050405020304" pitchFamily="18" charset="0"/>
              <a:cs typeface="Times New Roman" panose="02020603050405020304" pitchFamily="18" charset="0"/>
            </a:endParaRPr>
          </a:p>
          <a:p>
            <a:pPr algn="ctr">
              <a:spcBef>
                <a:spcPts val="138"/>
              </a:spcBef>
            </a:pPr>
            <a:r>
              <a:rPr lang="en-US" altLang="en-US" sz="1900">
                <a:latin typeface="Times New Roman" panose="02020603050405020304" pitchFamily="18" charset="0"/>
                <a:cs typeface="Times New Roman" panose="02020603050405020304" pitchFamily="18" charset="0"/>
              </a:rPr>
              <a:t>(partie interne/cachée)</a:t>
            </a:r>
          </a:p>
        </p:txBody>
      </p:sp>
      <p:sp>
        <p:nvSpPr>
          <p:cNvPr id="168974" name="object 15"/>
          <p:cNvSpPr txBox="1">
            <a:spLocks noChangeArrowheads="1"/>
          </p:cNvSpPr>
          <p:nvPr/>
        </p:nvSpPr>
        <p:spPr bwMode="auto">
          <a:xfrm>
            <a:off x="4090989" y="2941639"/>
            <a:ext cx="1577975" cy="74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28940" rIns="0" bIns="0">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a:spcBef>
                <a:spcPts val="225"/>
              </a:spcBef>
            </a:pPr>
            <a:r>
              <a:rPr lang="en-US" altLang="en-US" sz="2500">
                <a:solidFill>
                  <a:srgbClr val="D10000"/>
                </a:solidFill>
                <a:latin typeface="Times New Roman" panose="02020603050405020304" pitchFamily="18" charset="0"/>
                <a:cs typeface="Times New Roman" panose="02020603050405020304" pitchFamily="18" charset="0"/>
              </a:rPr>
              <a:t>Interface</a:t>
            </a:r>
            <a:endParaRPr lang="en-US" altLang="en-US" sz="2500">
              <a:latin typeface="Times New Roman" panose="02020603050405020304" pitchFamily="18" charset="0"/>
              <a:cs typeface="Times New Roman" panose="02020603050405020304" pitchFamily="18" charset="0"/>
            </a:endParaRPr>
          </a:p>
          <a:p>
            <a:pPr algn="ctr">
              <a:spcBef>
                <a:spcPts val="150"/>
              </a:spcBef>
            </a:pPr>
            <a:r>
              <a:rPr lang="en-US" altLang="en-US" sz="1900">
                <a:latin typeface="Times New Roman" panose="02020603050405020304" pitchFamily="18" charset="0"/>
                <a:cs typeface="Times New Roman" panose="02020603050405020304" pitchFamily="18" charset="0"/>
              </a:rPr>
              <a:t>(partie visible)</a:t>
            </a:r>
          </a:p>
        </p:txBody>
      </p:sp>
      <p:sp>
        <p:nvSpPr>
          <p:cNvPr id="168975" name="object 16"/>
          <p:cNvSpPr>
            <a:spLocks/>
          </p:cNvSpPr>
          <p:nvPr/>
        </p:nvSpPr>
        <p:spPr bwMode="auto">
          <a:xfrm>
            <a:off x="5951538" y="2560638"/>
            <a:ext cx="1746250" cy="3492500"/>
          </a:xfrm>
          <a:custGeom>
            <a:avLst/>
            <a:gdLst>
              <a:gd name="T0" fmla="*/ 1745973 w 881380"/>
              <a:gd name="T1" fmla="*/ 3491955 h 1762760"/>
              <a:gd name="T2" fmla="*/ 1650176 w 881380"/>
              <a:gd name="T3" fmla="*/ 3489372 h 1762760"/>
              <a:gd name="T4" fmla="*/ 1555731 w 881380"/>
              <a:gd name="T5" fmla="*/ 3481710 h 1762760"/>
              <a:gd name="T6" fmla="*/ 1462770 w 881380"/>
              <a:gd name="T7" fmla="*/ 3469103 h 1762760"/>
              <a:gd name="T8" fmla="*/ 1371424 w 881380"/>
              <a:gd name="T9" fmla="*/ 3451684 h 1762760"/>
              <a:gd name="T10" fmla="*/ 1281827 w 881380"/>
              <a:gd name="T11" fmla="*/ 3429587 h 1762760"/>
              <a:gd name="T12" fmla="*/ 1194114 w 881380"/>
              <a:gd name="T13" fmla="*/ 3402945 h 1762760"/>
              <a:gd name="T14" fmla="*/ 1108416 w 881380"/>
              <a:gd name="T15" fmla="*/ 3371888 h 1762760"/>
              <a:gd name="T16" fmla="*/ 1024868 w 881380"/>
              <a:gd name="T17" fmla="*/ 3336552 h 1762760"/>
              <a:gd name="T18" fmla="*/ 943603 w 881380"/>
              <a:gd name="T19" fmla="*/ 3297072 h 1762760"/>
              <a:gd name="T20" fmla="*/ 864752 w 881380"/>
              <a:gd name="T21" fmla="*/ 3253577 h 1762760"/>
              <a:gd name="T22" fmla="*/ 788450 w 881380"/>
              <a:gd name="T23" fmla="*/ 3206203 h 1762760"/>
              <a:gd name="T24" fmla="*/ 714828 w 881380"/>
              <a:gd name="T25" fmla="*/ 3155082 h 1762760"/>
              <a:gd name="T26" fmla="*/ 644023 w 881380"/>
              <a:gd name="T27" fmla="*/ 3100346 h 1762760"/>
              <a:gd name="T28" fmla="*/ 576165 w 881380"/>
              <a:gd name="T29" fmla="*/ 3042130 h 1762760"/>
              <a:gd name="T30" fmla="*/ 511387 w 881380"/>
              <a:gd name="T31" fmla="*/ 2980568 h 1762760"/>
              <a:gd name="T32" fmla="*/ 449825 w 881380"/>
              <a:gd name="T33" fmla="*/ 2915791 h 1762760"/>
              <a:gd name="T34" fmla="*/ 391610 w 881380"/>
              <a:gd name="T35" fmla="*/ 2847932 h 1762760"/>
              <a:gd name="T36" fmla="*/ 336875 w 881380"/>
              <a:gd name="T37" fmla="*/ 2777126 h 1762760"/>
              <a:gd name="T38" fmla="*/ 285752 w 881380"/>
              <a:gd name="T39" fmla="*/ 2703506 h 1762760"/>
              <a:gd name="T40" fmla="*/ 238378 w 881380"/>
              <a:gd name="T41" fmla="*/ 2627203 h 1762760"/>
              <a:gd name="T42" fmla="*/ 194883 w 881380"/>
              <a:gd name="T43" fmla="*/ 2548351 h 1762760"/>
              <a:gd name="T44" fmla="*/ 155403 w 881380"/>
              <a:gd name="T45" fmla="*/ 2467085 h 1762760"/>
              <a:gd name="T46" fmla="*/ 120067 w 881380"/>
              <a:gd name="T47" fmla="*/ 2383535 h 1762760"/>
              <a:gd name="T48" fmla="*/ 89010 w 881380"/>
              <a:gd name="T49" fmla="*/ 2297837 h 1762760"/>
              <a:gd name="T50" fmla="*/ 62368 w 881380"/>
              <a:gd name="T51" fmla="*/ 2210122 h 1762760"/>
              <a:gd name="T52" fmla="*/ 40269 w 881380"/>
              <a:gd name="T53" fmla="*/ 2120525 h 1762760"/>
              <a:gd name="T54" fmla="*/ 22852 w 881380"/>
              <a:gd name="T55" fmla="*/ 2029179 h 1762760"/>
              <a:gd name="T56" fmla="*/ 10245 w 881380"/>
              <a:gd name="T57" fmla="*/ 1936216 h 1762760"/>
              <a:gd name="T58" fmla="*/ 2582 w 881380"/>
              <a:gd name="T59" fmla="*/ 1841769 h 1762760"/>
              <a:gd name="T60" fmla="*/ 0 w 881380"/>
              <a:gd name="T61" fmla="*/ 1745973 h 1762760"/>
              <a:gd name="T62" fmla="*/ 2582 w 881380"/>
              <a:gd name="T63" fmla="*/ 1650176 h 1762760"/>
              <a:gd name="T64" fmla="*/ 10245 w 881380"/>
              <a:gd name="T65" fmla="*/ 1555731 h 1762760"/>
              <a:gd name="T66" fmla="*/ 22852 w 881380"/>
              <a:gd name="T67" fmla="*/ 1462770 h 1762760"/>
              <a:gd name="T68" fmla="*/ 40269 w 881380"/>
              <a:gd name="T69" fmla="*/ 1371424 h 1762760"/>
              <a:gd name="T70" fmla="*/ 62368 w 881380"/>
              <a:gd name="T71" fmla="*/ 1281827 h 1762760"/>
              <a:gd name="T72" fmla="*/ 89010 w 881380"/>
              <a:gd name="T73" fmla="*/ 1194114 h 1762760"/>
              <a:gd name="T74" fmla="*/ 120067 w 881380"/>
              <a:gd name="T75" fmla="*/ 1108416 h 1762760"/>
              <a:gd name="T76" fmla="*/ 155403 w 881380"/>
              <a:gd name="T77" fmla="*/ 1024868 h 1762760"/>
              <a:gd name="T78" fmla="*/ 194883 w 881380"/>
              <a:gd name="T79" fmla="*/ 943603 h 1762760"/>
              <a:gd name="T80" fmla="*/ 238378 w 881380"/>
              <a:gd name="T81" fmla="*/ 864752 h 1762760"/>
              <a:gd name="T82" fmla="*/ 285752 w 881380"/>
              <a:gd name="T83" fmla="*/ 788450 h 1762760"/>
              <a:gd name="T84" fmla="*/ 336875 w 881380"/>
              <a:gd name="T85" fmla="*/ 714828 h 1762760"/>
              <a:gd name="T86" fmla="*/ 391610 w 881380"/>
              <a:gd name="T87" fmla="*/ 644023 h 1762760"/>
              <a:gd name="T88" fmla="*/ 449825 w 881380"/>
              <a:gd name="T89" fmla="*/ 576165 h 1762760"/>
              <a:gd name="T90" fmla="*/ 511387 w 881380"/>
              <a:gd name="T91" fmla="*/ 511387 h 1762760"/>
              <a:gd name="T92" fmla="*/ 576165 w 881380"/>
              <a:gd name="T93" fmla="*/ 449825 h 1762760"/>
              <a:gd name="T94" fmla="*/ 644023 w 881380"/>
              <a:gd name="T95" fmla="*/ 391610 h 1762760"/>
              <a:gd name="T96" fmla="*/ 714828 w 881380"/>
              <a:gd name="T97" fmla="*/ 336875 h 1762760"/>
              <a:gd name="T98" fmla="*/ 788450 w 881380"/>
              <a:gd name="T99" fmla="*/ 285752 h 1762760"/>
              <a:gd name="T100" fmla="*/ 864752 w 881380"/>
              <a:gd name="T101" fmla="*/ 238378 h 1762760"/>
              <a:gd name="T102" fmla="*/ 943603 w 881380"/>
              <a:gd name="T103" fmla="*/ 194883 h 1762760"/>
              <a:gd name="T104" fmla="*/ 1024868 w 881380"/>
              <a:gd name="T105" fmla="*/ 155403 h 1762760"/>
              <a:gd name="T106" fmla="*/ 1108416 w 881380"/>
              <a:gd name="T107" fmla="*/ 120067 h 1762760"/>
              <a:gd name="T108" fmla="*/ 1194114 w 881380"/>
              <a:gd name="T109" fmla="*/ 89010 h 1762760"/>
              <a:gd name="T110" fmla="*/ 1281827 w 881380"/>
              <a:gd name="T111" fmla="*/ 62368 h 1762760"/>
              <a:gd name="T112" fmla="*/ 1371424 w 881380"/>
              <a:gd name="T113" fmla="*/ 40269 h 1762760"/>
              <a:gd name="T114" fmla="*/ 1462770 w 881380"/>
              <a:gd name="T115" fmla="*/ 22852 h 1762760"/>
              <a:gd name="T116" fmla="*/ 1555731 w 881380"/>
              <a:gd name="T117" fmla="*/ 10245 h 1762760"/>
              <a:gd name="T118" fmla="*/ 1650176 w 881380"/>
              <a:gd name="T119" fmla="*/ 2582 h 1762760"/>
              <a:gd name="T120" fmla="*/ 1745973 w 881380"/>
              <a:gd name="T121" fmla="*/ 0 h 17627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1380" h="1762760">
                <a:moveTo>
                  <a:pt x="881240" y="1762485"/>
                </a:moveTo>
                <a:lnTo>
                  <a:pt x="832889" y="1761181"/>
                </a:lnTo>
                <a:lnTo>
                  <a:pt x="785220" y="1757314"/>
                </a:lnTo>
                <a:lnTo>
                  <a:pt x="738300" y="1750951"/>
                </a:lnTo>
                <a:lnTo>
                  <a:pt x="692195" y="1742159"/>
                </a:lnTo>
                <a:lnTo>
                  <a:pt x="646973" y="1731006"/>
                </a:lnTo>
                <a:lnTo>
                  <a:pt x="602702" y="1717559"/>
                </a:lnTo>
                <a:lnTo>
                  <a:pt x="559448" y="1701884"/>
                </a:lnTo>
                <a:lnTo>
                  <a:pt x="517279" y="1684049"/>
                </a:lnTo>
                <a:lnTo>
                  <a:pt x="476262" y="1664122"/>
                </a:lnTo>
                <a:lnTo>
                  <a:pt x="436464" y="1642169"/>
                </a:lnTo>
                <a:lnTo>
                  <a:pt x="397952" y="1618258"/>
                </a:lnTo>
                <a:lnTo>
                  <a:pt x="360793" y="1592456"/>
                </a:lnTo>
                <a:lnTo>
                  <a:pt x="325056" y="1564829"/>
                </a:lnTo>
                <a:lnTo>
                  <a:pt x="290806" y="1535446"/>
                </a:lnTo>
                <a:lnTo>
                  <a:pt x="258111" y="1504374"/>
                </a:lnTo>
                <a:lnTo>
                  <a:pt x="227039" y="1471679"/>
                </a:lnTo>
                <a:lnTo>
                  <a:pt x="197656" y="1437429"/>
                </a:lnTo>
                <a:lnTo>
                  <a:pt x="170030" y="1401691"/>
                </a:lnTo>
                <a:lnTo>
                  <a:pt x="144227" y="1364533"/>
                </a:lnTo>
                <a:lnTo>
                  <a:pt x="120316" y="1326021"/>
                </a:lnTo>
                <a:lnTo>
                  <a:pt x="98363" y="1286222"/>
                </a:lnTo>
                <a:lnTo>
                  <a:pt x="78436" y="1245205"/>
                </a:lnTo>
                <a:lnTo>
                  <a:pt x="60601" y="1203035"/>
                </a:lnTo>
                <a:lnTo>
                  <a:pt x="44926" y="1159781"/>
                </a:lnTo>
                <a:lnTo>
                  <a:pt x="31479" y="1115509"/>
                </a:lnTo>
                <a:lnTo>
                  <a:pt x="20325" y="1070287"/>
                </a:lnTo>
                <a:lnTo>
                  <a:pt x="11534" y="1024182"/>
                </a:lnTo>
                <a:lnTo>
                  <a:pt x="5171" y="977261"/>
                </a:lnTo>
                <a:lnTo>
                  <a:pt x="1303" y="929591"/>
                </a:lnTo>
                <a:lnTo>
                  <a:pt x="0" y="881240"/>
                </a:lnTo>
                <a:lnTo>
                  <a:pt x="1303" y="832889"/>
                </a:lnTo>
                <a:lnTo>
                  <a:pt x="5171" y="785220"/>
                </a:lnTo>
                <a:lnTo>
                  <a:pt x="11534" y="738300"/>
                </a:lnTo>
                <a:lnTo>
                  <a:pt x="20325" y="692195"/>
                </a:lnTo>
                <a:lnTo>
                  <a:pt x="31479" y="646973"/>
                </a:lnTo>
                <a:lnTo>
                  <a:pt x="44926" y="602702"/>
                </a:lnTo>
                <a:lnTo>
                  <a:pt x="60601" y="559448"/>
                </a:lnTo>
                <a:lnTo>
                  <a:pt x="78436" y="517279"/>
                </a:lnTo>
                <a:lnTo>
                  <a:pt x="98363" y="476262"/>
                </a:lnTo>
                <a:lnTo>
                  <a:pt x="120316" y="436464"/>
                </a:lnTo>
                <a:lnTo>
                  <a:pt x="144227" y="397952"/>
                </a:lnTo>
                <a:lnTo>
                  <a:pt x="170030" y="360793"/>
                </a:lnTo>
                <a:lnTo>
                  <a:pt x="197656" y="325056"/>
                </a:lnTo>
                <a:lnTo>
                  <a:pt x="227039" y="290806"/>
                </a:lnTo>
                <a:lnTo>
                  <a:pt x="258111" y="258111"/>
                </a:lnTo>
                <a:lnTo>
                  <a:pt x="290806" y="227039"/>
                </a:lnTo>
                <a:lnTo>
                  <a:pt x="325056" y="197656"/>
                </a:lnTo>
                <a:lnTo>
                  <a:pt x="360793" y="170030"/>
                </a:lnTo>
                <a:lnTo>
                  <a:pt x="397952" y="144227"/>
                </a:lnTo>
                <a:lnTo>
                  <a:pt x="436464" y="120316"/>
                </a:lnTo>
                <a:lnTo>
                  <a:pt x="476262" y="98363"/>
                </a:lnTo>
                <a:lnTo>
                  <a:pt x="517279" y="78436"/>
                </a:lnTo>
                <a:lnTo>
                  <a:pt x="559448" y="60601"/>
                </a:lnTo>
                <a:lnTo>
                  <a:pt x="602702" y="44926"/>
                </a:lnTo>
                <a:lnTo>
                  <a:pt x="646973" y="31479"/>
                </a:lnTo>
                <a:lnTo>
                  <a:pt x="692195" y="20325"/>
                </a:lnTo>
                <a:lnTo>
                  <a:pt x="738300" y="11534"/>
                </a:lnTo>
                <a:lnTo>
                  <a:pt x="785220" y="5171"/>
                </a:lnTo>
                <a:lnTo>
                  <a:pt x="832889" y="1303"/>
                </a:lnTo>
                <a:lnTo>
                  <a:pt x="881240" y="0"/>
                </a:lnTo>
              </a:path>
            </a:pathLst>
          </a:custGeom>
          <a:noFill/>
          <a:ln w="5648">
            <a:solidFill>
              <a:srgbClr val="00AF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6" name="object 17"/>
          <p:cNvSpPr>
            <a:spLocks/>
          </p:cNvSpPr>
          <p:nvPr/>
        </p:nvSpPr>
        <p:spPr bwMode="auto">
          <a:xfrm>
            <a:off x="7697788" y="2560638"/>
            <a:ext cx="1746250" cy="3492500"/>
          </a:xfrm>
          <a:custGeom>
            <a:avLst/>
            <a:gdLst>
              <a:gd name="T0" fmla="*/ 0 w 881379"/>
              <a:gd name="T1" fmla="*/ 3491955 h 1762760"/>
              <a:gd name="T2" fmla="*/ 95794 w 881379"/>
              <a:gd name="T3" fmla="*/ 3489372 h 1762760"/>
              <a:gd name="T4" fmla="*/ 190240 w 881379"/>
              <a:gd name="T5" fmla="*/ 3481710 h 1762760"/>
              <a:gd name="T6" fmla="*/ 283203 w 881379"/>
              <a:gd name="T7" fmla="*/ 3469103 h 1762760"/>
              <a:gd name="T8" fmla="*/ 374547 w 881379"/>
              <a:gd name="T9" fmla="*/ 3451684 h 1762760"/>
              <a:gd name="T10" fmla="*/ 464144 w 881379"/>
              <a:gd name="T11" fmla="*/ 3429587 h 1762760"/>
              <a:gd name="T12" fmla="*/ 551857 w 881379"/>
              <a:gd name="T13" fmla="*/ 3402945 h 1762760"/>
              <a:gd name="T14" fmla="*/ 637555 w 881379"/>
              <a:gd name="T15" fmla="*/ 3371888 h 1762760"/>
              <a:gd name="T16" fmla="*/ 721103 w 881379"/>
              <a:gd name="T17" fmla="*/ 3336552 h 1762760"/>
              <a:gd name="T18" fmla="*/ 802369 w 881379"/>
              <a:gd name="T19" fmla="*/ 3297072 h 1762760"/>
              <a:gd name="T20" fmla="*/ 881221 w 881379"/>
              <a:gd name="T21" fmla="*/ 3253577 h 1762760"/>
              <a:gd name="T22" fmla="*/ 957524 w 881379"/>
              <a:gd name="T23" fmla="*/ 3206203 h 1762760"/>
              <a:gd name="T24" fmla="*/ 1031144 w 881379"/>
              <a:gd name="T25" fmla="*/ 3155082 h 1762760"/>
              <a:gd name="T26" fmla="*/ 1101951 w 881379"/>
              <a:gd name="T27" fmla="*/ 3100346 h 1762760"/>
              <a:gd name="T28" fmla="*/ 1169807 w 881379"/>
              <a:gd name="T29" fmla="*/ 3042130 h 1762760"/>
              <a:gd name="T30" fmla="*/ 1234585 w 881379"/>
              <a:gd name="T31" fmla="*/ 2980568 h 1762760"/>
              <a:gd name="T32" fmla="*/ 1296149 w 881379"/>
              <a:gd name="T33" fmla="*/ 2915791 h 1762760"/>
              <a:gd name="T34" fmla="*/ 1354365 w 881379"/>
              <a:gd name="T35" fmla="*/ 2847932 h 1762760"/>
              <a:gd name="T36" fmla="*/ 1409099 w 881379"/>
              <a:gd name="T37" fmla="*/ 2777126 h 1762760"/>
              <a:gd name="T38" fmla="*/ 1460220 w 881379"/>
              <a:gd name="T39" fmla="*/ 2703506 h 1762760"/>
              <a:gd name="T40" fmla="*/ 1507594 w 881379"/>
              <a:gd name="T41" fmla="*/ 2627203 h 1762760"/>
              <a:gd name="T42" fmla="*/ 1551089 w 881379"/>
              <a:gd name="T43" fmla="*/ 2548351 h 1762760"/>
              <a:gd name="T44" fmla="*/ 1590572 w 881379"/>
              <a:gd name="T45" fmla="*/ 2467085 h 1762760"/>
              <a:gd name="T46" fmla="*/ 1625906 w 881379"/>
              <a:gd name="T47" fmla="*/ 2383535 h 1762760"/>
              <a:gd name="T48" fmla="*/ 1656962 w 881379"/>
              <a:gd name="T49" fmla="*/ 2297837 h 1762760"/>
              <a:gd name="T50" fmla="*/ 1683606 w 881379"/>
              <a:gd name="T51" fmla="*/ 2210122 h 1762760"/>
              <a:gd name="T52" fmla="*/ 1705703 w 881379"/>
              <a:gd name="T53" fmla="*/ 2120525 h 1762760"/>
              <a:gd name="T54" fmla="*/ 1723123 w 881379"/>
              <a:gd name="T55" fmla="*/ 2029179 h 1762760"/>
              <a:gd name="T56" fmla="*/ 1735729 w 881379"/>
              <a:gd name="T57" fmla="*/ 1936216 h 1762760"/>
              <a:gd name="T58" fmla="*/ 1743391 w 881379"/>
              <a:gd name="T59" fmla="*/ 1841769 h 1762760"/>
              <a:gd name="T60" fmla="*/ 1745975 w 881379"/>
              <a:gd name="T61" fmla="*/ 1745973 h 1762760"/>
              <a:gd name="T62" fmla="*/ 1743391 w 881379"/>
              <a:gd name="T63" fmla="*/ 1650176 h 1762760"/>
              <a:gd name="T64" fmla="*/ 1735729 w 881379"/>
              <a:gd name="T65" fmla="*/ 1555731 h 1762760"/>
              <a:gd name="T66" fmla="*/ 1723123 w 881379"/>
              <a:gd name="T67" fmla="*/ 1462770 h 1762760"/>
              <a:gd name="T68" fmla="*/ 1705703 w 881379"/>
              <a:gd name="T69" fmla="*/ 1371424 h 1762760"/>
              <a:gd name="T70" fmla="*/ 1683606 w 881379"/>
              <a:gd name="T71" fmla="*/ 1281827 h 1762760"/>
              <a:gd name="T72" fmla="*/ 1656962 w 881379"/>
              <a:gd name="T73" fmla="*/ 1194114 h 1762760"/>
              <a:gd name="T74" fmla="*/ 1625906 w 881379"/>
              <a:gd name="T75" fmla="*/ 1108416 h 1762760"/>
              <a:gd name="T76" fmla="*/ 1590572 w 881379"/>
              <a:gd name="T77" fmla="*/ 1024868 h 1762760"/>
              <a:gd name="T78" fmla="*/ 1551089 w 881379"/>
              <a:gd name="T79" fmla="*/ 943603 h 1762760"/>
              <a:gd name="T80" fmla="*/ 1507594 w 881379"/>
              <a:gd name="T81" fmla="*/ 864752 h 1762760"/>
              <a:gd name="T82" fmla="*/ 1460220 w 881379"/>
              <a:gd name="T83" fmla="*/ 788450 h 1762760"/>
              <a:gd name="T84" fmla="*/ 1409099 w 881379"/>
              <a:gd name="T85" fmla="*/ 714828 h 1762760"/>
              <a:gd name="T86" fmla="*/ 1354365 w 881379"/>
              <a:gd name="T87" fmla="*/ 644023 h 1762760"/>
              <a:gd name="T88" fmla="*/ 1296149 w 881379"/>
              <a:gd name="T89" fmla="*/ 576165 h 1762760"/>
              <a:gd name="T90" fmla="*/ 1234585 w 881379"/>
              <a:gd name="T91" fmla="*/ 511387 h 1762760"/>
              <a:gd name="T92" fmla="*/ 1169807 w 881379"/>
              <a:gd name="T93" fmla="*/ 449825 h 1762760"/>
              <a:gd name="T94" fmla="*/ 1101951 w 881379"/>
              <a:gd name="T95" fmla="*/ 391610 h 1762760"/>
              <a:gd name="T96" fmla="*/ 1031144 w 881379"/>
              <a:gd name="T97" fmla="*/ 336875 h 1762760"/>
              <a:gd name="T98" fmla="*/ 957524 w 881379"/>
              <a:gd name="T99" fmla="*/ 285752 h 1762760"/>
              <a:gd name="T100" fmla="*/ 881221 w 881379"/>
              <a:gd name="T101" fmla="*/ 238378 h 1762760"/>
              <a:gd name="T102" fmla="*/ 802369 w 881379"/>
              <a:gd name="T103" fmla="*/ 194883 h 1762760"/>
              <a:gd name="T104" fmla="*/ 721103 w 881379"/>
              <a:gd name="T105" fmla="*/ 155403 h 1762760"/>
              <a:gd name="T106" fmla="*/ 637555 w 881379"/>
              <a:gd name="T107" fmla="*/ 120067 h 1762760"/>
              <a:gd name="T108" fmla="*/ 551857 w 881379"/>
              <a:gd name="T109" fmla="*/ 89010 h 1762760"/>
              <a:gd name="T110" fmla="*/ 464144 w 881379"/>
              <a:gd name="T111" fmla="*/ 62368 h 1762760"/>
              <a:gd name="T112" fmla="*/ 374547 w 881379"/>
              <a:gd name="T113" fmla="*/ 40269 h 1762760"/>
              <a:gd name="T114" fmla="*/ 283203 w 881379"/>
              <a:gd name="T115" fmla="*/ 22852 h 1762760"/>
              <a:gd name="T116" fmla="*/ 190240 w 881379"/>
              <a:gd name="T117" fmla="*/ 10245 h 1762760"/>
              <a:gd name="T118" fmla="*/ 95794 w 881379"/>
              <a:gd name="T119" fmla="*/ 2582 h 1762760"/>
              <a:gd name="T120" fmla="*/ 0 w 881379"/>
              <a:gd name="T121" fmla="*/ 0 h 1762760"/>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1379" h="1762760">
                <a:moveTo>
                  <a:pt x="0" y="1762485"/>
                </a:moveTo>
                <a:lnTo>
                  <a:pt x="48350" y="1761181"/>
                </a:lnTo>
                <a:lnTo>
                  <a:pt x="96019" y="1757314"/>
                </a:lnTo>
                <a:lnTo>
                  <a:pt x="142940" y="1750951"/>
                </a:lnTo>
                <a:lnTo>
                  <a:pt x="189044" y="1742159"/>
                </a:lnTo>
                <a:lnTo>
                  <a:pt x="234266" y="1731006"/>
                </a:lnTo>
                <a:lnTo>
                  <a:pt x="278537" y="1717559"/>
                </a:lnTo>
                <a:lnTo>
                  <a:pt x="321791" y="1701884"/>
                </a:lnTo>
                <a:lnTo>
                  <a:pt x="363960" y="1684049"/>
                </a:lnTo>
                <a:lnTo>
                  <a:pt x="404977" y="1664122"/>
                </a:lnTo>
                <a:lnTo>
                  <a:pt x="444776" y="1642169"/>
                </a:lnTo>
                <a:lnTo>
                  <a:pt x="483288" y="1618258"/>
                </a:lnTo>
                <a:lnTo>
                  <a:pt x="520446" y="1592456"/>
                </a:lnTo>
                <a:lnTo>
                  <a:pt x="556184" y="1564829"/>
                </a:lnTo>
                <a:lnTo>
                  <a:pt x="590433" y="1535446"/>
                </a:lnTo>
                <a:lnTo>
                  <a:pt x="623128" y="1504374"/>
                </a:lnTo>
                <a:lnTo>
                  <a:pt x="654201" y="1471679"/>
                </a:lnTo>
                <a:lnTo>
                  <a:pt x="683584" y="1437429"/>
                </a:lnTo>
                <a:lnTo>
                  <a:pt x="711210" y="1401691"/>
                </a:lnTo>
                <a:lnTo>
                  <a:pt x="737012" y="1364533"/>
                </a:lnTo>
                <a:lnTo>
                  <a:pt x="760923" y="1326021"/>
                </a:lnTo>
                <a:lnTo>
                  <a:pt x="782876" y="1286222"/>
                </a:lnTo>
                <a:lnTo>
                  <a:pt x="802804" y="1245205"/>
                </a:lnTo>
                <a:lnTo>
                  <a:pt x="820638" y="1203035"/>
                </a:lnTo>
                <a:lnTo>
                  <a:pt x="836313" y="1159781"/>
                </a:lnTo>
                <a:lnTo>
                  <a:pt x="849761" y="1115509"/>
                </a:lnTo>
                <a:lnTo>
                  <a:pt x="860914" y="1070287"/>
                </a:lnTo>
                <a:lnTo>
                  <a:pt x="869706" y="1024182"/>
                </a:lnTo>
                <a:lnTo>
                  <a:pt x="876069" y="977261"/>
                </a:lnTo>
                <a:lnTo>
                  <a:pt x="879936" y="929591"/>
                </a:lnTo>
                <a:lnTo>
                  <a:pt x="881240" y="881240"/>
                </a:lnTo>
                <a:lnTo>
                  <a:pt x="879936" y="832889"/>
                </a:lnTo>
                <a:lnTo>
                  <a:pt x="876069" y="785220"/>
                </a:lnTo>
                <a:lnTo>
                  <a:pt x="869706" y="738300"/>
                </a:lnTo>
                <a:lnTo>
                  <a:pt x="860914" y="692195"/>
                </a:lnTo>
                <a:lnTo>
                  <a:pt x="849761" y="646973"/>
                </a:lnTo>
                <a:lnTo>
                  <a:pt x="836313" y="602702"/>
                </a:lnTo>
                <a:lnTo>
                  <a:pt x="820638" y="559448"/>
                </a:lnTo>
                <a:lnTo>
                  <a:pt x="802804" y="517279"/>
                </a:lnTo>
                <a:lnTo>
                  <a:pt x="782876" y="476262"/>
                </a:lnTo>
                <a:lnTo>
                  <a:pt x="760923" y="436464"/>
                </a:lnTo>
                <a:lnTo>
                  <a:pt x="737012" y="397952"/>
                </a:lnTo>
                <a:lnTo>
                  <a:pt x="711210" y="360793"/>
                </a:lnTo>
                <a:lnTo>
                  <a:pt x="683584" y="325056"/>
                </a:lnTo>
                <a:lnTo>
                  <a:pt x="654201" y="290806"/>
                </a:lnTo>
                <a:lnTo>
                  <a:pt x="623128" y="258111"/>
                </a:lnTo>
                <a:lnTo>
                  <a:pt x="590433" y="227039"/>
                </a:lnTo>
                <a:lnTo>
                  <a:pt x="556184" y="197656"/>
                </a:lnTo>
                <a:lnTo>
                  <a:pt x="520446" y="170030"/>
                </a:lnTo>
                <a:lnTo>
                  <a:pt x="483288" y="144227"/>
                </a:lnTo>
                <a:lnTo>
                  <a:pt x="444776" y="120316"/>
                </a:lnTo>
                <a:lnTo>
                  <a:pt x="404977" y="98363"/>
                </a:lnTo>
                <a:lnTo>
                  <a:pt x="363960" y="78436"/>
                </a:lnTo>
                <a:lnTo>
                  <a:pt x="321791" y="60601"/>
                </a:lnTo>
                <a:lnTo>
                  <a:pt x="278537" y="44926"/>
                </a:lnTo>
                <a:lnTo>
                  <a:pt x="234266" y="31479"/>
                </a:lnTo>
                <a:lnTo>
                  <a:pt x="189044" y="20325"/>
                </a:lnTo>
                <a:lnTo>
                  <a:pt x="142940" y="11534"/>
                </a:lnTo>
                <a:lnTo>
                  <a:pt x="96019" y="5171"/>
                </a:lnTo>
                <a:lnTo>
                  <a:pt x="48350" y="1303"/>
                </a:lnTo>
                <a:lnTo>
                  <a:pt x="0" y="0"/>
                </a:lnTo>
              </a:path>
            </a:pathLst>
          </a:custGeom>
          <a:noFill/>
          <a:ln w="5648">
            <a:solidFill>
              <a:srgbClr val="FF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7" name="object 18"/>
          <p:cNvSpPr>
            <a:spLocks/>
          </p:cNvSpPr>
          <p:nvPr/>
        </p:nvSpPr>
        <p:spPr bwMode="auto">
          <a:xfrm>
            <a:off x="7697788" y="2290764"/>
            <a:ext cx="0" cy="2016125"/>
          </a:xfrm>
          <a:custGeom>
            <a:avLst/>
            <a:gdLst>
              <a:gd name="T0" fmla="*/ 0 h 1017269"/>
              <a:gd name="T1" fmla="*/ 2015229 h 1017269"/>
              <a:gd name="T2" fmla="*/ 0 60000 65536"/>
              <a:gd name="T3" fmla="*/ 0 60000 65536"/>
            </a:gdLst>
            <a:ahLst/>
            <a:cxnLst>
              <a:cxn ang="T2">
                <a:pos x="0" y="T0"/>
              </a:cxn>
              <a:cxn ang="T3">
                <a:pos x="0" y="T1"/>
              </a:cxn>
            </a:cxnLst>
            <a:rect l="0" t="0" r="r" b="b"/>
            <a:pathLst>
              <a:path h="1017269">
                <a:moveTo>
                  <a:pt x="0" y="0"/>
                </a:moveTo>
                <a:lnTo>
                  <a:pt x="0" y="1016817"/>
                </a:lnTo>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8" name="object 19"/>
          <p:cNvSpPr>
            <a:spLocks/>
          </p:cNvSpPr>
          <p:nvPr/>
        </p:nvSpPr>
        <p:spPr bwMode="auto">
          <a:xfrm>
            <a:off x="7697788" y="6119813"/>
            <a:ext cx="0" cy="203200"/>
          </a:xfrm>
          <a:custGeom>
            <a:avLst/>
            <a:gdLst>
              <a:gd name="T0" fmla="*/ 0 h 102235"/>
              <a:gd name="T1" fmla="*/ 202093 h 102235"/>
              <a:gd name="T2" fmla="*/ 0 60000 65536"/>
              <a:gd name="T3" fmla="*/ 0 60000 65536"/>
            </a:gdLst>
            <a:ahLst/>
            <a:cxnLst>
              <a:cxn ang="T2">
                <a:pos x="0" y="T0"/>
              </a:cxn>
              <a:cxn ang="T3">
                <a:pos x="0" y="T1"/>
              </a:cxn>
            </a:cxnLst>
            <a:rect l="0" t="0" r="r" b="b"/>
            <a:pathLst>
              <a:path h="102235">
                <a:moveTo>
                  <a:pt x="0" y="0"/>
                </a:moveTo>
                <a:lnTo>
                  <a:pt x="0" y="101678"/>
                </a:lnTo>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79" name="object 20"/>
          <p:cNvSpPr>
            <a:spLocks/>
          </p:cNvSpPr>
          <p:nvPr/>
        </p:nvSpPr>
        <p:spPr bwMode="auto">
          <a:xfrm>
            <a:off x="5683251" y="4306888"/>
            <a:ext cx="4030663" cy="0"/>
          </a:xfrm>
          <a:custGeom>
            <a:avLst/>
            <a:gdLst>
              <a:gd name="T0" fmla="*/ 0 w 2033904"/>
              <a:gd name="T1" fmla="*/ 4030136 w 2033904"/>
              <a:gd name="T2" fmla="*/ 0 60000 65536"/>
              <a:gd name="T3" fmla="*/ 0 60000 65536"/>
            </a:gdLst>
            <a:ahLst/>
            <a:cxnLst>
              <a:cxn ang="T2">
                <a:pos x="T0" y="0"/>
              </a:cxn>
              <a:cxn ang="T3">
                <a:pos x="T1" y="0"/>
              </a:cxn>
            </a:cxnLst>
            <a:rect l="0" t="0" r="r" b="b"/>
            <a:pathLst>
              <a:path w="2033904">
                <a:moveTo>
                  <a:pt x="0" y="0"/>
                </a:moveTo>
                <a:lnTo>
                  <a:pt x="2033638" y="0"/>
                </a:lnTo>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0" name="object 21"/>
          <p:cNvSpPr>
            <a:spLocks/>
          </p:cNvSpPr>
          <p:nvPr/>
        </p:nvSpPr>
        <p:spPr bwMode="auto">
          <a:xfrm>
            <a:off x="5818188" y="2619375"/>
            <a:ext cx="0" cy="1627188"/>
          </a:xfrm>
          <a:custGeom>
            <a:avLst/>
            <a:gdLst>
              <a:gd name="T0" fmla="*/ 0 h 821055"/>
              <a:gd name="T1" fmla="*/ 1627035 h 821055"/>
              <a:gd name="T2" fmla="*/ 0 60000 65536"/>
              <a:gd name="T3" fmla="*/ 0 60000 65536"/>
            </a:gdLst>
            <a:ahLst/>
            <a:cxnLst>
              <a:cxn ang="T2">
                <a:pos x="0" y="T0"/>
              </a:cxn>
              <a:cxn ang="T3">
                <a:pos x="0" y="T1"/>
              </a:cxn>
            </a:cxnLst>
            <a:rect l="0" t="0" r="r" b="b"/>
            <a:pathLst>
              <a:path h="821055">
                <a:moveTo>
                  <a:pt x="0" y="0"/>
                </a:moveTo>
                <a:lnTo>
                  <a:pt x="0" y="820978"/>
                </a:lnTo>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1" name="object 22"/>
          <p:cNvSpPr>
            <a:spLocks/>
          </p:cNvSpPr>
          <p:nvPr/>
        </p:nvSpPr>
        <p:spPr bwMode="auto">
          <a:xfrm>
            <a:off x="5772150" y="2619375"/>
            <a:ext cx="90488" cy="223838"/>
          </a:xfrm>
          <a:custGeom>
            <a:avLst/>
            <a:gdLst>
              <a:gd name="T0" fmla="*/ 44717 w 45719"/>
              <a:gd name="T1" fmla="*/ 0 h 113030"/>
              <a:gd name="T2" fmla="*/ 0 w 45719"/>
              <a:gd name="T3" fmla="*/ 223737 h 113030"/>
              <a:gd name="T4" fmla="*/ 44717 w 45719"/>
              <a:gd name="T5" fmla="*/ 178969 h 113030"/>
              <a:gd name="T6" fmla="*/ 80485 w 45719"/>
              <a:gd name="T7" fmla="*/ 178969 h 113030"/>
              <a:gd name="T8" fmla="*/ 44717 w 45719"/>
              <a:gd name="T9" fmla="*/ 0 h 113030"/>
              <a:gd name="T10" fmla="*/ 80485 w 45719"/>
              <a:gd name="T11" fmla="*/ 178969 h 113030"/>
              <a:gd name="T12" fmla="*/ 44717 w 45719"/>
              <a:gd name="T13" fmla="*/ 178969 h 113030"/>
              <a:gd name="T14" fmla="*/ 89433 w 45719"/>
              <a:gd name="T15" fmla="*/ 223737 h 113030"/>
              <a:gd name="T16" fmla="*/ 80485 w 45719"/>
              <a:gd name="T17" fmla="*/ 178969 h 1130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719" h="113030">
                <a:moveTo>
                  <a:pt x="22593" y="0"/>
                </a:moveTo>
                <a:lnTo>
                  <a:pt x="0" y="112979"/>
                </a:lnTo>
                <a:lnTo>
                  <a:pt x="22593" y="90373"/>
                </a:lnTo>
                <a:lnTo>
                  <a:pt x="40665" y="90373"/>
                </a:lnTo>
                <a:lnTo>
                  <a:pt x="22593" y="0"/>
                </a:lnTo>
                <a:close/>
              </a:path>
              <a:path w="45719" h="113030">
                <a:moveTo>
                  <a:pt x="40665" y="90373"/>
                </a:moveTo>
                <a:lnTo>
                  <a:pt x="22593" y="90373"/>
                </a:lnTo>
                <a:lnTo>
                  <a:pt x="45186" y="112979"/>
                </a:lnTo>
                <a:lnTo>
                  <a:pt x="40665" y="9037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82" name="object 23"/>
          <p:cNvSpPr>
            <a:spLocks/>
          </p:cNvSpPr>
          <p:nvPr/>
        </p:nvSpPr>
        <p:spPr bwMode="auto">
          <a:xfrm>
            <a:off x="5772150" y="2619375"/>
            <a:ext cx="90488" cy="223838"/>
          </a:xfrm>
          <a:custGeom>
            <a:avLst/>
            <a:gdLst>
              <a:gd name="T0" fmla="*/ 89433 w 45719"/>
              <a:gd name="T1" fmla="*/ 223737 h 113030"/>
              <a:gd name="T2" fmla="*/ 44717 w 45719"/>
              <a:gd name="T3" fmla="*/ 0 h 113030"/>
              <a:gd name="T4" fmla="*/ 0 w 45719"/>
              <a:gd name="T5" fmla="*/ 223737 h 113030"/>
              <a:gd name="T6" fmla="*/ 44717 w 45719"/>
              <a:gd name="T7" fmla="*/ 178969 h 113030"/>
              <a:gd name="T8" fmla="*/ 89433 w 45719"/>
              <a:gd name="T9" fmla="*/ 223737 h 1130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19" h="113030">
                <a:moveTo>
                  <a:pt x="45186" y="112979"/>
                </a:moveTo>
                <a:lnTo>
                  <a:pt x="22593" y="0"/>
                </a:lnTo>
                <a:lnTo>
                  <a:pt x="0" y="112979"/>
                </a:lnTo>
                <a:lnTo>
                  <a:pt x="22593" y="90373"/>
                </a:lnTo>
                <a:lnTo>
                  <a:pt x="45186" y="112979"/>
                </a:lnTo>
                <a:close/>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3" name="object 24"/>
          <p:cNvSpPr>
            <a:spLocks/>
          </p:cNvSpPr>
          <p:nvPr/>
        </p:nvSpPr>
        <p:spPr bwMode="auto">
          <a:xfrm>
            <a:off x="5772150" y="4022725"/>
            <a:ext cx="90488" cy="223838"/>
          </a:xfrm>
          <a:custGeom>
            <a:avLst/>
            <a:gdLst>
              <a:gd name="T0" fmla="*/ 0 w 45719"/>
              <a:gd name="T1" fmla="*/ 0 h 113030"/>
              <a:gd name="T2" fmla="*/ 44717 w 45719"/>
              <a:gd name="T3" fmla="*/ 223737 h 113030"/>
              <a:gd name="T4" fmla="*/ 80491 w 45719"/>
              <a:gd name="T5" fmla="*/ 44742 h 113030"/>
              <a:gd name="T6" fmla="*/ 44717 w 45719"/>
              <a:gd name="T7" fmla="*/ 44742 h 113030"/>
              <a:gd name="T8" fmla="*/ 0 w 45719"/>
              <a:gd name="T9" fmla="*/ 0 h 113030"/>
              <a:gd name="T10" fmla="*/ 89433 w 45719"/>
              <a:gd name="T11" fmla="*/ 0 h 113030"/>
              <a:gd name="T12" fmla="*/ 44717 w 45719"/>
              <a:gd name="T13" fmla="*/ 44742 h 113030"/>
              <a:gd name="T14" fmla="*/ 80491 w 45719"/>
              <a:gd name="T15" fmla="*/ 44742 h 113030"/>
              <a:gd name="T16" fmla="*/ 89433 w 45719"/>
              <a:gd name="T17" fmla="*/ 0 h 1130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719" h="113030">
                <a:moveTo>
                  <a:pt x="0" y="0"/>
                </a:moveTo>
                <a:lnTo>
                  <a:pt x="22593" y="112979"/>
                </a:lnTo>
                <a:lnTo>
                  <a:pt x="40668" y="22593"/>
                </a:lnTo>
                <a:lnTo>
                  <a:pt x="22593" y="22593"/>
                </a:lnTo>
                <a:lnTo>
                  <a:pt x="0" y="0"/>
                </a:lnTo>
                <a:close/>
              </a:path>
              <a:path w="45719" h="113030">
                <a:moveTo>
                  <a:pt x="45186" y="0"/>
                </a:moveTo>
                <a:lnTo>
                  <a:pt x="22593" y="22593"/>
                </a:lnTo>
                <a:lnTo>
                  <a:pt x="40668" y="22593"/>
                </a:lnTo>
                <a:lnTo>
                  <a:pt x="4518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84" name="object 25"/>
          <p:cNvSpPr>
            <a:spLocks/>
          </p:cNvSpPr>
          <p:nvPr/>
        </p:nvSpPr>
        <p:spPr bwMode="auto">
          <a:xfrm>
            <a:off x="5772150" y="4022725"/>
            <a:ext cx="90488" cy="223838"/>
          </a:xfrm>
          <a:custGeom>
            <a:avLst/>
            <a:gdLst>
              <a:gd name="T0" fmla="*/ 0 w 45719"/>
              <a:gd name="T1" fmla="*/ 0 h 113030"/>
              <a:gd name="T2" fmla="*/ 44717 w 45719"/>
              <a:gd name="T3" fmla="*/ 223737 h 113030"/>
              <a:gd name="T4" fmla="*/ 89433 w 45719"/>
              <a:gd name="T5" fmla="*/ 0 h 113030"/>
              <a:gd name="T6" fmla="*/ 44717 w 45719"/>
              <a:gd name="T7" fmla="*/ 44742 h 113030"/>
              <a:gd name="T8" fmla="*/ 0 w 45719"/>
              <a:gd name="T9" fmla="*/ 0 h 1130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19" h="113030">
                <a:moveTo>
                  <a:pt x="0" y="0"/>
                </a:moveTo>
                <a:lnTo>
                  <a:pt x="22593" y="112979"/>
                </a:lnTo>
                <a:lnTo>
                  <a:pt x="45186" y="0"/>
                </a:lnTo>
                <a:lnTo>
                  <a:pt x="22593" y="22593"/>
                </a:lnTo>
                <a:lnTo>
                  <a:pt x="0" y="0"/>
                </a:lnTo>
                <a:close/>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5" name="object 26"/>
          <p:cNvSpPr>
            <a:spLocks/>
          </p:cNvSpPr>
          <p:nvPr/>
        </p:nvSpPr>
        <p:spPr bwMode="auto">
          <a:xfrm>
            <a:off x="5818188" y="4365625"/>
            <a:ext cx="0" cy="1627188"/>
          </a:xfrm>
          <a:custGeom>
            <a:avLst/>
            <a:gdLst>
              <a:gd name="T0" fmla="*/ 0 h 821055"/>
              <a:gd name="T1" fmla="*/ 1627051 h 821055"/>
              <a:gd name="T2" fmla="*/ 0 60000 65536"/>
              <a:gd name="T3" fmla="*/ 0 60000 65536"/>
            </a:gdLst>
            <a:ahLst/>
            <a:cxnLst>
              <a:cxn ang="T2">
                <a:pos x="0" y="T0"/>
              </a:cxn>
              <a:cxn ang="T3">
                <a:pos x="0" y="T1"/>
              </a:cxn>
            </a:cxnLst>
            <a:rect l="0" t="0" r="r" b="b"/>
            <a:pathLst>
              <a:path h="821055">
                <a:moveTo>
                  <a:pt x="0" y="0"/>
                </a:moveTo>
                <a:lnTo>
                  <a:pt x="0" y="820986"/>
                </a:lnTo>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6" name="object 27"/>
          <p:cNvSpPr>
            <a:spLocks/>
          </p:cNvSpPr>
          <p:nvPr/>
        </p:nvSpPr>
        <p:spPr bwMode="auto">
          <a:xfrm>
            <a:off x="5772150" y="4365625"/>
            <a:ext cx="90488" cy="223838"/>
          </a:xfrm>
          <a:custGeom>
            <a:avLst/>
            <a:gdLst>
              <a:gd name="T0" fmla="*/ 44717 w 45719"/>
              <a:gd name="T1" fmla="*/ 0 h 113030"/>
              <a:gd name="T2" fmla="*/ 0 w 45719"/>
              <a:gd name="T3" fmla="*/ 223739 h 113030"/>
              <a:gd name="T4" fmla="*/ 44717 w 45719"/>
              <a:gd name="T5" fmla="*/ 178989 h 113030"/>
              <a:gd name="T6" fmla="*/ 80489 w 45719"/>
              <a:gd name="T7" fmla="*/ 178989 h 113030"/>
              <a:gd name="T8" fmla="*/ 44717 w 45719"/>
              <a:gd name="T9" fmla="*/ 0 h 113030"/>
              <a:gd name="T10" fmla="*/ 80489 w 45719"/>
              <a:gd name="T11" fmla="*/ 178989 h 113030"/>
              <a:gd name="T12" fmla="*/ 44717 w 45719"/>
              <a:gd name="T13" fmla="*/ 178989 h 113030"/>
              <a:gd name="T14" fmla="*/ 89433 w 45719"/>
              <a:gd name="T15" fmla="*/ 223739 h 113030"/>
              <a:gd name="T16" fmla="*/ 80489 w 45719"/>
              <a:gd name="T17" fmla="*/ 178989 h 1130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719" h="113030">
                <a:moveTo>
                  <a:pt x="22593" y="0"/>
                </a:moveTo>
                <a:lnTo>
                  <a:pt x="0" y="112980"/>
                </a:lnTo>
                <a:lnTo>
                  <a:pt x="22593" y="90383"/>
                </a:lnTo>
                <a:lnTo>
                  <a:pt x="40667" y="90383"/>
                </a:lnTo>
                <a:lnTo>
                  <a:pt x="22593" y="0"/>
                </a:lnTo>
                <a:close/>
              </a:path>
              <a:path w="45719" h="113030">
                <a:moveTo>
                  <a:pt x="40667" y="90383"/>
                </a:moveTo>
                <a:lnTo>
                  <a:pt x="22593" y="90383"/>
                </a:lnTo>
                <a:lnTo>
                  <a:pt x="45186" y="112980"/>
                </a:lnTo>
                <a:lnTo>
                  <a:pt x="40667" y="903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87" name="object 28"/>
          <p:cNvSpPr>
            <a:spLocks/>
          </p:cNvSpPr>
          <p:nvPr/>
        </p:nvSpPr>
        <p:spPr bwMode="auto">
          <a:xfrm>
            <a:off x="5772150" y="4365625"/>
            <a:ext cx="90488" cy="223838"/>
          </a:xfrm>
          <a:custGeom>
            <a:avLst/>
            <a:gdLst>
              <a:gd name="T0" fmla="*/ 89433 w 45719"/>
              <a:gd name="T1" fmla="*/ 223739 h 113030"/>
              <a:gd name="T2" fmla="*/ 44717 w 45719"/>
              <a:gd name="T3" fmla="*/ 0 h 113030"/>
              <a:gd name="T4" fmla="*/ 0 w 45719"/>
              <a:gd name="T5" fmla="*/ 223739 h 113030"/>
              <a:gd name="T6" fmla="*/ 44717 w 45719"/>
              <a:gd name="T7" fmla="*/ 178989 h 113030"/>
              <a:gd name="T8" fmla="*/ 89433 w 45719"/>
              <a:gd name="T9" fmla="*/ 223739 h 1130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19" h="113030">
                <a:moveTo>
                  <a:pt x="45186" y="112980"/>
                </a:moveTo>
                <a:lnTo>
                  <a:pt x="22593" y="0"/>
                </a:lnTo>
                <a:lnTo>
                  <a:pt x="0" y="112980"/>
                </a:lnTo>
                <a:lnTo>
                  <a:pt x="22593" y="90383"/>
                </a:lnTo>
                <a:lnTo>
                  <a:pt x="45186" y="112980"/>
                </a:lnTo>
                <a:close/>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88" name="object 29"/>
          <p:cNvSpPr>
            <a:spLocks/>
          </p:cNvSpPr>
          <p:nvPr/>
        </p:nvSpPr>
        <p:spPr bwMode="auto">
          <a:xfrm>
            <a:off x="5772150" y="5768975"/>
            <a:ext cx="90488" cy="223838"/>
          </a:xfrm>
          <a:custGeom>
            <a:avLst/>
            <a:gdLst>
              <a:gd name="T0" fmla="*/ 0 w 45719"/>
              <a:gd name="T1" fmla="*/ 0 h 113030"/>
              <a:gd name="T2" fmla="*/ 44717 w 45719"/>
              <a:gd name="T3" fmla="*/ 223739 h 113030"/>
              <a:gd name="T4" fmla="*/ 80489 w 45719"/>
              <a:gd name="T5" fmla="*/ 44750 h 113030"/>
              <a:gd name="T6" fmla="*/ 44717 w 45719"/>
              <a:gd name="T7" fmla="*/ 44750 h 113030"/>
              <a:gd name="T8" fmla="*/ 0 w 45719"/>
              <a:gd name="T9" fmla="*/ 0 h 113030"/>
              <a:gd name="T10" fmla="*/ 89433 w 45719"/>
              <a:gd name="T11" fmla="*/ 0 h 113030"/>
              <a:gd name="T12" fmla="*/ 44717 w 45719"/>
              <a:gd name="T13" fmla="*/ 44750 h 113030"/>
              <a:gd name="T14" fmla="*/ 80489 w 45719"/>
              <a:gd name="T15" fmla="*/ 44750 h 113030"/>
              <a:gd name="T16" fmla="*/ 89433 w 45719"/>
              <a:gd name="T17" fmla="*/ 0 h 1130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5719" h="113030">
                <a:moveTo>
                  <a:pt x="0" y="0"/>
                </a:moveTo>
                <a:lnTo>
                  <a:pt x="22593" y="112980"/>
                </a:lnTo>
                <a:lnTo>
                  <a:pt x="40667" y="22597"/>
                </a:lnTo>
                <a:lnTo>
                  <a:pt x="22593" y="22597"/>
                </a:lnTo>
                <a:lnTo>
                  <a:pt x="0" y="0"/>
                </a:lnTo>
                <a:close/>
              </a:path>
              <a:path w="45719" h="113030">
                <a:moveTo>
                  <a:pt x="45186" y="0"/>
                </a:moveTo>
                <a:lnTo>
                  <a:pt x="22593" y="22597"/>
                </a:lnTo>
                <a:lnTo>
                  <a:pt x="40667" y="22597"/>
                </a:lnTo>
                <a:lnTo>
                  <a:pt x="4518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168989" name="object 30"/>
          <p:cNvSpPr>
            <a:spLocks/>
          </p:cNvSpPr>
          <p:nvPr/>
        </p:nvSpPr>
        <p:spPr bwMode="auto">
          <a:xfrm>
            <a:off x="5772150" y="5768975"/>
            <a:ext cx="90488" cy="223838"/>
          </a:xfrm>
          <a:custGeom>
            <a:avLst/>
            <a:gdLst>
              <a:gd name="T0" fmla="*/ 0 w 45719"/>
              <a:gd name="T1" fmla="*/ 0 h 113030"/>
              <a:gd name="T2" fmla="*/ 44717 w 45719"/>
              <a:gd name="T3" fmla="*/ 223739 h 113030"/>
              <a:gd name="T4" fmla="*/ 89433 w 45719"/>
              <a:gd name="T5" fmla="*/ 0 h 113030"/>
              <a:gd name="T6" fmla="*/ 44717 w 45719"/>
              <a:gd name="T7" fmla="*/ 44750 h 113030"/>
              <a:gd name="T8" fmla="*/ 0 w 45719"/>
              <a:gd name="T9" fmla="*/ 0 h 1130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719" h="113030">
                <a:moveTo>
                  <a:pt x="0" y="0"/>
                </a:moveTo>
                <a:lnTo>
                  <a:pt x="22593" y="112980"/>
                </a:lnTo>
                <a:lnTo>
                  <a:pt x="45186" y="0"/>
                </a:lnTo>
                <a:lnTo>
                  <a:pt x="22593" y="22597"/>
                </a:lnTo>
                <a:lnTo>
                  <a:pt x="0" y="0"/>
                </a:lnTo>
                <a:close/>
              </a:path>
            </a:pathLst>
          </a:custGeom>
          <a:noFill/>
          <a:ln w="5648">
            <a:solidFill>
              <a:srgbClr val="000000"/>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31" name="object 31"/>
          <p:cNvSpPr txBox="1"/>
          <p:nvPr/>
        </p:nvSpPr>
        <p:spPr>
          <a:xfrm>
            <a:off x="6329364" y="1571625"/>
            <a:ext cx="2935287" cy="933450"/>
          </a:xfrm>
          <a:prstGeom prst="rect">
            <a:avLst/>
          </a:prstGeom>
        </p:spPr>
        <p:txBody>
          <a:bodyPr lIns="0" tIns="23909" rIns="0" bIns="0">
            <a:spAutoFit/>
          </a:bodyPr>
          <a:lstStyle/>
          <a:p>
            <a:pPr marL="629190">
              <a:lnSpc>
                <a:spcPts val="4003"/>
              </a:lnSpc>
              <a:spcBef>
                <a:spcPts val="188"/>
              </a:spcBef>
              <a:defRPr/>
            </a:pPr>
            <a:r>
              <a:rPr sz="3369" spc="-10" dirty="0">
                <a:solidFill>
                  <a:srgbClr val="0000D1"/>
                </a:solidFill>
                <a:latin typeface="Times New Roman"/>
                <a:cs typeface="Times New Roman"/>
              </a:rPr>
              <a:t>OBJET</a:t>
            </a:r>
            <a:endParaRPr sz="3369">
              <a:latin typeface="Times New Roman"/>
              <a:cs typeface="Times New Roman"/>
            </a:endParaRPr>
          </a:p>
          <a:p>
            <a:pPr marL="25168">
              <a:lnSpc>
                <a:spcPts val="3052"/>
              </a:lnSpc>
              <a:tabLst>
                <a:tab pos="1635893" algn="l"/>
              </a:tabLst>
              <a:defRPr/>
            </a:pPr>
            <a:r>
              <a:rPr sz="2576" spc="10" dirty="0">
                <a:solidFill>
                  <a:srgbClr val="00AF00"/>
                </a:solidFill>
                <a:latin typeface="Times New Roman"/>
                <a:cs typeface="Times New Roman"/>
              </a:rPr>
              <a:t>attributs	</a:t>
            </a:r>
            <a:r>
              <a:rPr sz="2576" spc="10" dirty="0">
                <a:solidFill>
                  <a:srgbClr val="FF0000"/>
                </a:solidFill>
                <a:latin typeface="Times New Roman"/>
                <a:cs typeface="Times New Roman"/>
              </a:rPr>
              <a:t>méthodes</a:t>
            </a:r>
            <a:endParaRPr sz="2576">
              <a:latin typeface="Times New Roman"/>
              <a:cs typeface="Times New Roman"/>
            </a:endParaRPr>
          </a:p>
        </p:txBody>
      </p:sp>
      <p:sp>
        <p:nvSpPr>
          <p:cNvPr id="168991" name="object 32"/>
          <p:cNvSpPr>
            <a:spLocks/>
          </p:cNvSpPr>
          <p:nvPr/>
        </p:nvSpPr>
        <p:spPr bwMode="auto">
          <a:xfrm>
            <a:off x="5884864" y="4306888"/>
            <a:ext cx="3627437" cy="1814512"/>
          </a:xfrm>
          <a:custGeom>
            <a:avLst/>
            <a:gdLst>
              <a:gd name="T0" fmla="*/ 0 w 1830704"/>
              <a:gd name="T1" fmla="*/ 1813452 h 915669"/>
              <a:gd name="T2" fmla="*/ 3626583 w 1830704"/>
              <a:gd name="T3" fmla="*/ 1813452 h 915669"/>
              <a:gd name="T4" fmla="*/ 3626583 w 1830704"/>
              <a:gd name="T5" fmla="*/ 0 h 915669"/>
              <a:gd name="T6" fmla="*/ 0 w 1830704"/>
              <a:gd name="T7" fmla="*/ 0 h 915669"/>
              <a:gd name="T8" fmla="*/ 0 w 1830704"/>
              <a:gd name="T9" fmla="*/ 1813452 h 9156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30704" h="915669">
                <a:moveTo>
                  <a:pt x="0" y="915134"/>
                </a:moveTo>
                <a:lnTo>
                  <a:pt x="1830273" y="915134"/>
                </a:lnTo>
                <a:lnTo>
                  <a:pt x="1830273" y="0"/>
                </a:lnTo>
                <a:lnTo>
                  <a:pt x="0" y="0"/>
                </a:lnTo>
                <a:lnTo>
                  <a:pt x="0" y="915134"/>
                </a:lnTo>
                <a:close/>
              </a:path>
            </a:pathLst>
          </a:custGeom>
          <a:solidFill>
            <a:srgbClr val="AAAAAA"/>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fr-FR"/>
          </a:p>
        </p:txBody>
      </p:sp>
      <p:sp>
        <p:nvSpPr>
          <p:cNvPr id="33" name="object 33"/>
          <p:cNvSpPr txBox="1"/>
          <p:nvPr/>
        </p:nvSpPr>
        <p:spPr>
          <a:xfrm>
            <a:off x="6597651" y="3416301"/>
            <a:ext cx="688975" cy="339725"/>
          </a:xfrm>
          <a:prstGeom prst="rect">
            <a:avLst/>
          </a:prstGeom>
        </p:spPr>
        <p:txBody>
          <a:bodyPr lIns="0" tIns="33975" rIns="0" bIns="0">
            <a:spAutoFit/>
          </a:bodyPr>
          <a:lstStyle/>
          <a:p>
            <a:pPr marL="25168">
              <a:spcBef>
                <a:spcPts val="268"/>
              </a:spcBef>
              <a:defRPr/>
            </a:pPr>
            <a:r>
              <a:rPr sz="1982" b="1" spc="20" dirty="0">
                <a:latin typeface="Times New Roman"/>
                <a:cs typeface="Times New Roman"/>
              </a:rPr>
              <a:t>(vide)</a:t>
            </a:r>
            <a:endParaRPr sz="1982">
              <a:latin typeface="Times New Roman"/>
              <a:cs typeface="Times New Roman"/>
            </a:endParaRPr>
          </a:p>
        </p:txBody>
      </p:sp>
      <p:sp>
        <p:nvSpPr>
          <p:cNvPr id="168993" name="object 34"/>
          <p:cNvSpPr>
            <a:spLocks/>
          </p:cNvSpPr>
          <p:nvPr/>
        </p:nvSpPr>
        <p:spPr bwMode="auto">
          <a:xfrm>
            <a:off x="7697788" y="2560638"/>
            <a:ext cx="1746250" cy="1746250"/>
          </a:xfrm>
          <a:custGeom>
            <a:avLst/>
            <a:gdLst>
              <a:gd name="T0" fmla="*/ 0 w 881379"/>
              <a:gd name="T1" fmla="*/ 0 h 881380"/>
              <a:gd name="T2" fmla="*/ 97062 w 881379"/>
              <a:gd name="T3" fmla="*/ 7168 h 881380"/>
              <a:gd name="T4" fmla="*/ 192651 w 881379"/>
              <a:gd name="T5" fmla="*/ 19282 h 881380"/>
              <a:gd name="T6" fmla="*/ 286632 w 881379"/>
              <a:gd name="T7" fmla="*/ 36210 h 881380"/>
              <a:gd name="T8" fmla="*/ 378880 w 881379"/>
              <a:gd name="T9" fmla="*/ 57825 h 881380"/>
              <a:gd name="T10" fmla="*/ 469266 w 881379"/>
              <a:gd name="T11" fmla="*/ 84000 h 881380"/>
              <a:gd name="T12" fmla="*/ 557660 w 881379"/>
              <a:gd name="T13" fmla="*/ 114604 h 881380"/>
              <a:gd name="T14" fmla="*/ 643937 w 881379"/>
              <a:gd name="T15" fmla="*/ 149510 h 881380"/>
              <a:gd name="T16" fmla="*/ 727964 w 881379"/>
              <a:gd name="T17" fmla="*/ 188591 h 881380"/>
              <a:gd name="T18" fmla="*/ 809616 w 881379"/>
              <a:gd name="T19" fmla="*/ 231717 h 881380"/>
              <a:gd name="T20" fmla="*/ 888764 w 881379"/>
              <a:gd name="T21" fmla="*/ 278758 h 881380"/>
              <a:gd name="T22" fmla="*/ 965279 w 881379"/>
              <a:gd name="T23" fmla="*/ 329590 h 881380"/>
              <a:gd name="T24" fmla="*/ 1039034 w 881379"/>
              <a:gd name="T25" fmla="*/ 384081 h 881380"/>
              <a:gd name="T26" fmla="*/ 1109898 w 881379"/>
              <a:gd name="T27" fmla="*/ 442102 h 881380"/>
              <a:gd name="T28" fmla="*/ 1177744 w 881379"/>
              <a:gd name="T29" fmla="*/ 503527 h 881380"/>
              <a:gd name="T30" fmla="*/ 1242445 w 881379"/>
              <a:gd name="T31" fmla="*/ 568228 h 881380"/>
              <a:gd name="T32" fmla="*/ 1303870 w 881379"/>
              <a:gd name="T33" fmla="*/ 636074 h 881380"/>
              <a:gd name="T34" fmla="*/ 1361891 w 881379"/>
              <a:gd name="T35" fmla="*/ 706938 h 881380"/>
              <a:gd name="T36" fmla="*/ 1416382 w 881379"/>
              <a:gd name="T37" fmla="*/ 780693 h 881380"/>
              <a:gd name="T38" fmla="*/ 1467214 w 881379"/>
              <a:gd name="T39" fmla="*/ 857207 h 881380"/>
              <a:gd name="T40" fmla="*/ 1514255 w 881379"/>
              <a:gd name="T41" fmla="*/ 936355 h 881380"/>
              <a:gd name="T42" fmla="*/ 1557381 w 881379"/>
              <a:gd name="T43" fmla="*/ 1018007 h 881380"/>
              <a:gd name="T44" fmla="*/ 1596462 w 881379"/>
              <a:gd name="T45" fmla="*/ 1102037 h 881380"/>
              <a:gd name="T46" fmla="*/ 1631368 w 881379"/>
              <a:gd name="T47" fmla="*/ 1188311 h 881380"/>
              <a:gd name="T48" fmla="*/ 1661973 w 881379"/>
              <a:gd name="T49" fmla="*/ 1276705 h 881380"/>
              <a:gd name="T50" fmla="*/ 1688147 w 881379"/>
              <a:gd name="T51" fmla="*/ 1367091 h 881380"/>
              <a:gd name="T52" fmla="*/ 1709763 w 881379"/>
              <a:gd name="T53" fmla="*/ 1459339 h 881380"/>
              <a:gd name="T54" fmla="*/ 1726693 w 881379"/>
              <a:gd name="T55" fmla="*/ 1553320 h 881380"/>
              <a:gd name="T56" fmla="*/ 1738804 w 881379"/>
              <a:gd name="T57" fmla="*/ 1648908 h 881380"/>
              <a:gd name="T58" fmla="*/ 1745975 w 881379"/>
              <a:gd name="T59" fmla="*/ 1745973 h 88138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881379" h="881380">
                <a:moveTo>
                  <a:pt x="0" y="0"/>
                </a:moveTo>
                <a:lnTo>
                  <a:pt x="48990" y="3618"/>
                </a:lnTo>
                <a:lnTo>
                  <a:pt x="97236" y="9732"/>
                </a:lnTo>
                <a:lnTo>
                  <a:pt x="144671" y="18276"/>
                </a:lnTo>
                <a:lnTo>
                  <a:pt x="191231" y="29186"/>
                </a:lnTo>
                <a:lnTo>
                  <a:pt x="236851" y="42397"/>
                </a:lnTo>
                <a:lnTo>
                  <a:pt x="281466" y="57844"/>
                </a:lnTo>
                <a:lnTo>
                  <a:pt x="325012" y="75462"/>
                </a:lnTo>
                <a:lnTo>
                  <a:pt x="367423" y="95187"/>
                </a:lnTo>
                <a:lnTo>
                  <a:pt x="408635" y="116954"/>
                </a:lnTo>
                <a:lnTo>
                  <a:pt x="448583" y="140697"/>
                </a:lnTo>
                <a:lnTo>
                  <a:pt x="487202" y="166353"/>
                </a:lnTo>
                <a:lnTo>
                  <a:pt x="524428" y="193856"/>
                </a:lnTo>
                <a:lnTo>
                  <a:pt x="560195" y="223141"/>
                </a:lnTo>
                <a:lnTo>
                  <a:pt x="594439" y="254144"/>
                </a:lnTo>
                <a:lnTo>
                  <a:pt x="627095" y="286800"/>
                </a:lnTo>
                <a:lnTo>
                  <a:pt x="658098" y="321044"/>
                </a:lnTo>
                <a:lnTo>
                  <a:pt x="687383" y="356811"/>
                </a:lnTo>
                <a:lnTo>
                  <a:pt x="714886" y="394037"/>
                </a:lnTo>
                <a:lnTo>
                  <a:pt x="740542" y="432656"/>
                </a:lnTo>
                <a:lnTo>
                  <a:pt x="764285" y="472604"/>
                </a:lnTo>
                <a:lnTo>
                  <a:pt x="786052" y="513816"/>
                </a:lnTo>
                <a:lnTo>
                  <a:pt x="805777" y="556228"/>
                </a:lnTo>
                <a:lnTo>
                  <a:pt x="823395" y="599773"/>
                </a:lnTo>
                <a:lnTo>
                  <a:pt x="838842" y="644388"/>
                </a:lnTo>
                <a:lnTo>
                  <a:pt x="852053" y="690008"/>
                </a:lnTo>
                <a:lnTo>
                  <a:pt x="862963" y="736568"/>
                </a:lnTo>
                <a:lnTo>
                  <a:pt x="871508" y="784003"/>
                </a:lnTo>
                <a:lnTo>
                  <a:pt x="877621" y="832249"/>
                </a:lnTo>
                <a:lnTo>
                  <a:pt x="881240" y="881240"/>
                </a:lnTo>
              </a:path>
            </a:pathLst>
          </a:custGeom>
          <a:noFill/>
          <a:ln w="11297">
            <a:solidFill>
              <a:srgbClr val="D100D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94" name="object 35"/>
          <p:cNvSpPr>
            <a:spLocks/>
          </p:cNvSpPr>
          <p:nvPr/>
        </p:nvSpPr>
        <p:spPr bwMode="auto">
          <a:xfrm>
            <a:off x="7697788" y="2560638"/>
            <a:ext cx="1814512" cy="1746250"/>
          </a:xfrm>
          <a:custGeom>
            <a:avLst/>
            <a:gdLst>
              <a:gd name="T0" fmla="*/ 0 w 915670"/>
              <a:gd name="T1" fmla="*/ 0 h 881380"/>
              <a:gd name="T2" fmla="*/ 0 w 915670"/>
              <a:gd name="T3" fmla="*/ 1745973 h 881380"/>
              <a:gd name="T4" fmla="*/ 1813454 w 915670"/>
              <a:gd name="T5" fmla="*/ 1745973 h 881380"/>
              <a:gd name="T6" fmla="*/ 0 60000 65536"/>
              <a:gd name="T7" fmla="*/ 0 60000 65536"/>
              <a:gd name="T8" fmla="*/ 0 60000 65536"/>
            </a:gdLst>
            <a:ahLst/>
            <a:cxnLst>
              <a:cxn ang="T6">
                <a:pos x="T0" y="T1"/>
              </a:cxn>
              <a:cxn ang="T7">
                <a:pos x="T2" y="T3"/>
              </a:cxn>
              <a:cxn ang="T8">
                <a:pos x="T4" y="T5"/>
              </a:cxn>
            </a:cxnLst>
            <a:rect l="0" t="0" r="r" b="b"/>
            <a:pathLst>
              <a:path w="915670" h="881380">
                <a:moveTo>
                  <a:pt x="0" y="0"/>
                </a:moveTo>
                <a:lnTo>
                  <a:pt x="0" y="881240"/>
                </a:lnTo>
                <a:lnTo>
                  <a:pt x="915136" y="881240"/>
                </a:lnTo>
              </a:path>
            </a:pathLst>
          </a:custGeom>
          <a:noFill/>
          <a:ln w="11297">
            <a:solidFill>
              <a:srgbClr val="D100D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95" name="object 36"/>
          <p:cNvSpPr>
            <a:spLocks/>
          </p:cNvSpPr>
          <p:nvPr/>
        </p:nvSpPr>
        <p:spPr bwMode="auto">
          <a:xfrm>
            <a:off x="4867276" y="2492376"/>
            <a:ext cx="2697163" cy="873125"/>
          </a:xfrm>
          <a:custGeom>
            <a:avLst/>
            <a:gdLst>
              <a:gd name="T0" fmla="*/ 0 w 1361439"/>
              <a:gd name="T1" fmla="*/ 0 h 440689"/>
              <a:gd name="T2" fmla="*/ 84175 w 1361439"/>
              <a:gd name="T3" fmla="*/ 52621 h 440689"/>
              <a:gd name="T4" fmla="*/ 169175 w 1361439"/>
              <a:gd name="T5" fmla="*/ 103698 h 440689"/>
              <a:gd name="T6" fmla="*/ 254979 w 1361439"/>
              <a:gd name="T7" fmla="*/ 153222 h 440689"/>
              <a:gd name="T8" fmla="*/ 341562 w 1361439"/>
              <a:gd name="T9" fmla="*/ 201188 h 440689"/>
              <a:gd name="T10" fmla="*/ 428903 w 1361439"/>
              <a:gd name="T11" fmla="*/ 247586 h 440689"/>
              <a:gd name="T12" fmla="*/ 516983 w 1361439"/>
              <a:gd name="T13" fmla="*/ 292412 h 440689"/>
              <a:gd name="T14" fmla="*/ 605776 w 1361439"/>
              <a:gd name="T15" fmla="*/ 335655 h 440689"/>
              <a:gd name="T16" fmla="*/ 695265 w 1361439"/>
              <a:gd name="T17" fmla="*/ 377314 h 440689"/>
              <a:gd name="T18" fmla="*/ 785426 w 1361439"/>
              <a:gd name="T19" fmla="*/ 417377 h 440689"/>
              <a:gd name="T20" fmla="*/ 876236 w 1361439"/>
              <a:gd name="T21" fmla="*/ 455837 h 440689"/>
              <a:gd name="T22" fmla="*/ 967674 w 1361439"/>
              <a:gd name="T23" fmla="*/ 492691 h 440689"/>
              <a:gd name="T24" fmla="*/ 1059721 w 1361439"/>
              <a:gd name="T25" fmla="*/ 527928 h 440689"/>
              <a:gd name="T26" fmla="*/ 1152351 w 1361439"/>
              <a:gd name="T27" fmla="*/ 561542 h 440689"/>
              <a:gd name="T28" fmla="*/ 1245547 w 1361439"/>
              <a:gd name="T29" fmla="*/ 593528 h 440689"/>
              <a:gd name="T30" fmla="*/ 1339283 w 1361439"/>
              <a:gd name="T31" fmla="*/ 623877 h 440689"/>
              <a:gd name="T32" fmla="*/ 1433540 w 1361439"/>
              <a:gd name="T33" fmla="*/ 652582 h 440689"/>
              <a:gd name="T34" fmla="*/ 1528295 w 1361439"/>
              <a:gd name="T35" fmla="*/ 679636 h 440689"/>
              <a:gd name="T36" fmla="*/ 1623527 w 1361439"/>
              <a:gd name="T37" fmla="*/ 705032 h 440689"/>
              <a:gd name="T38" fmla="*/ 1719213 w 1361439"/>
              <a:gd name="T39" fmla="*/ 728764 h 440689"/>
              <a:gd name="T40" fmla="*/ 1815334 w 1361439"/>
              <a:gd name="T41" fmla="*/ 750825 h 440689"/>
              <a:gd name="T42" fmla="*/ 1911866 w 1361439"/>
              <a:gd name="T43" fmla="*/ 771204 h 440689"/>
              <a:gd name="T44" fmla="*/ 2008788 w 1361439"/>
              <a:gd name="T45" fmla="*/ 789900 h 440689"/>
              <a:gd name="T46" fmla="*/ 2106076 w 1361439"/>
              <a:gd name="T47" fmla="*/ 806903 h 440689"/>
              <a:gd name="T48" fmla="*/ 2203714 w 1361439"/>
              <a:gd name="T49" fmla="*/ 822206 h 440689"/>
              <a:gd name="T50" fmla="*/ 2301676 w 1361439"/>
              <a:gd name="T51" fmla="*/ 835802 h 440689"/>
              <a:gd name="T52" fmla="*/ 2399939 w 1361439"/>
              <a:gd name="T53" fmla="*/ 847683 h 440689"/>
              <a:gd name="T54" fmla="*/ 2498485 w 1361439"/>
              <a:gd name="T55" fmla="*/ 857843 h 440689"/>
              <a:gd name="T56" fmla="*/ 2597291 w 1361439"/>
              <a:gd name="T57" fmla="*/ 866278 h 440689"/>
              <a:gd name="T58" fmla="*/ 2696333 w 1361439"/>
              <a:gd name="T59" fmla="*/ 872974 h 44068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361439" h="440689">
                <a:moveTo>
                  <a:pt x="0" y="0"/>
                </a:moveTo>
                <a:lnTo>
                  <a:pt x="42489" y="26559"/>
                </a:lnTo>
                <a:lnTo>
                  <a:pt x="85394" y="52339"/>
                </a:lnTo>
                <a:lnTo>
                  <a:pt x="128705" y="77335"/>
                </a:lnTo>
                <a:lnTo>
                  <a:pt x="172409" y="101545"/>
                </a:lnTo>
                <a:lnTo>
                  <a:pt x="216496" y="124963"/>
                </a:lnTo>
                <a:lnTo>
                  <a:pt x="260956" y="147588"/>
                </a:lnTo>
                <a:lnTo>
                  <a:pt x="305776" y="169414"/>
                </a:lnTo>
                <a:lnTo>
                  <a:pt x="350947" y="190440"/>
                </a:lnTo>
                <a:lnTo>
                  <a:pt x="396457" y="210661"/>
                </a:lnTo>
                <a:lnTo>
                  <a:pt x="442295" y="230073"/>
                </a:lnTo>
                <a:lnTo>
                  <a:pt x="488450" y="248674"/>
                </a:lnTo>
                <a:lnTo>
                  <a:pt x="534912" y="266459"/>
                </a:lnTo>
                <a:lnTo>
                  <a:pt x="581669" y="283425"/>
                </a:lnTo>
                <a:lnTo>
                  <a:pt x="628711" y="299569"/>
                </a:lnTo>
                <a:lnTo>
                  <a:pt x="676026" y="314887"/>
                </a:lnTo>
                <a:lnTo>
                  <a:pt x="723604" y="329375"/>
                </a:lnTo>
                <a:lnTo>
                  <a:pt x="771433" y="343030"/>
                </a:lnTo>
                <a:lnTo>
                  <a:pt x="819503" y="355848"/>
                </a:lnTo>
                <a:lnTo>
                  <a:pt x="867802" y="367826"/>
                </a:lnTo>
                <a:lnTo>
                  <a:pt x="916321" y="378961"/>
                </a:lnTo>
                <a:lnTo>
                  <a:pt x="965047" y="389247"/>
                </a:lnTo>
                <a:lnTo>
                  <a:pt x="1013970" y="398683"/>
                </a:lnTo>
                <a:lnTo>
                  <a:pt x="1063078" y="407265"/>
                </a:lnTo>
                <a:lnTo>
                  <a:pt x="1112362" y="414989"/>
                </a:lnTo>
                <a:lnTo>
                  <a:pt x="1161810" y="421851"/>
                </a:lnTo>
                <a:lnTo>
                  <a:pt x="1211410" y="427848"/>
                </a:lnTo>
                <a:lnTo>
                  <a:pt x="1261153" y="432976"/>
                </a:lnTo>
                <a:lnTo>
                  <a:pt x="1311027" y="437233"/>
                </a:lnTo>
                <a:lnTo>
                  <a:pt x="1361020" y="440613"/>
                </a:lnTo>
              </a:path>
            </a:pathLst>
          </a:custGeom>
          <a:noFill/>
          <a:ln w="11297">
            <a:solidFill>
              <a:srgbClr val="D100D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96" name="object 37"/>
          <p:cNvSpPr>
            <a:spLocks/>
          </p:cNvSpPr>
          <p:nvPr/>
        </p:nvSpPr>
        <p:spPr bwMode="auto">
          <a:xfrm>
            <a:off x="4933950" y="2425701"/>
            <a:ext cx="2649538" cy="873125"/>
          </a:xfrm>
          <a:custGeom>
            <a:avLst/>
            <a:gdLst>
              <a:gd name="T0" fmla="*/ 0 w 1337310"/>
              <a:gd name="T1" fmla="*/ 0 h 440689"/>
              <a:gd name="T2" fmla="*/ 85772 w 1337310"/>
              <a:gd name="T3" fmla="*/ 53508 h 440689"/>
              <a:gd name="T4" fmla="*/ 172396 w 1337310"/>
              <a:gd name="T5" fmla="*/ 105427 h 440689"/>
              <a:gd name="T6" fmla="*/ 259846 w 1337310"/>
              <a:gd name="T7" fmla="*/ 155752 h 440689"/>
              <a:gd name="T8" fmla="*/ 348101 w 1337310"/>
              <a:gd name="T9" fmla="*/ 204469 h 440689"/>
              <a:gd name="T10" fmla="*/ 437136 w 1337310"/>
              <a:gd name="T11" fmla="*/ 251576 h 440689"/>
              <a:gd name="T12" fmla="*/ 526932 w 1337310"/>
              <a:gd name="T13" fmla="*/ 297062 h 440689"/>
              <a:gd name="T14" fmla="*/ 617463 w 1337310"/>
              <a:gd name="T15" fmla="*/ 340924 h 440689"/>
              <a:gd name="T16" fmla="*/ 708707 w 1337310"/>
              <a:gd name="T17" fmla="*/ 383148 h 440689"/>
              <a:gd name="T18" fmla="*/ 800645 w 1337310"/>
              <a:gd name="T19" fmla="*/ 423733 h 440689"/>
              <a:gd name="T20" fmla="*/ 893250 w 1337310"/>
              <a:gd name="T21" fmla="*/ 462667 h 440689"/>
              <a:gd name="T22" fmla="*/ 986501 w 1337310"/>
              <a:gd name="T23" fmla="*/ 499944 h 440689"/>
              <a:gd name="T24" fmla="*/ 1080375 w 1337310"/>
              <a:gd name="T25" fmla="*/ 535560 h 440689"/>
              <a:gd name="T26" fmla="*/ 1174852 w 1337310"/>
              <a:gd name="T27" fmla="*/ 569501 h 440689"/>
              <a:gd name="T28" fmla="*/ 1269906 w 1337310"/>
              <a:gd name="T29" fmla="*/ 601764 h 440689"/>
              <a:gd name="T30" fmla="*/ 1365515 w 1337310"/>
              <a:gd name="T31" fmla="*/ 632341 h 440689"/>
              <a:gd name="T32" fmla="*/ 1461659 w 1337310"/>
              <a:gd name="T33" fmla="*/ 661224 h 440689"/>
              <a:gd name="T34" fmla="*/ 1558314 w 1337310"/>
              <a:gd name="T35" fmla="*/ 688405 h 440689"/>
              <a:gd name="T36" fmla="*/ 1655457 w 1337310"/>
              <a:gd name="T37" fmla="*/ 713878 h 440689"/>
              <a:gd name="T38" fmla="*/ 1753065 w 1337310"/>
              <a:gd name="T39" fmla="*/ 737634 h 440689"/>
              <a:gd name="T40" fmla="*/ 1851114 w 1337310"/>
              <a:gd name="T41" fmla="*/ 759667 h 440689"/>
              <a:gd name="T42" fmla="*/ 1949586 w 1337310"/>
              <a:gd name="T43" fmla="*/ 779968 h 440689"/>
              <a:gd name="T44" fmla="*/ 2048454 w 1337310"/>
              <a:gd name="T45" fmla="*/ 798530 h 440689"/>
              <a:gd name="T46" fmla="*/ 2147699 w 1337310"/>
              <a:gd name="T47" fmla="*/ 815347 h 440689"/>
              <a:gd name="T48" fmla="*/ 2247296 w 1337310"/>
              <a:gd name="T49" fmla="*/ 830409 h 440689"/>
              <a:gd name="T50" fmla="*/ 2347222 w 1337310"/>
              <a:gd name="T51" fmla="*/ 843711 h 440689"/>
              <a:gd name="T52" fmla="*/ 2447457 w 1337310"/>
              <a:gd name="T53" fmla="*/ 855244 h 440689"/>
              <a:gd name="T54" fmla="*/ 2547975 w 1337310"/>
              <a:gd name="T55" fmla="*/ 865002 h 440689"/>
              <a:gd name="T56" fmla="*/ 2648757 w 1337310"/>
              <a:gd name="T57" fmla="*/ 872974 h 4406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337310" h="440689">
                <a:moveTo>
                  <a:pt x="0" y="0"/>
                </a:moveTo>
                <a:lnTo>
                  <a:pt x="43292" y="27007"/>
                </a:lnTo>
                <a:lnTo>
                  <a:pt x="87014" y="53212"/>
                </a:lnTo>
                <a:lnTo>
                  <a:pt x="131153" y="78612"/>
                </a:lnTo>
                <a:lnTo>
                  <a:pt x="175698" y="103201"/>
                </a:lnTo>
                <a:lnTo>
                  <a:pt x="220637" y="126977"/>
                </a:lnTo>
                <a:lnTo>
                  <a:pt x="265960" y="149935"/>
                </a:lnTo>
                <a:lnTo>
                  <a:pt x="311654" y="172073"/>
                </a:lnTo>
                <a:lnTo>
                  <a:pt x="357708" y="193385"/>
                </a:lnTo>
                <a:lnTo>
                  <a:pt x="404112" y="213869"/>
                </a:lnTo>
                <a:lnTo>
                  <a:pt x="450853" y="233520"/>
                </a:lnTo>
                <a:lnTo>
                  <a:pt x="497920" y="252335"/>
                </a:lnTo>
                <a:lnTo>
                  <a:pt x="545301" y="270311"/>
                </a:lnTo>
                <a:lnTo>
                  <a:pt x="592987" y="287442"/>
                </a:lnTo>
                <a:lnTo>
                  <a:pt x="640964" y="303726"/>
                </a:lnTo>
                <a:lnTo>
                  <a:pt x="689221" y="319159"/>
                </a:lnTo>
                <a:lnTo>
                  <a:pt x="737748" y="333737"/>
                </a:lnTo>
                <a:lnTo>
                  <a:pt x="786533" y="347456"/>
                </a:lnTo>
                <a:lnTo>
                  <a:pt x="835564" y="360313"/>
                </a:lnTo>
                <a:lnTo>
                  <a:pt x="884830" y="372303"/>
                </a:lnTo>
                <a:lnTo>
                  <a:pt x="934319" y="383424"/>
                </a:lnTo>
                <a:lnTo>
                  <a:pt x="984021" y="393670"/>
                </a:lnTo>
                <a:lnTo>
                  <a:pt x="1033923" y="403039"/>
                </a:lnTo>
                <a:lnTo>
                  <a:pt x="1084015" y="411527"/>
                </a:lnTo>
                <a:lnTo>
                  <a:pt x="1134285" y="419129"/>
                </a:lnTo>
                <a:lnTo>
                  <a:pt x="1184721" y="425843"/>
                </a:lnTo>
                <a:lnTo>
                  <a:pt x="1235313" y="431664"/>
                </a:lnTo>
                <a:lnTo>
                  <a:pt x="1286048" y="436589"/>
                </a:lnTo>
                <a:lnTo>
                  <a:pt x="1336916" y="440613"/>
                </a:lnTo>
              </a:path>
            </a:pathLst>
          </a:custGeom>
          <a:noFill/>
          <a:ln w="11297">
            <a:solidFill>
              <a:srgbClr val="D100D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168997" name="object 38"/>
          <p:cNvSpPr>
            <a:spLocks/>
          </p:cNvSpPr>
          <p:nvPr/>
        </p:nvSpPr>
        <p:spPr bwMode="auto">
          <a:xfrm>
            <a:off x="7442201" y="3178175"/>
            <a:ext cx="195263" cy="280988"/>
          </a:xfrm>
          <a:custGeom>
            <a:avLst/>
            <a:gdLst>
              <a:gd name="T0" fmla="*/ 10388 w 99060"/>
              <a:gd name="T1" fmla="*/ 0 h 141605"/>
              <a:gd name="T2" fmla="*/ 194486 w 99060"/>
              <a:gd name="T3" fmla="*/ 159923 h 141605"/>
              <a:gd name="T4" fmla="*/ 0 w 99060"/>
              <a:gd name="T5" fmla="*/ 280988 h 141605"/>
              <a:gd name="T6" fmla="*/ 0 60000 65536"/>
              <a:gd name="T7" fmla="*/ 0 60000 65536"/>
              <a:gd name="T8" fmla="*/ 0 60000 65536"/>
            </a:gdLst>
            <a:ahLst/>
            <a:cxnLst>
              <a:cxn ang="T6">
                <a:pos x="T0" y="T1"/>
              </a:cxn>
              <a:cxn ang="T7">
                <a:pos x="T2" y="T3"/>
              </a:cxn>
              <a:cxn ang="T8">
                <a:pos x="T4" y="T5"/>
              </a:cxn>
            </a:cxnLst>
            <a:rect l="0" t="0" r="r" b="b"/>
            <a:pathLst>
              <a:path w="99060" h="141605">
                <a:moveTo>
                  <a:pt x="5270" y="0"/>
                </a:moveTo>
                <a:lnTo>
                  <a:pt x="98666" y="80594"/>
                </a:lnTo>
                <a:lnTo>
                  <a:pt x="0" y="141605"/>
                </a:lnTo>
              </a:path>
            </a:pathLst>
          </a:custGeom>
          <a:noFill/>
          <a:ln w="11297">
            <a:solidFill>
              <a:srgbClr val="D100D1"/>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fr-FR"/>
          </a:p>
        </p:txBody>
      </p:sp>
      <p:sp>
        <p:nvSpPr>
          <p:cNvPr id="39" name="object 39"/>
          <p:cNvSpPr txBox="1"/>
          <p:nvPr/>
        </p:nvSpPr>
        <p:spPr>
          <a:xfrm rot="20460000">
            <a:off x="3595688" y="2136776"/>
            <a:ext cx="2462212" cy="333375"/>
          </a:xfrm>
          <a:prstGeom prst="rect">
            <a:avLst/>
          </a:prstGeom>
        </p:spPr>
        <p:txBody>
          <a:bodyPr lIns="0" tIns="0" rIns="0" bIns="0">
            <a:spAutoFit/>
          </a:bodyPr>
          <a:lstStyle/>
          <a:p>
            <a:pPr>
              <a:lnSpc>
                <a:spcPts val="2616"/>
              </a:lnSpc>
              <a:defRPr/>
            </a:pPr>
            <a:r>
              <a:rPr sz="2576" b="1" spc="20" dirty="0">
                <a:solidFill>
                  <a:srgbClr val="D100D1"/>
                </a:solidFill>
                <a:latin typeface="Times New Roman"/>
                <a:cs typeface="Times New Roman"/>
              </a:rPr>
              <a:t>ABSTRACTION</a:t>
            </a:r>
            <a:endParaRPr sz="2576">
              <a:latin typeface="Times New Roman"/>
              <a:cs typeface="Times New Roman"/>
            </a:endParaRPr>
          </a:p>
        </p:txBody>
      </p:sp>
      <p:graphicFrame>
        <p:nvGraphicFramePr>
          <p:cNvPr id="35" name="Objet 34"/>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29699"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1067335722"/>
      </p:ext>
    </p:extLst>
  </p:cSld>
  <p:clrMapOvr>
    <a:masterClrMapping/>
  </p:clrMapOvr>
  <p:transition>
    <p:cu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096432" y="82552"/>
            <a:ext cx="10050103" cy="6742112"/>
          </a:xfrm>
        </p:spPr>
        <p:txBody>
          <a:bodyPr rtlCol="0">
            <a:noAutofit/>
          </a:bodyPr>
          <a:lstStyle/>
          <a:p>
            <a:pPr marL="91440" indent="-91440" eaLnBrk="1" fontAlgn="auto" hangingPunct="1">
              <a:defRPr/>
            </a:pPr>
            <a:r>
              <a:rPr lang="en-US" sz="1600" b="1" u="sng" dirty="0">
                <a:solidFill>
                  <a:srgbClr val="FF0000"/>
                </a:solidFill>
                <a:effectLst>
                  <a:outerShdw blurRad="38100" dist="38100" dir="2700000" algn="tl">
                    <a:srgbClr val="000000">
                      <a:alpha val="43137"/>
                    </a:srgbClr>
                  </a:outerShdw>
                </a:effectLst>
              </a:rPr>
              <a:t>La </a:t>
            </a:r>
            <a:r>
              <a:rPr lang="en-US" sz="1600" b="1" u="sng" dirty="0" err="1">
                <a:solidFill>
                  <a:srgbClr val="FF0000"/>
                </a:solidFill>
                <a:effectLst>
                  <a:outerShdw blurRad="38100" dist="38100" dir="2700000" algn="tl">
                    <a:srgbClr val="000000">
                      <a:alpha val="43137"/>
                    </a:srgbClr>
                  </a:outerShdw>
                </a:effectLst>
              </a:rPr>
              <a:t>classe</a:t>
            </a:r>
            <a:r>
              <a:rPr lang="en-US" sz="1600" b="1" u="sng" dirty="0">
                <a:solidFill>
                  <a:srgbClr val="FF0000"/>
                </a:solidFill>
                <a:effectLst>
                  <a:outerShdw blurRad="38100" dist="38100" dir="2700000" algn="tl">
                    <a:srgbClr val="000000">
                      <a:alpha val="43137"/>
                    </a:srgbClr>
                  </a:outerShdw>
                </a:effectLst>
              </a:rPr>
              <a:t> dispose </a:t>
            </a:r>
            <a:r>
              <a:rPr lang="en-US" sz="1600" b="1" u="sng" dirty="0" err="1">
                <a:solidFill>
                  <a:srgbClr val="FF0000"/>
                </a:solidFill>
                <a:effectLst>
                  <a:outerShdw blurRad="38100" dist="38100" dir="2700000" algn="tl">
                    <a:srgbClr val="000000">
                      <a:alpha val="43137"/>
                    </a:srgbClr>
                  </a:outerShdw>
                </a:effectLst>
              </a:rPr>
              <a:t>également</a:t>
            </a:r>
            <a:r>
              <a:rPr lang="en-US" sz="1600" b="1" u="sng" dirty="0">
                <a:solidFill>
                  <a:srgbClr val="FF0000"/>
                </a:solidFill>
                <a:effectLst>
                  <a:outerShdw blurRad="38100" dist="38100" dir="2700000" algn="tl">
                    <a:srgbClr val="000000">
                      <a:alpha val="43137"/>
                    </a:srgbClr>
                  </a:outerShdw>
                </a:effectLst>
              </a:rPr>
              <a:t> de </a:t>
            </a:r>
            <a:r>
              <a:rPr lang="en-US" sz="1600" b="1" u="sng" dirty="0" err="1">
                <a:solidFill>
                  <a:srgbClr val="FF0000"/>
                </a:solidFill>
                <a:effectLst>
                  <a:outerShdw blurRad="38100" dist="38100" dir="2700000" algn="tl">
                    <a:srgbClr val="000000">
                      <a:alpha val="43137"/>
                    </a:srgbClr>
                  </a:outerShdw>
                </a:effectLst>
              </a:rPr>
              <a:t>différentes</a:t>
            </a:r>
            <a:r>
              <a:rPr lang="en-US" sz="1600" b="1" u="sng" dirty="0">
                <a:solidFill>
                  <a:srgbClr val="FF0000"/>
                </a:solidFill>
                <a:effectLst>
                  <a:outerShdw blurRad="38100" dist="38100" dir="2700000" algn="tl">
                    <a:srgbClr val="000000">
                      <a:alpha val="43137"/>
                    </a:srgbClr>
                  </a:outerShdw>
                </a:effectLst>
              </a:rPr>
              <a:t> </a:t>
            </a:r>
            <a:r>
              <a:rPr lang="en-US" sz="1600" b="1" u="sng" dirty="0" err="1">
                <a:solidFill>
                  <a:srgbClr val="FF0000"/>
                </a:solidFill>
                <a:effectLst>
                  <a:outerShdw blurRad="38100" dist="38100" dir="2700000" algn="tl">
                    <a:srgbClr val="000000">
                      <a:alpha val="43137"/>
                    </a:srgbClr>
                  </a:outerShdw>
                </a:effectLst>
              </a:rPr>
              <a:t>méthodes</a:t>
            </a:r>
            <a:r>
              <a:rPr lang="en-US" sz="1600" b="1" u="sng" dirty="0">
                <a:solidFill>
                  <a:srgbClr val="FF0000"/>
                </a:solidFill>
                <a:effectLst>
                  <a:outerShdw blurRad="38100" dist="38100" dir="2700000" algn="tl">
                    <a:srgbClr val="000000">
                      <a:alpha val="43137"/>
                    </a:srgbClr>
                  </a:outerShdw>
                </a:effectLst>
              </a:rPr>
              <a:t> (</a:t>
            </a:r>
            <a:r>
              <a:rPr lang="en-US" sz="1600" b="1" u="sng" dirty="0" err="1">
                <a:solidFill>
                  <a:srgbClr val="FF0000"/>
                </a:solidFill>
                <a:effectLst>
                  <a:outerShdw blurRad="38100" dist="38100" dir="2700000" algn="tl">
                    <a:srgbClr val="000000">
                      <a:alpha val="43137"/>
                    </a:srgbClr>
                  </a:outerShdw>
                </a:effectLst>
              </a:rPr>
              <a:t>présentation</a:t>
            </a:r>
            <a:r>
              <a:rPr lang="en-US" sz="1600" b="1" u="sng" dirty="0">
                <a:solidFill>
                  <a:srgbClr val="FF0000"/>
                </a:solidFill>
                <a:effectLst>
                  <a:outerShdw blurRad="38100" dist="38100" dir="2700000" algn="tl">
                    <a:srgbClr val="000000">
                      <a:alpha val="43137"/>
                    </a:srgbClr>
                  </a:outerShdw>
                </a:effectLst>
              </a:rPr>
              <a:t> non exhaustive) </a:t>
            </a:r>
          </a:p>
          <a:p>
            <a:pPr marL="91440" indent="-91440" eaLnBrk="1" fontAlgn="auto" hangingPunct="1">
              <a:defRPr/>
            </a:pPr>
            <a:r>
              <a:rPr lang="en-US" sz="1600" b="1" dirty="0">
                <a:solidFill>
                  <a:schemeClr val="tx1">
                    <a:lumMod val="75000"/>
                    <a:lumOff val="25000"/>
                  </a:schemeClr>
                </a:solidFill>
              </a:rPr>
              <a:t>void main(void) {</a:t>
            </a:r>
          </a:p>
          <a:p>
            <a:pPr marL="91440" indent="-91440" eaLnBrk="1" fontAlgn="auto" hangingPunct="1">
              <a:defRPr/>
            </a:pPr>
            <a:r>
              <a:rPr lang="en-US" sz="1600" b="1" dirty="0">
                <a:solidFill>
                  <a:schemeClr val="tx1">
                    <a:lumMod val="75000"/>
                    <a:lumOff val="25000"/>
                  </a:schemeClr>
                </a:solidFill>
              </a:rPr>
              <a:t> string s1("</a:t>
            </a:r>
            <a:r>
              <a:rPr lang="en-US" sz="1600" b="1" dirty="0" err="1">
                <a:solidFill>
                  <a:schemeClr val="tx1">
                    <a:lumMod val="75000"/>
                    <a:lumOff val="25000"/>
                  </a:schemeClr>
                </a:solidFill>
              </a:rPr>
              <a:t>abcdefg</a:t>
            </a:r>
            <a:r>
              <a:rPr lang="en-US" sz="1600" b="1" dirty="0">
                <a:solidFill>
                  <a:schemeClr val="tx1">
                    <a:lumMod val="75000"/>
                    <a:lumOff val="25000"/>
                  </a:schemeClr>
                </a:solidFill>
              </a:rPr>
              <a:t>");</a:t>
            </a:r>
          </a:p>
          <a:p>
            <a:pPr marL="91440" indent="-91440" eaLnBrk="1" fontAlgn="auto" hangingPunct="1">
              <a:defRPr/>
            </a:pPr>
            <a:r>
              <a:rPr lang="en-US" sz="1600" b="1" dirty="0">
                <a:solidFill>
                  <a:schemeClr val="tx1">
                    <a:lumMod val="75000"/>
                    <a:lumOff val="25000"/>
                  </a:schemeClr>
                </a:solidFill>
              </a:rPr>
              <a:t> </a:t>
            </a:r>
            <a:r>
              <a:rPr lang="en-US" sz="1600" b="1" dirty="0" err="1">
                <a:solidFill>
                  <a:schemeClr val="tx1">
                    <a:lumMod val="75000"/>
                    <a:lumOff val="25000"/>
                  </a:schemeClr>
                </a:solidFill>
              </a:rPr>
              <a:t>cout</a:t>
            </a:r>
            <a:r>
              <a:rPr lang="en-US" sz="1600" b="1" dirty="0">
                <a:solidFill>
                  <a:schemeClr val="tx1">
                    <a:lumMod val="75000"/>
                    <a:lumOff val="25000"/>
                  </a:schemeClr>
                </a:solidFill>
              </a:rPr>
              <a:t> &lt;&lt; "</a:t>
            </a:r>
            <a:r>
              <a:rPr lang="en-US" sz="1600" b="1" dirty="0" err="1">
                <a:solidFill>
                  <a:schemeClr val="tx1">
                    <a:lumMod val="75000"/>
                    <a:lumOff val="25000"/>
                  </a:schemeClr>
                </a:solidFill>
              </a:rPr>
              <a:t>Longueur</a:t>
            </a:r>
            <a:r>
              <a:rPr lang="en-US" sz="1600" b="1" dirty="0">
                <a:solidFill>
                  <a:schemeClr val="tx1">
                    <a:lumMod val="75000"/>
                    <a:lumOff val="25000"/>
                  </a:schemeClr>
                </a:solidFill>
              </a:rPr>
              <a:t> = " &lt;&lt; s1.length() &lt;&lt; </a:t>
            </a:r>
            <a:r>
              <a:rPr lang="en-US" sz="1600" b="1" dirty="0" err="1">
                <a:solidFill>
                  <a:schemeClr val="tx1">
                    <a:lumMod val="75000"/>
                    <a:lumOff val="25000"/>
                  </a:schemeClr>
                </a:solidFill>
              </a:rPr>
              <a:t>endl</a:t>
            </a:r>
            <a:r>
              <a:rPr lang="en-US" sz="1600" b="1" dirty="0">
                <a:solidFill>
                  <a:schemeClr val="tx1">
                    <a:lumMod val="75000"/>
                    <a:lumOff val="25000"/>
                  </a:schemeClr>
                </a:solidFill>
              </a:rPr>
              <a:t>;</a:t>
            </a:r>
          </a:p>
          <a:p>
            <a:pPr marL="91440" indent="-91440" eaLnBrk="1" fontAlgn="auto" hangingPunct="1">
              <a:defRPr/>
            </a:pPr>
            <a:r>
              <a:rPr lang="en-US" sz="1600" b="1" dirty="0">
                <a:solidFill>
                  <a:schemeClr val="tx1">
                    <a:lumMod val="75000"/>
                    <a:lumOff val="25000"/>
                  </a:schemeClr>
                </a:solidFill>
              </a:rPr>
              <a:t> </a:t>
            </a:r>
            <a:r>
              <a:rPr lang="en-US" sz="1600" b="1" dirty="0" err="1">
                <a:solidFill>
                  <a:schemeClr val="tx1">
                    <a:lumMod val="75000"/>
                    <a:lumOff val="25000"/>
                  </a:schemeClr>
                </a:solidFill>
              </a:rPr>
              <a:t>cout</a:t>
            </a:r>
            <a:r>
              <a:rPr lang="en-US" sz="1600" b="1" dirty="0">
                <a:solidFill>
                  <a:schemeClr val="tx1">
                    <a:lumMod val="75000"/>
                    <a:lumOff val="25000"/>
                  </a:schemeClr>
                </a:solidFill>
              </a:rPr>
              <a:t> &lt;&lt; "</a:t>
            </a:r>
            <a:r>
              <a:rPr lang="en-US" sz="1600" b="1" dirty="0" err="1">
                <a:solidFill>
                  <a:schemeClr val="tx1">
                    <a:lumMod val="75000"/>
                    <a:lumOff val="25000"/>
                  </a:schemeClr>
                </a:solidFill>
              </a:rPr>
              <a:t>Capacite</a:t>
            </a:r>
            <a:r>
              <a:rPr lang="en-US" sz="1600" b="1" dirty="0">
                <a:solidFill>
                  <a:schemeClr val="tx1">
                    <a:lumMod val="75000"/>
                    <a:lumOff val="25000"/>
                  </a:schemeClr>
                </a:solidFill>
              </a:rPr>
              <a:t> = " &lt;&lt; s1.capacity()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p>
          <a:p>
            <a:pPr marL="91440" indent="-91440" eaLnBrk="1" fontAlgn="auto" hangingPunct="1">
              <a:defRPr/>
            </a:pPr>
            <a:r>
              <a:rPr lang="en-US" sz="1600" b="1" dirty="0" err="1">
                <a:solidFill>
                  <a:schemeClr val="tx1">
                    <a:lumMod val="75000"/>
                    <a:lumOff val="25000"/>
                  </a:schemeClr>
                </a:solidFill>
              </a:rPr>
              <a:t>cout</a:t>
            </a:r>
            <a:r>
              <a:rPr lang="en-US" sz="1600" b="1" dirty="0">
                <a:solidFill>
                  <a:schemeClr val="tx1">
                    <a:lumMod val="75000"/>
                    <a:lumOff val="25000"/>
                  </a:schemeClr>
                </a:solidFill>
              </a:rPr>
              <a:t> &lt;&lt; s1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r>
              <a:rPr lang="en-US" sz="1600" b="1" dirty="0">
                <a:solidFill>
                  <a:srgbClr val="FF0000"/>
                </a:solidFill>
              </a:rPr>
              <a:t>// s1 = </a:t>
            </a:r>
            <a:r>
              <a:rPr lang="en-US" sz="1600" b="1" dirty="0" err="1">
                <a:solidFill>
                  <a:srgbClr val="FF0000"/>
                </a:solidFill>
              </a:rPr>
              <a:t>abcdefg</a:t>
            </a:r>
            <a:r>
              <a:rPr lang="en-US" sz="1600" b="1" dirty="0">
                <a:solidFill>
                  <a:srgbClr val="FF0000"/>
                </a:solidFill>
              </a:rPr>
              <a:t> </a:t>
            </a:r>
          </a:p>
          <a:p>
            <a:pPr marL="91440" indent="-91440" eaLnBrk="1" fontAlgn="auto" hangingPunct="1">
              <a:defRPr/>
            </a:pPr>
            <a:r>
              <a:rPr lang="en-US" sz="1600" b="1" dirty="0">
                <a:solidFill>
                  <a:schemeClr val="tx1">
                    <a:lumMod val="75000"/>
                    <a:lumOff val="25000"/>
                  </a:schemeClr>
                </a:solidFill>
              </a:rPr>
              <a:t>s1.insert(1,"ABC");                                      </a:t>
            </a:r>
            <a:r>
              <a:rPr lang="en-US" sz="1600" b="1" dirty="0">
                <a:solidFill>
                  <a:srgbClr val="FF0000"/>
                </a:solidFill>
              </a:rPr>
              <a:t>// </a:t>
            </a:r>
            <a:r>
              <a:rPr lang="en-US" sz="1600" b="1" dirty="0" err="1">
                <a:solidFill>
                  <a:srgbClr val="FF0000"/>
                </a:solidFill>
              </a:rPr>
              <a:t>insère</a:t>
            </a:r>
            <a:r>
              <a:rPr lang="en-US" sz="1600" b="1" dirty="0">
                <a:solidFill>
                  <a:srgbClr val="FF0000"/>
                </a:solidFill>
              </a:rPr>
              <a:t> la </a:t>
            </a:r>
            <a:r>
              <a:rPr lang="en-US" sz="1600" b="1" dirty="0" err="1">
                <a:solidFill>
                  <a:srgbClr val="FF0000"/>
                </a:solidFill>
              </a:rPr>
              <a:t>chaîne</a:t>
            </a:r>
            <a:r>
              <a:rPr lang="en-US" sz="1600" b="1" dirty="0">
                <a:solidFill>
                  <a:srgbClr val="FF0000"/>
                </a:solidFill>
              </a:rPr>
              <a:t> "ABC" à </a:t>
            </a:r>
            <a:r>
              <a:rPr lang="en-US" sz="1600" b="1" dirty="0" err="1">
                <a:solidFill>
                  <a:srgbClr val="FF0000"/>
                </a:solidFill>
              </a:rPr>
              <a:t>l'indice</a:t>
            </a:r>
            <a:r>
              <a:rPr lang="en-US" sz="1600" b="1" dirty="0">
                <a:solidFill>
                  <a:srgbClr val="FF0000"/>
                </a:solidFill>
              </a:rPr>
              <a:t> 1</a:t>
            </a:r>
          </a:p>
          <a:p>
            <a:pPr marL="91440" indent="-91440" eaLnBrk="1" fontAlgn="auto" hangingPunct="1">
              <a:defRPr/>
            </a:pPr>
            <a:r>
              <a:rPr lang="en-US" sz="1600" b="1" dirty="0">
                <a:solidFill>
                  <a:schemeClr val="tx1">
                    <a:lumMod val="75000"/>
                    <a:lumOff val="25000"/>
                  </a:schemeClr>
                </a:solidFill>
              </a:rPr>
              <a:t> </a:t>
            </a:r>
            <a:r>
              <a:rPr lang="en-US" sz="1600" b="1" dirty="0" err="1">
                <a:solidFill>
                  <a:schemeClr val="tx1">
                    <a:lumMod val="75000"/>
                    <a:lumOff val="25000"/>
                  </a:schemeClr>
                </a:solidFill>
              </a:rPr>
              <a:t>cout</a:t>
            </a:r>
            <a:r>
              <a:rPr lang="en-US" sz="1600" b="1" dirty="0">
                <a:solidFill>
                  <a:schemeClr val="tx1">
                    <a:lumMod val="75000"/>
                    <a:lumOff val="25000"/>
                  </a:schemeClr>
                </a:solidFill>
              </a:rPr>
              <a:t> &lt;&lt; s1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r>
              <a:rPr lang="en-US" sz="1600" b="1" dirty="0">
                <a:solidFill>
                  <a:srgbClr val="FF0000"/>
                </a:solidFill>
              </a:rPr>
              <a:t>// s1 = </a:t>
            </a:r>
            <a:r>
              <a:rPr lang="en-US" sz="1600" b="1" dirty="0" err="1">
                <a:solidFill>
                  <a:srgbClr val="FF0000"/>
                </a:solidFill>
              </a:rPr>
              <a:t>aABCbcdefg</a:t>
            </a:r>
            <a:r>
              <a:rPr lang="en-US" sz="1600" b="1" dirty="0">
                <a:solidFill>
                  <a:srgbClr val="FF0000"/>
                </a:solidFill>
              </a:rPr>
              <a:t> </a:t>
            </a:r>
          </a:p>
          <a:p>
            <a:pPr marL="91440" indent="-91440" eaLnBrk="1" fontAlgn="auto" hangingPunct="1">
              <a:defRPr/>
            </a:pPr>
            <a:r>
              <a:rPr lang="en-US" sz="1600" b="1" dirty="0">
                <a:solidFill>
                  <a:schemeClr val="tx1">
                    <a:lumMod val="75000"/>
                    <a:lumOff val="25000"/>
                  </a:schemeClr>
                </a:solidFill>
              </a:rPr>
              <a:t>s1.insert(2,4,'a');                                           </a:t>
            </a:r>
            <a:r>
              <a:rPr lang="en-US" sz="1600" b="1" dirty="0">
                <a:solidFill>
                  <a:srgbClr val="FF0000"/>
                </a:solidFill>
              </a:rPr>
              <a:t>// </a:t>
            </a:r>
            <a:r>
              <a:rPr lang="en-US" sz="1600" b="1" dirty="0" err="1">
                <a:solidFill>
                  <a:srgbClr val="FF0000"/>
                </a:solidFill>
              </a:rPr>
              <a:t>insère</a:t>
            </a:r>
            <a:r>
              <a:rPr lang="en-US" sz="1600" b="1" dirty="0">
                <a:solidFill>
                  <a:srgbClr val="FF0000"/>
                </a:solidFill>
              </a:rPr>
              <a:t> 4 </a:t>
            </a:r>
            <a:r>
              <a:rPr lang="en-US" sz="1600" b="1" dirty="0" err="1">
                <a:solidFill>
                  <a:srgbClr val="FF0000"/>
                </a:solidFill>
              </a:rPr>
              <a:t>fois</a:t>
            </a:r>
            <a:r>
              <a:rPr lang="en-US" sz="1600" b="1" dirty="0">
                <a:solidFill>
                  <a:srgbClr val="FF0000"/>
                </a:solidFill>
              </a:rPr>
              <a:t> la </a:t>
            </a:r>
            <a:r>
              <a:rPr lang="en-US" sz="1600" b="1" dirty="0" err="1">
                <a:solidFill>
                  <a:srgbClr val="FF0000"/>
                </a:solidFill>
              </a:rPr>
              <a:t>lettre</a:t>
            </a:r>
            <a:r>
              <a:rPr lang="en-US" sz="1600" b="1" dirty="0">
                <a:solidFill>
                  <a:srgbClr val="FF0000"/>
                </a:solidFill>
              </a:rPr>
              <a:t> 'a' à </a:t>
            </a:r>
            <a:r>
              <a:rPr lang="en-US" sz="1600" b="1" dirty="0" err="1">
                <a:solidFill>
                  <a:srgbClr val="FF0000"/>
                </a:solidFill>
              </a:rPr>
              <a:t>l'indice</a:t>
            </a:r>
            <a:r>
              <a:rPr lang="en-US" sz="1600" b="1" dirty="0">
                <a:solidFill>
                  <a:srgbClr val="FF0000"/>
                </a:solidFill>
              </a:rPr>
              <a:t> 2 </a:t>
            </a:r>
          </a:p>
          <a:p>
            <a:pPr marL="91440" indent="-91440" eaLnBrk="1" fontAlgn="auto" hangingPunct="1">
              <a:defRPr/>
            </a:pPr>
            <a:r>
              <a:rPr lang="en-US" sz="1600" b="1" dirty="0" err="1">
                <a:solidFill>
                  <a:schemeClr val="tx1">
                    <a:lumMod val="75000"/>
                    <a:lumOff val="25000"/>
                  </a:schemeClr>
                </a:solidFill>
              </a:rPr>
              <a:t>cout</a:t>
            </a:r>
            <a:r>
              <a:rPr lang="en-US" sz="1600" b="1" dirty="0">
                <a:solidFill>
                  <a:schemeClr val="tx1">
                    <a:lumMod val="75000"/>
                    <a:lumOff val="25000"/>
                  </a:schemeClr>
                </a:solidFill>
              </a:rPr>
              <a:t> &lt;&lt; s1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r>
              <a:rPr lang="en-US" sz="1600" b="1" dirty="0">
                <a:solidFill>
                  <a:srgbClr val="FF0000"/>
                </a:solidFill>
              </a:rPr>
              <a:t>  // s1 = </a:t>
            </a:r>
            <a:r>
              <a:rPr lang="en-US" sz="1600" b="1" dirty="0" err="1">
                <a:solidFill>
                  <a:srgbClr val="FF0000"/>
                </a:solidFill>
              </a:rPr>
              <a:t>aAaaaaBCbcdefg</a:t>
            </a:r>
            <a:r>
              <a:rPr lang="en-US" sz="1600" b="1" dirty="0">
                <a:solidFill>
                  <a:srgbClr val="FF0000"/>
                </a:solidFill>
              </a:rPr>
              <a:t> </a:t>
            </a:r>
          </a:p>
          <a:p>
            <a:pPr marL="91440" indent="-91440" eaLnBrk="1" fontAlgn="auto" hangingPunct="1">
              <a:defRPr/>
            </a:pPr>
            <a:r>
              <a:rPr lang="en-US" sz="1600" b="1" dirty="0">
                <a:solidFill>
                  <a:schemeClr val="tx1">
                    <a:lumMod val="75000"/>
                    <a:lumOff val="25000"/>
                  </a:schemeClr>
                </a:solidFill>
              </a:rPr>
              <a:t>s1.erase(0,1);                                                </a:t>
            </a:r>
            <a:r>
              <a:rPr lang="en-US" sz="1600" b="1" dirty="0">
                <a:solidFill>
                  <a:srgbClr val="FF0000"/>
                </a:solidFill>
              </a:rPr>
              <a:t>// </a:t>
            </a:r>
            <a:r>
              <a:rPr lang="en-US" sz="1600" b="1" dirty="0" err="1">
                <a:solidFill>
                  <a:srgbClr val="FF0000"/>
                </a:solidFill>
              </a:rPr>
              <a:t>supprime</a:t>
            </a:r>
            <a:r>
              <a:rPr lang="en-US" sz="1600" b="1" dirty="0">
                <a:solidFill>
                  <a:srgbClr val="FF0000"/>
                </a:solidFill>
              </a:rPr>
              <a:t> 1 </a:t>
            </a:r>
            <a:r>
              <a:rPr lang="en-US" sz="1600" b="1" dirty="0" err="1">
                <a:solidFill>
                  <a:srgbClr val="FF0000"/>
                </a:solidFill>
              </a:rPr>
              <a:t>caractère</a:t>
            </a:r>
            <a:r>
              <a:rPr lang="en-US" sz="1600" b="1" dirty="0">
                <a:solidFill>
                  <a:srgbClr val="FF0000"/>
                </a:solidFill>
              </a:rPr>
              <a:t> à </a:t>
            </a:r>
            <a:r>
              <a:rPr lang="en-US" sz="1600" b="1" dirty="0" err="1">
                <a:solidFill>
                  <a:srgbClr val="FF0000"/>
                </a:solidFill>
              </a:rPr>
              <a:t>l'indice</a:t>
            </a:r>
            <a:r>
              <a:rPr lang="en-US" sz="1600" b="1" dirty="0">
                <a:solidFill>
                  <a:srgbClr val="FF0000"/>
                </a:solidFill>
              </a:rPr>
              <a:t> 0 </a:t>
            </a:r>
          </a:p>
          <a:p>
            <a:pPr marL="91440" indent="-91440" eaLnBrk="1" fontAlgn="auto" hangingPunct="1">
              <a:defRPr/>
            </a:pPr>
            <a:r>
              <a:rPr lang="en-US" sz="1600" b="1" dirty="0" err="1">
                <a:solidFill>
                  <a:schemeClr val="tx1">
                    <a:lumMod val="75000"/>
                    <a:lumOff val="25000"/>
                  </a:schemeClr>
                </a:solidFill>
              </a:rPr>
              <a:t>cout</a:t>
            </a:r>
            <a:r>
              <a:rPr lang="en-US" sz="1600" b="1" dirty="0">
                <a:solidFill>
                  <a:schemeClr val="tx1">
                    <a:lumMod val="75000"/>
                    <a:lumOff val="25000"/>
                  </a:schemeClr>
                </a:solidFill>
              </a:rPr>
              <a:t> &lt;&lt; s1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r>
              <a:rPr lang="en-US" sz="1600" b="1" dirty="0">
                <a:solidFill>
                  <a:srgbClr val="FF0000"/>
                </a:solidFill>
              </a:rPr>
              <a:t>// s1 = </a:t>
            </a:r>
            <a:r>
              <a:rPr lang="en-US" sz="1600" b="1" dirty="0" err="1">
                <a:solidFill>
                  <a:srgbClr val="FF0000"/>
                </a:solidFill>
              </a:rPr>
              <a:t>AaaaaBCbcdefg</a:t>
            </a:r>
            <a:r>
              <a:rPr lang="en-US" sz="1600" b="1" dirty="0">
                <a:solidFill>
                  <a:srgbClr val="FF0000"/>
                </a:solidFill>
              </a:rPr>
              <a:t> </a:t>
            </a:r>
          </a:p>
          <a:p>
            <a:pPr marL="91440" indent="-91440" eaLnBrk="1" fontAlgn="auto" hangingPunct="1">
              <a:defRPr/>
            </a:pPr>
            <a:r>
              <a:rPr lang="en-US" sz="1600" b="1" dirty="0">
                <a:solidFill>
                  <a:schemeClr val="tx1">
                    <a:lumMod val="75000"/>
                    <a:lumOff val="25000"/>
                  </a:schemeClr>
                </a:solidFill>
              </a:rPr>
              <a:t>s1.erase(2,5);                                             </a:t>
            </a:r>
            <a:r>
              <a:rPr lang="en-US" sz="1600" b="1" dirty="0">
                <a:solidFill>
                  <a:srgbClr val="FF0000"/>
                </a:solidFill>
              </a:rPr>
              <a:t>  // </a:t>
            </a:r>
            <a:r>
              <a:rPr lang="en-US" sz="1600" b="1" dirty="0" err="1">
                <a:solidFill>
                  <a:srgbClr val="FF0000"/>
                </a:solidFill>
              </a:rPr>
              <a:t>supprime</a:t>
            </a:r>
            <a:r>
              <a:rPr lang="en-US" sz="1600" b="1" dirty="0">
                <a:solidFill>
                  <a:srgbClr val="FF0000"/>
                </a:solidFill>
              </a:rPr>
              <a:t> 5 </a:t>
            </a:r>
            <a:r>
              <a:rPr lang="en-US" sz="1600" b="1" dirty="0" err="1">
                <a:solidFill>
                  <a:srgbClr val="FF0000"/>
                </a:solidFill>
              </a:rPr>
              <a:t>caractères</a:t>
            </a:r>
            <a:r>
              <a:rPr lang="en-US" sz="1600" b="1" dirty="0">
                <a:solidFill>
                  <a:srgbClr val="FF0000"/>
                </a:solidFill>
              </a:rPr>
              <a:t> à </a:t>
            </a:r>
            <a:r>
              <a:rPr lang="en-US" sz="1600" b="1" dirty="0" err="1">
                <a:solidFill>
                  <a:srgbClr val="FF0000"/>
                </a:solidFill>
              </a:rPr>
              <a:t>l'indice</a:t>
            </a:r>
            <a:r>
              <a:rPr lang="en-US" sz="1600" b="1" dirty="0">
                <a:solidFill>
                  <a:srgbClr val="FF0000"/>
                </a:solidFill>
              </a:rPr>
              <a:t> 2 </a:t>
            </a:r>
          </a:p>
          <a:p>
            <a:pPr marL="91440" indent="-91440" eaLnBrk="1" fontAlgn="auto" hangingPunct="1">
              <a:defRPr/>
            </a:pPr>
            <a:r>
              <a:rPr lang="en-US" sz="1600" b="1" dirty="0" err="1">
                <a:solidFill>
                  <a:schemeClr val="tx1">
                    <a:lumMod val="75000"/>
                    <a:lumOff val="25000"/>
                  </a:schemeClr>
                </a:solidFill>
              </a:rPr>
              <a:t>cout</a:t>
            </a:r>
            <a:r>
              <a:rPr lang="en-US" sz="1600" b="1" dirty="0">
                <a:solidFill>
                  <a:schemeClr val="tx1">
                    <a:lumMod val="75000"/>
                    <a:lumOff val="25000"/>
                  </a:schemeClr>
                </a:solidFill>
              </a:rPr>
              <a:t> &lt;&lt; s1 &lt;&lt; </a:t>
            </a:r>
            <a:r>
              <a:rPr lang="en-US" sz="1600" b="1" dirty="0" err="1">
                <a:solidFill>
                  <a:schemeClr val="tx1">
                    <a:lumMod val="75000"/>
                    <a:lumOff val="25000"/>
                  </a:schemeClr>
                </a:solidFill>
              </a:rPr>
              <a:t>endl</a:t>
            </a:r>
            <a:r>
              <a:rPr lang="en-US" sz="1600" b="1" dirty="0">
                <a:solidFill>
                  <a:schemeClr val="tx1">
                    <a:lumMod val="75000"/>
                    <a:lumOff val="25000"/>
                  </a:schemeClr>
                </a:solidFill>
              </a:rPr>
              <a:t>;                                      </a:t>
            </a:r>
            <a:r>
              <a:rPr lang="en-US" sz="1600" b="1" dirty="0">
                <a:solidFill>
                  <a:srgbClr val="FF0000"/>
                </a:solidFill>
              </a:rPr>
              <a:t>// s1 = </a:t>
            </a:r>
            <a:r>
              <a:rPr lang="en-US" sz="1600" b="1" dirty="0" err="1">
                <a:solidFill>
                  <a:srgbClr val="FF0000"/>
                </a:solidFill>
              </a:rPr>
              <a:t>Aabcdefg</a:t>
            </a:r>
            <a:r>
              <a:rPr lang="en-US" sz="1600" b="1" dirty="0">
                <a:solidFill>
                  <a:schemeClr val="tx1">
                    <a:lumMod val="75000"/>
                    <a:lumOff val="25000"/>
                  </a:schemeClr>
                </a:solidFill>
              </a:rPr>
              <a:t> </a:t>
            </a:r>
          </a:p>
          <a:p>
            <a:pPr marL="91440" indent="-91440" eaLnBrk="1" fontAlgn="auto" hangingPunct="1">
              <a:defRPr/>
            </a:pPr>
            <a:r>
              <a:rPr lang="en-US" sz="1600" b="1" dirty="0">
                <a:solidFill>
                  <a:schemeClr val="tx1">
                    <a:lumMod val="75000"/>
                    <a:lumOff val="25000"/>
                  </a:schemeClr>
                </a:solidFill>
              </a:rPr>
              <a:t>// </a:t>
            </a:r>
            <a:r>
              <a:rPr lang="en-US" sz="1600" b="1" dirty="0" err="1">
                <a:solidFill>
                  <a:schemeClr val="tx1">
                    <a:lumMod val="75000"/>
                    <a:lumOff val="25000"/>
                  </a:schemeClr>
                </a:solidFill>
              </a:rPr>
              <a:t>possibilité</a:t>
            </a:r>
            <a:r>
              <a:rPr lang="en-US" sz="1600" b="1" dirty="0">
                <a:solidFill>
                  <a:schemeClr val="tx1">
                    <a:lumMod val="75000"/>
                    <a:lumOff val="25000"/>
                  </a:schemeClr>
                </a:solidFill>
              </a:rPr>
              <a:t> </a:t>
            </a:r>
            <a:r>
              <a:rPr lang="en-US" sz="1600" b="1" dirty="0" err="1">
                <a:solidFill>
                  <a:schemeClr val="tx1">
                    <a:lumMod val="75000"/>
                    <a:lumOff val="25000"/>
                  </a:schemeClr>
                </a:solidFill>
              </a:rPr>
              <a:t>d'obtenir</a:t>
            </a:r>
            <a:r>
              <a:rPr lang="en-US" sz="1600" b="1" dirty="0">
                <a:solidFill>
                  <a:schemeClr val="tx1">
                    <a:lumMod val="75000"/>
                    <a:lumOff val="25000"/>
                  </a:schemeClr>
                </a:solidFill>
              </a:rPr>
              <a:t> un </a:t>
            </a:r>
            <a:r>
              <a:rPr lang="en-US" sz="1600" b="1" dirty="0" err="1">
                <a:solidFill>
                  <a:schemeClr val="tx1">
                    <a:lumMod val="75000"/>
                    <a:lumOff val="25000"/>
                  </a:schemeClr>
                </a:solidFill>
              </a:rPr>
              <a:t>pointeur</a:t>
            </a:r>
            <a:r>
              <a:rPr lang="en-US" sz="1600" b="1" dirty="0">
                <a:solidFill>
                  <a:schemeClr val="tx1">
                    <a:lumMod val="75000"/>
                    <a:lumOff val="25000"/>
                  </a:schemeClr>
                </a:solidFill>
              </a:rPr>
              <a:t> compatible </a:t>
            </a:r>
            <a:r>
              <a:rPr lang="en-US" sz="1600" b="1" dirty="0" err="1">
                <a:solidFill>
                  <a:schemeClr val="tx1">
                    <a:lumMod val="75000"/>
                    <a:lumOff val="25000"/>
                  </a:schemeClr>
                </a:solidFill>
              </a:rPr>
              <a:t>const</a:t>
            </a:r>
            <a:r>
              <a:rPr lang="en-US" sz="1600" b="1" dirty="0">
                <a:solidFill>
                  <a:schemeClr val="tx1">
                    <a:lumMod val="75000"/>
                    <a:lumOff val="25000"/>
                  </a:schemeClr>
                </a:solidFill>
              </a:rPr>
              <a:t> char * </a:t>
            </a:r>
          </a:p>
          <a:p>
            <a:pPr marL="91440" indent="-91440" eaLnBrk="1" fontAlgn="auto" hangingPunct="1">
              <a:defRPr/>
            </a:pPr>
            <a:r>
              <a:rPr lang="en-US" sz="1600" b="1" dirty="0" err="1">
                <a:solidFill>
                  <a:schemeClr val="tx1">
                    <a:lumMod val="75000"/>
                    <a:lumOff val="25000"/>
                  </a:schemeClr>
                </a:solidFill>
              </a:rPr>
              <a:t>const</a:t>
            </a:r>
            <a:r>
              <a:rPr lang="en-US" sz="1600" b="1" dirty="0">
                <a:solidFill>
                  <a:schemeClr val="tx1">
                    <a:lumMod val="75000"/>
                    <a:lumOff val="25000"/>
                  </a:schemeClr>
                </a:solidFill>
              </a:rPr>
              <a:t> char * </a:t>
            </a:r>
            <a:r>
              <a:rPr lang="en-US" sz="1600" b="1" dirty="0" err="1">
                <a:solidFill>
                  <a:schemeClr val="tx1">
                    <a:lumMod val="75000"/>
                    <a:lumOff val="25000"/>
                  </a:schemeClr>
                </a:solidFill>
              </a:rPr>
              <a:t>ptr</a:t>
            </a:r>
            <a:r>
              <a:rPr lang="en-US" sz="1600" b="1" dirty="0">
                <a:solidFill>
                  <a:schemeClr val="tx1">
                    <a:lumMod val="75000"/>
                    <a:lumOff val="25000"/>
                  </a:schemeClr>
                </a:solidFill>
              </a:rPr>
              <a:t>=s1.c_str();</a:t>
            </a:r>
          </a:p>
          <a:p>
            <a:pPr marL="91440" indent="-91440" eaLnBrk="1" fontAlgn="auto" hangingPunct="1">
              <a:defRPr/>
            </a:pPr>
            <a:r>
              <a:rPr lang="en-US" sz="1600" b="1" dirty="0">
                <a:solidFill>
                  <a:schemeClr val="tx1">
                    <a:lumMod val="75000"/>
                    <a:lumOff val="25000"/>
                  </a:schemeClr>
                </a:solidFill>
              </a:rPr>
              <a:t> }</a:t>
            </a:r>
          </a:p>
        </p:txBody>
      </p:sp>
      <p:graphicFrame>
        <p:nvGraphicFramePr>
          <p:cNvPr id="4" name="Objet 3"/>
          <p:cNvGraphicFramePr>
            <a:graphicFrameLocks noChangeAspect="1"/>
          </p:cNvGraphicFramePr>
          <p:nvPr>
            <p:extLst>
              <p:ext uri="{D42A27DB-BD31-4B8C-83A1-F6EECF244321}">
                <p14:modId xmlns:p14="http://schemas.microsoft.com/office/powerpoint/2010/main" val="2356845642"/>
              </p:ext>
            </p:extLst>
          </p:nvPr>
        </p:nvGraphicFramePr>
        <p:xfrm>
          <a:off x="2" y="100459"/>
          <a:ext cx="1005838" cy="516404"/>
        </p:xfrm>
        <a:graphic>
          <a:graphicData uri="http://schemas.openxmlformats.org/presentationml/2006/ole">
            <mc:AlternateContent xmlns:mc="http://schemas.openxmlformats.org/markup-compatibility/2006">
              <mc:Choice xmlns:v="urn:schemas-microsoft-com:vml" Requires="v">
                <p:oleObj spid="_x0000_s68611"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 y="100459"/>
                        <a:ext cx="1005838" cy="516404"/>
                      </a:xfrm>
                      <a:prstGeom prst="rect">
                        <a:avLst/>
                      </a:prstGeom>
                      <a:noFill/>
                    </p:spPr>
                  </p:pic>
                </p:oleObj>
              </mc:Fallback>
            </mc:AlternateContent>
          </a:graphicData>
        </a:graphic>
      </p:graphicFrame>
    </p:spTree>
    <p:extLst>
      <p:ext uri="{BB962C8B-B14F-4D97-AF65-F5344CB8AC3E}">
        <p14:creationId xmlns:p14="http://schemas.microsoft.com/office/powerpoint/2010/main" val="421475281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67574" y="813781"/>
            <a:ext cx="9915538" cy="752129"/>
          </a:xfrm>
          <a:prstGeom prst="rect">
            <a:avLst/>
          </a:prstGeom>
          <a:solidFill>
            <a:schemeClr val="accent5">
              <a:lumMod val="60000"/>
              <a:lumOff val="40000"/>
            </a:schemeClr>
          </a:solidFill>
        </p:spPr>
        <p:txBody>
          <a:bodyPr vert="horz" wrap="square" lIns="0" tIns="13335" rIns="0" bIns="0" rtlCol="0" anchor="b">
            <a:spAutoFit/>
          </a:bodyPr>
          <a:lstStyle/>
          <a:p>
            <a:pPr marL="12700" algn="ctr">
              <a:lnSpc>
                <a:spcPct val="100000"/>
              </a:lnSpc>
              <a:spcBef>
                <a:spcPts val="105"/>
              </a:spcBef>
            </a:pPr>
            <a:r>
              <a:rPr spc="-5" dirty="0"/>
              <a:t>Les</a:t>
            </a:r>
            <a:r>
              <a:rPr spc="-70" dirty="0"/>
              <a:t> </a:t>
            </a:r>
            <a:r>
              <a:rPr dirty="0" smtClean="0"/>
              <a:t>classes</a:t>
            </a:r>
            <a:r>
              <a:rPr lang="fr-FR" dirty="0" smtClean="0"/>
              <a:t> en C++</a:t>
            </a:r>
            <a:endParaRPr dirty="0"/>
          </a:p>
        </p:txBody>
      </p:sp>
      <p:sp>
        <p:nvSpPr>
          <p:cNvPr id="3" name="object 3"/>
          <p:cNvSpPr txBox="1"/>
          <p:nvPr/>
        </p:nvSpPr>
        <p:spPr>
          <a:xfrm>
            <a:off x="1340726" y="1970050"/>
            <a:ext cx="9462034" cy="3334246"/>
          </a:xfrm>
          <a:prstGeom prst="rect">
            <a:avLst/>
          </a:prstGeom>
        </p:spPr>
        <p:txBody>
          <a:bodyPr vert="horz" wrap="square" lIns="0" tIns="12700" rIns="0" bIns="0" rtlCol="0">
            <a:spAutoFit/>
          </a:bodyPr>
          <a:lstStyle/>
          <a:p>
            <a:pPr marL="354965" marR="5080" indent="-342900" algn="just">
              <a:lnSpc>
                <a:spcPct val="150000"/>
              </a:lnSpc>
              <a:spcBef>
                <a:spcPts val="100"/>
              </a:spcBef>
              <a:buFont typeface="Wingdings"/>
              <a:buChar char=""/>
              <a:tabLst>
                <a:tab pos="355600" algn="l"/>
              </a:tabLst>
            </a:pPr>
            <a:r>
              <a:rPr sz="2000" spc="-20" dirty="0">
                <a:cs typeface="Calibri"/>
              </a:rPr>
              <a:t>Pour </a:t>
            </a:r>
            <a:r>
              <a:rPr sz="2000" spc="-10" dirty="0">
                <a:cs typeface="Calibri"/>
              </a:rPr>
              <a:t>créer une </a:t>
            </a:r>
            <a:r>
              <a:rPr sz="2000" dirty="0">
                <a:cs typeface="Calibri"/>
              </a:rPr>
              <a:t>classe, </a:t>
            </a:r>
            <a:r>
              <a:rPr sz="2000" spc="-5" dirty="0">
                <a:cs typeface="Calibri"/>
              </a:rPr>
              <a:t>on utilise </a:t>
            </a:r>
            <a:r>
              <a:rPr sz="2000" spc="-10" dirty="0">
                <a:cs typeface="Calibri"/>
              </a:rPr>
              <a:t>le </a:t>
            </a:r>
            <a:r>
              <a:rPr sz="2000" spc="-5" dirty="0">
                <a:solidFill>
                  <a:srgbClr val="FF0000"/>
                </a:solidFill>
                <a:cs typeface="Calibri"/>
              </a:rPr>
              <a:t>mot-clé class suivi </a:t>
            </a:r>
            <a:r>
              <a:rPr sz="2000" dirty="0">
                <a:solidFill>
                  <a:srgbClr val="FF0000"/>
                </a:solidFill>
                <a:cs typeface="Calibri"/>
              </a:rPr>
              <a:t>du  </a:t>
            </a:r>
            <a:r>
              <a:rPr sz="2000" spc="-10" dirty="0">
                <a:solidFill>
                  <a:srgbClr val="FF0000"/>
                </a:solidFill>
                <a:cs typeface="Calibri"/>
              </a:rPr>
              <a:t>nom </a:t>
            </a:r>
            <a:r>
              <a:rPr sz="2000" spc="-5" dirty="0">
                <a:solidFill>
                  <a:srgbClr val="FF0000"/>
                </a:solidFill>
                <a:cs typeface="Calibri"/>
              </a:rPr>
              <a:t>de </a:t>
            </a:r>
            <a:r>
              <a:rPr sz="2000" spc="-10" dirty="0">
                <a:solidFill>
                  <a:srgbClr val="FF0000"/>
                </a:solidFill>
                <a:cs typeface="Calibri"/>
              </a:rPr>
              <a:t>la </a:t>
            </a:r>
            <a:r>
              <a:rPr sz="2000" spc="-5" dirty="0">
                <a:solidFill>
                  <a:srgbClr val="FF0000"/>
                </a:solidFill>
                <a:cs typeface="Calibri"/>
              </a:rPr>
              <a:t>classe </a:t>
            </a:r>
            <a:r>
              <a:rPr sz="2000" dirty="0">
                <a:cs typeface="Calibri"/>
              </a:rPr>
              <a:t>qui </a:t>
            </a:r>
            <a:r>
              <a:rPr sz="2000" spc="-10" dirty="0">
                <a:cs typeface="Calibri"/>
              </a:rPr>
              <a:t>commence par </a:t>
            </a:r>
            <a:r>
              <a:rPr sz="2000" dirty="0">
                <a:cs typeface="Calibri"/>
              </a:rPr>
              <a:t>une </a:t>
            </a:r>
            <a:r>
              <a:rPr sz="2000" spc="-5" dirty="0">
                <a:solidFill>
                  <a:srgbClr val="FF0000"/>
                </a:solidFill>
                <a:cs typeface="Calibri"/>
              </a:rPr>
              <a:t>majuscule</a:t>
            </a:r>
            <a:r>
              <a:rPr sz="2000" spc="-5" dirty="0">
                <a:cs typeface="Calibri"/>
              </a:rPr>
              <a:t>, </a:t>
            </a:r>
            <a:r>
              <a:rPr sz="2000" spc="-10" dirty="0">
                <a:cs typeface="Calibri"/>
              </a:rPr>
              <a:t>qui  </a:t>
            </a:r>
            <a:r>
              <a:rPr sz="2000" spc="-50" dirty="0">
                <a:cs typeface="Calibri"/>
              </a:rPr>
              <a:t>n’est </a:t>
            </a:r>
            <a:r>
              <a:rPr sz="2000" spc="-10" dirty="0">
                <a:cs typeface="Calibri"/>
              </a:rPr>
              <a:t>pas </a:t>
            </a:r>
            <a:r>
              <a:rPr sz="2000" spc="-20" dirty="0">
                <a:cs typeface="Calibri"/>
              </a:rPr>
              <a:t>obligatoire </a:t>
            </a:r>
            <a:r>
              <a:rPr sz="2000" spc="-5" dirty="0">
                <a:cs typeface="Calibri"/>
              </a:rPr>
              <a:t>mais ceci </a:t>
            </a:r>
            <a:r>
              <a:rPr sz="2000" spc="-15" dirty="0">
                <a:cs typeface="Calibri"/>
              </a:rPr>
              <a:t>rend </a:t>
            </a:r>
            <a:r>
              <a:rPr sz="2000" spc="-10" dirty="0">
                <a:cs typeface="Calibri"/>
              </a:rPr>
              <a:t>la distinction </a:t>
            </a:r>
            <a:r>
              <a:rPr sz="2000" spc="-15" dirty="0">
                <a:cs typeface="Calibri"/>
              </a:rPr>
              <a:t>entre </a:t>
            </a:r>
            <a:r>
              <a:rPr sz="2000" spc="-5" dirty="0">
                <a:cs typeface="Calibri"/>
              </a:rPr>
              <a:t>les  noms </a:t>
            </a:r>
            <a:r>
              <a:rPr sz="2000" spc="-10" dirty="0">
                <a:cs typeface="Calibri"/>
              </a:rPr>
              <a:t>des </a:t>
            </a:r>
            <a:r>
              <a:rPr sz="2000" spc="-5" dirty="0">
                <a:cs typeface="Calibri"/>
              </a:rPr>
              <a:t>classes </a:t>
            </a:r>
            <a:r>
              <a:rPr sz="2000" spc="-10" dirty="0">
                <a:cs typeface="Calibri"/>
              </a:rPr>
              <a:t>et des </a:t>
            </a:r>
            <a:r>
              <a:rPr sz="2000" spc="-5" dirty="0">
                <a:cs typeface="Calibri"/>
              </a:rPr>
              <a:t>objets </a:t>
            </a:r>
            <a:r>
              <a:rPr sz="2000" spc="-10" dirty="0">
                <a:cs typeface="Calibri"/>
              </a:rPr>
              <a:t>plus </a:t>
            </a:r>
            <a:r>
              <a:rPr sz="2000" spc="-5" dirty="0">
                <a:cs typeface="Calibri"/>
              </a:rPr>
              <a:t>simple. La </a:t>
            </a:r>
            <a:r>
              <a:rPr sz="2000" spc="-10" dirty="0">
                <a:cs typeface="Calibri"/>
              </a:rPr>
              <a:t>définition  </a:t>
            </a:r>
            <a:r>
              <a:rPr sz="2000" spc="-5" dirty="0">
                <a:cs typeface="Calibri"/>
              </a:rPr>
              <a:t>de </a:t>
            </a:r>
            <a:r>
              <a:rPr sz="2000" spc="-10" dirty="0">
                <a:cs typeface="Calibri"/>
              </a:rPr>
              <a:t>la </a:t>
            </a:r>
            <a:r>
              <a:rPr sz="2000" spc="-5" dirty="0">
                <a:cs typeface="Calibri"/>
              </a:rPr>
              <a:t>classe </a:t>
            </a:r>
            <a:r>
              <a:rPr sz="2000" spc="-35" dirty="0">
                <a:cs typeface="Calibri"/>
              </a:rPr>
              <a:t>s’écrit </a:t>
            </a:r>
            <a:r>
              <a:rPr sz="2000" spc="-20" dirty="0">
                <a:cs typeface="Calibri"/>
              </a:rPr>
              <a:t>entre </a:t>
            </a:r>
            <a:r>
              <a:rPr sz="2000" spc="-5" dirty="0">
                <a:cs typeface="Calibri"/>
              </a:rPr>
              <a:t>les accolades. </a:t>
            </a:r>
            <a:r>
              <a:rPr sz="2000" dirty="0">
                <a:cs typeface="Calibri"/>
              </a:rPr>
              <a:t>On </a:t>
            </a:r>
            <a:r>
              <a:rPr sz="2000" spc="-15" dirty="0">
                <a:cs typeface="Calibri"/>
              </a:rPr>
              <a:t>liste </a:t>
            </a:r>
            <a:r>
              <a:rPr sz="2000" spc="-5" dirty="0">
                <a:cs typeface="Calibri"/>
              </a:rPr>
              <a:t>les  </a:t>
            </a:r>
            <a:r>
              <a:rPr sz="2000" spc="-15" dirty="0">
                <a:cs typeface="Calibri"/>
              </a:rPr>
              <a:t>attributs </a:t>
            </a:r>
            <a:r>
              <a:rPr sz="2000" spc="-5" dirty="0">
                <a:cs typeface="Calibri"/>
              </a:rPr>
              <a:t>puis les méthodes </a:t>
            </a:r>
            <a:r>
              <a:rPr sz="2000" spc="-10" dirty="0">
                <a:cs typeface="Calibri"/>
              </a:rPr>
              <a:t>dont </a:t>
            </a:r>
            <a:r>
              <a:rPr sz="2000" spc="-5" dirty="0">
                <a:cs typeface="Calibri"/>
              </a:rPr>
              <a:t>a besoin </a:t>
            </a:r>
            <a:r>
              <a:rPr sz="2000" spc="-10" dirty="0">
                <a:cs typeface="Calibri"/>
              </a:rPr>
              <a:t>la </a:t>
            </a:r>
            <a:r>
              <a:rPr sz="2000" spc="-5" dirty="0">
                <a:cs typeface="Calibri"/>
              </a:rPr>
              <a:t>classe. Il y a  un </a:t>
            </a:r>
            <a:r>
              <a:rPr sz="2000" spc="-15" dirty="0">
                <a:solidFill>
                  <a:srgbClr val="FF0000"/>
                </a:solidFill>
                <a:cs typeface="Calibri"/>
              </a:rPr>
              <a:t>point-virgule </a:t>
            </a:r>
            <a:r>
              <a:rPr sz="2000" spc="-10" dirty="0">
                <a:solidFill>
                  <a:srgbClr val="FF0000"/>
                </a:solidFill>
                <a:cs typeface="Calibri"/>
              </a:rPr>
              <a:t>après l'accolade</a:t>
            </a:r>
            <a:r>
              <a:rPr sz="2000" spc="100" dirty="0">
                <a:solidFill>
                  <a:srgbClr val="FF0000"/>
                </a:solidFill>
                <a:cs typeface="Calibri"/>
              </a:rPr>
              <a:t> </a:t>
            </a:r>
            <a:r>
              <a:rPr sz="2000" spc="-20" dirty="0">
                <a:solidFill>
                  <a:srgbClr val="FF0000"/>
                </a:solidFill>
                <a:cs typeface="Calibri"/>
              </a:rPr>
              <a:t>fermante</a:t>
            </a:r>
            <a:r>
              <a:rPr sz="2000" spc="-20" dirty="0">
                <a:solidFill>
                  <a:srgbClr val="FF0000"/>
                </a:solidFill>
                <a:cs typeface="Calibri"/>
              </a:rPr>
              <a:t>.</a:t>
            </a:r>
            <a:endParaRPr sz="2000" dirty="0">
              <a:cs typeface="Calibri"/>
            </a:endParaRPr>
          </a:p>
          <a:p>
            <a:pPr marL="354965" marR="7620" indent="-342900" algn="just">
              <a:lnSpc>
                <a:spcPct val="150000"/>
              </a:lnSpc>
              <a:spcBef>
                <a:spcPts val="670"/>
              </a:spcBef>
              <a:buFont typeface="Wingdings"/>
              <a:buChar char=""/>
              <a:tabLst>
                <a:tab pos="355600" algn="l"/>
              </a:tabLst>
            </a:pPr>
            <a:r>
              <a:rPr sz="2000" spc="-5" dirty="0">
                <a:solidFill>
                  <a:srgbClr val="FF0000"/>
                </a:solidFill>
                <a:cs typeface="Calibri"/>
              </a:rPr>
              <a:t>Une classe </a:t>
            </a:r>
            <a:r>
              <a:rPr sz="2000" spc="-15" dirty="0">
                <a:solidFill>
                  <a:srgbClr val="FF0000"/>
                </a:solidFill>
                <a:cs typeface="Calibri"/>
              </a:rPr>
              <a:t>est </a:t>
            </a:r>
            <a:r>
              <a:rPr sz="2000" spc="-10" dirty="0">
                <a:solidFill>
                  <a:srgbClr val="FF0000"/>
                </a:solidFill>
                <a:cs typeface="Calibri"/>
              </a:rPr>
              <a:t>constituée </a:t>
            </a:r>
            <a:r>
              <a:rPr sz="2000" spc="-5" dirty="0">
                <a:solidFill>
                  <a:srgbClr val="FF0000"/>
                </a:solidFill>
                <a:cs typeface="Calibri"/>
              </a:rPr>
              <a:t>de </a:t>
            </a:r>
            <a:r>
              <a:rPr sz="2000" spc="-10" dirty="0">
                <a:cs typeface="Calibri"/>
              </a:rPr>
              <a:t>variables </a:t>
            </a:r>
            <a:r>
              <a:rPr sz="2000" spc="-5" dirty="0">
                <a:cs typeface="Calibri"/>
              </a:rPr>
              <a:t>appelées </a:t>
            </a:r>
            <a:r>
              <a:rPr sz="2000" spc="-10" dirty="0">
                <a:solidFill>
                  <a:srgbClr val="FF0000"/>
                </a:solidFill>
                <a:cs typeface="Calibri"/>
              </a:rPr>
              <a:t>attributs </a:t>
            </a:r>
            <a:r>
              <a:rPr sz="2000" spc="-10" dirty="0">
                <a:cs typeface="Calibri"/>
              </a:rPr>
              <a:t> (ou variables membres) et </a:t>
            </a:r>
            <a:r>
              <a:rPr sz="2000" spc="-5" dirty="0">
                <a:cs typeface="Calibri"/>
              </a:rPr>
              <a:t>de </a:t>
            </a:r>
            <a:r>
              <a:rPr sz="2000" spc="-10" dirty="0">
                <a:cs typeface="Calibri"/>
              </a:rPr>
              <a:t>fonctions </a:t>
            </a:r>
            <a:r>
              <a:rPr sz="2000" spc="-5" dirty="0">
                <a:cs typeface="Calibri"/>
              </a:rPr>
              <a:t>appelées </a:t>
            </a:r>
            <a:r>
              <a:rPr sz="2000" spc="-5" dirty="0">
                <a:solidFill>
                  <a:srgbClr val="FF0000"/>
                </a:solidFill>
                <a:cs typeface="Calibri"/>
              </a:rPr>
              <a:t> méthodes </a:t>
            </a:r>
            <a:r>
              <a:rPr sz="2000" spc="-10" dirty="0">
                <a:cs typeface="Calibri"/>
              </a:rPr>
              <a:t>(ou </a:t>
            </a:r>
            <a:r>
              <a:rPr sz="2000" spc="-15" dirty="0">
                <a:cs typeface="Calibri"/>
              </a:rPr>
              <a:t>fonctions</a:t>
            </a:r>
            <a:r>
              <a:rPr sz="2000" spc="75" dirty="0">
                <a:cs typeface="Calibri"/>
              </a:rPr>
              <a:t> </a:t>
            </a:r>
            <a:r>
              <a:rPr sz="2000" spc="-10" dirty="0">
                <a:cs typeface="Calibri"/>
              </a:rPr>
              <a:t>membres</a:t>
            </a:r>
            <a:r>
              <a:rPr sz="2000" spc="-10" dirty="0">
                <a:cs typeface="Calibri"/>
              </a:rPr>
              <a:t>).</a:t>
            </a:r>
            <a:endParaRPr sz="2000" dirty="0">
              <a:cs typeface="Calibri"/>
            </a:endParaRPr>
          </a:p>
        </p:txBody>
      </p:sp>
      <p:graphicFrame>
        <p:nvGraphicFramePr>
          <p:cNvPr id="4" name="Objet 3"/>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0723"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6463551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88720" y="906915"/>
            <a:ext cx="9902952" cy="752129"/>
          </a:xfrm>
          <a:prstGeom prst="rect">
            <a:avLst/>
          </a:prstGeom>
          <a:solidFill>
            <a:schemeClr val="accent5">
              <a:lumMod val="60000"/>
              <a:lumOff val="40000"/>
            </a:schemeClr>
          </a:solidFill>
        </p:spPr>
        <p:txBody>
          <a:bodyPr vert="horz" wrap="square" lIns="0" tIns="13335" rIns="0" bIns="0" rtlCol="0" anchor="ctr">
            <a:spAutoFit/>
          </a:bodyPr>
          <a:lstStyle/>
          <a:p>
            <a:pPr marL="12700" algn="ctr">
              <a:lnSpc>
                <a:spcPct val="100000"/>
              </a:lnSpc>
              <a:spcBef>
                <a:spcPts val="105"/>
              </a:spcBef>
            </a:pPr>
            <a:r>
              <a:rPr spc="-5" dirty="0"/>
              <a:t>Les</a:t>
            </a:r>
            <a:r>
              <a:rPr spc="-70" dirty="0"/>
              <a:t> </a:t>
            </a:r>
            <a:r>
              <a:rPr dirty="0" smtClean="0"/>
              <a:t>classes</a:t>
            </a:r>
            <a:r>
              <a:rPr lang="fr-FR" dirty="0" smtClean="0"/>
              <a:t> en C++</a:t>
            </a:r>
            <a:endParaRPr dirty="0"/>
          </a:p>
        </p:txBody>
      </p:sp>
      <p:sp>
        <p:nvSpPr>
          <p:cNvPr id="3" name="object 3"/>
          <p:cNvSpPr txBox="1"/>
          <p:nvPr/>
        </p:nvSpPr>
        <p:spPr>
          <a:xfrm>
            <a:off x="1307592" y="1840763"/>
            <a:ext cx="9784079" cy="3513782"/>
          </a:xfrm>
          <a:prstGeom prst="rect">
            <a:avLst/>
          </a:prstGeom>
        </p:spPr>
        <p:txBody>
          <a:bodyPr vert="horz" wrap="square" lIns="0" tIns="12700" rIns="0" bIns="0" rtlCol="0">
            <a:spAutoFit/>
          </a:bodyPr>
          <a:lstStyle/>
          <a:p>
            <a:pPr marL="355600" marR="5080" indent="-342900" algn="just">
              <a:lnSpc>
                <a:spcPct val="150000"/>
              </a:lnSpc>
              <a:spcBef>
                <a:spcPts val="100"/>
              </a:spcBef>
              <a:buFont typeface="Wingdings"/>
              <a:buChar char=""/>
              <a:tabLst>
                <a:tab pos="355600" algn="l"/>
              </a:tabLst>
            </a:pPr>
            <a:r>
              <a:rPr sz="2000" spc="-10" dirty="0">
                <a:cs typeface="Calibri"/>
              </a:rPr>
              <a:t>Chaque </a:t>
            </a:r>
            <a:r>
              <a:rPr sz="2000" spc="-15" dirty="0">
                <a:solidFill>
                  <a:srgbClr val="FF0000"/>
                </a:solidFill>
                <a:cs typeface="Calibri"/>
              </a:rPr>
              <a:t>attribut </a:t>
            </a:r>
            <a:r>
              <a:rPr sz="2000" spc="-10" dirty="0">
                <a:cs typeface="Calibri"/>
              </a:rPr>
              <a:t>et </a:t>
            </a:r>
            <a:r>
              <a:rPr sz="2000" spc="-5" dirty="0">
                <a:cs typeface="Calibri"/>
              </a:rPr>
              <a:t>chaque </a:t>
            </a:r>
            <a:r>
              <a:rPr sz="2000" spc="-5" dirty="0">
                <a:solidFill>
                  <a:srgbClr val="FF0000"/>
                </a:solidFill>
                <a:cs typeface="Calibri"/>
              </a:rPr>
              <a:t>méthode </a:t>
            </a:r>
            <a:r>
              <a:rPr sz="2000" spc="-5" dirty="0">
                <a:cs typeface="Calibri"/>
              </a:rPr>
              <a:t>d'une classe </a:t>
            </a:r>
            <a:r>
              <a:rPr sz="2000" spc="-10" dirty="0">
                <a:cs typeface="Calibri"/>
              </a:rPr>
              <a:t>peut </a:t>
            </a:r>
            <a:r>
              <a:rPr sz="2000" spc="-10" dirty="0">
                <a:solidFill>
                  <a:srgbClr val="FF0000"/>
                </a:solidFill>
                <a:cs typeface="Calibri"/>
              </a:rPr>
              <a:t> </a:t>
            </a:r>
            <a:r>
              <a:rPr sz="2000" spc="-5" dirty="0">
                <a:solidFill>
                  <a:srgbClr val="FF0000"/>
                </a:solidFill>
                <a:cs typeface="Calibri"/>
              </a:rPr>
              <a:t>posséder son </a:t>
            </a:r>
            <a:r>
              <a:rPr sz="2000" spc="-20" dirty="0">
                <a:solidFill>
                  <a:srgbClr val="FF0000"/>
                </a:solidFill>
                <a:cs typeface="Calibri"/>
              </a:rPr>
              <a:t>propre </a:t>
            </a:r>
            <a:r>
              <a:rPr sz="2000" spc="-15" dirty="0">
                <a:solidFill>
                  <a:srgbClr val="FF0000"/>
                </a:solidFill>
                <a:cs typeface="Calibri"/>
              </a:rPr>
              <a:t>droit  </a:t>
            </a:r>
            <a:r>
              <a:rPr sz="2000" spc="-5" dirty="0">
                <a:solidFill>
                  <a:srgbClr val="FF0000"/>
                </a:solidFill>
                <a:cs typeface="Calibri"/>
              </a:rPr>
              <a:t>d'accès</a:t>
            </a:r>
            <a:r>
              <a:rPr sz="2000" spc="-5" dirty="0">
                <a:cs typeface="Calibri"/>
              </a:rPr>
              <a:t>. </a:t>
            </a:r>
            <a:r>
              <a:rPr sz="2000" dirty="0">
                <a:cs typeface="Calibri"/>
              </a:rPr>
              <a:t>On </a:t>
            </a:r>
            <a:r>
              <a:rPr sz="2000" spc="-5" dirty="0">
                <a:cs typeface="Calibri"/>
              </a:rPr>
              <a:t>peut </a:t>
            </a:r>
            <a:r>
              <a:rPr sz="2000" spc="-10" dirty="0">
                <a:cs typeface="Calibri"/>
              </a:rPr>
              <a:t>citer  </a:t>
            </a:r>
            <a:r>
              <a:rPr sz="2000" spc="-5" dirty="0">
                <a:cs typeface="Calibri"/>
              </a:rPr>
              <a:t>les </a:t>
            </a:r>
            <a:r>
              <a:rPr sz="2000" spc="-10" dirty="0">
                <a:cs typeface="Calibri"/>
              </a:rPr>
              <a:t>deux </a:t>
            </a:r>
            <a:r>
              <a:rPr sz="2000" spc="-15" dirty="0">
                <a:cs typeface="Calibri"/>
              </a:rPr>
              <a:t>droits </a:t>
            </a:r>
            <a:r>
              <a:rPr sz="2000" spc="-5" dirty="0">
                <a:cs typeface="Calibri"/>
              </a:rPr>
              <a:t>d'accès</a:t>
            </a:r>
            <a:r>
              <a:rPr sz="2000" spc="90" dirty="0">
                <a:cs typeface="Calibri"/>
              </a:rPr>
              <a:t> </a:t>
            </a:r>
            <a:r>
              <a:rPr sz="2000" spc="-5" dirty="0">
                <a:cs typeface="Calibri"/>
              </a:rPr>
              <a:t>:</a:t>
            </a:r>
            <a:endParaRPr sz="2000" dirty="0">
              <a:cs typeface="Calibri"/>
            </a:endParaRPr>
          </a:p>
          <a:p>
            <a:pPr marL="756285" marR="5715" lvl="1" indent="-287020" algn="just">
              <a:lnSpc>
                <a:spcPct val="150100"/>
              </a:lnSpc>
              <a:spcBef>
                <a:spcPts val="670"/>
              </a:spcBef>
              <a:buFont typeface="Wingdings"/>
              <a:buChar char=""/>
              <a:tabLst>
                <a:tab pos="756920" algn="l"/>
              </a:tabLst>
            </a:pPr>
            <a:r>
              <a:rPr sz="2000" u="sng" spc="-5" dirty="0">
                <a:solidFill>
                  <a:srgbClr val="00B0F0"/>
                </a:solidFill>
                <a:cs typeface="Calibri"/>
              </a:rPr>
              <a:t>public</a:t>
            </a:r>
            <a:r>
              <a:rPr sz="2000" spc="-5" dirty="0">
                <a:cs typeface="Calibri"/>
              </a:rPr>
              <a:t>: </a:t>
            </a:r>
            <a:r>
              <a:rPr sz="2000" spc="-15" dirty="0">
                <a:cs typeface="Calibri"/>
              </a:rPr>
              <a:t>l'attribut </a:t>
            </a:r>
            <a:r>
              <a:rPr sz="2000" dirty="0">
                <a:cs typeface="Calibri"/>
              </a:rPr>
              <a:t>ou </a:t>
            </a:r>
            <a:r>
              <a:rPr sz="2000" spc="-10" dirty="0">
                <a:cs typeface="Calibri"/>
              </a:rPr>
              <a:t>la </a:t>
            </a:r>
            <a:r>
              <a:rPr sz="2000" spc="-5" dirty="0">
                <a:cs typeface="Calibri"/>
              </a:rPr>
              <a:t>méthode </a:t>
            </a:r>
            <a:r>
              <a:rPr sz="2000" spc="-10" dirty="0">
                <a:cs typeface="Calibri"/>
              </a:rPr>
              <a:t>peut </a:t>
            </a:r>
            <a:r>
              <a:rPr sz="2000" spc="-15" dirty="0">
                <a:cs typeface="Calibri"/>
              </a:rPr>
              <a:t>être </a:t>
            </a:r>
            <a:r>
              <a:rPr sz="2000" spc="-5" dirty="0">
                <a:cs typeface="Calibri"/>
              </a:rPr>
              <a:t>appelé  </a:t>
            </a:r>
            <a:r>
              <a:rPr sz="2000" spc="-10" dirty="0">
                <a:cs typeface="Calibri"/>
              </a:rPr>
              <a:t>depuis </a:t>
            </a:r>
            <a:r>
              <a:rPr sz="2000" spc="-15" dirty="0">
                <a:cs typeface="Calibri"/>
              </a:rPr>
              <a:t>l'extérieur </a:t>
            </a:r>
            <a:r>
              <a:rPr sz="2000" spc="-5" dirty="0">
                <a:cs typeface="Calibri"/>
              </a:rPr>
              <a:t>de</a:t>
            </a:r>
            <a:r>
              <a:rPr sz="2000" spc="60" dirty="0">
                <a:cs typeface="Calibri"/>
              </a:rPr>
              <a:t> </a:t>
            </a:r>
            <a:r>
              <a:rPr sz="2000" spc="-10" dirty="0">
                <a:cs typeface="Calibri"/>
              </a:rPr>
              <a:t>l'objet.</a:t>
            </a:r>
            <a:endParaRPr sz="2000" dirty="0">
              <a:cs typeface="Calibri"/>
            </a:endParaRPr>
          </a:p>
          <a:p>
            <a:pPr marL="756285" marR="5080" lvl="1" indent="-287020" algn="just">
              <a:lnSpc>
                <a:spcPct val="150000"/>
              </a:lnSpc>
              <a:spcBef>
                <a:spcPts val="670"/>
              </a:spcBef>
              <a:buFont typeface="Wingdings"/>
              <a:buChar char=""/>
              <a:tabLst>
                <a:tab pos="756920" algn="l"/>
              </a:tabLst>
            </a:pPr>
            <a:r>
              <a:rPr sz="2000" u="sng" spc="-20" dirty="0">
                <a:solidFill>
                  <a:srgbClr val="00B0F0"/>
                </a:solidFill>
                <a:cs typeface="Calibri"/>
              </a:rPr>
              <a:t>private</a:t>
            </a:r>
            <a:r>
              <a:rPr sz="2000" spc="-20" dirty="0">
                <a:cs typeface="Calibri"/>
              </a:rPr>
              <a:t>: </a:t>
            </a:r>
            <a:r>
              <a:rPr sz="2000" spc="-15" dirty="0">
                <a:cs typeface="Calibri"/>
              </a:rPr>
              <a:t>l'attribut </a:t>
            </a:r>
            <a:r>
              <a:rPr sz="2000" dirty="0">
                <a:cs typeface="Calibri"/>
              </a:rPr>
              <a:t>ou </a:t>
            </a:r>
            <a:r>
              <a:rPr sz="2000" spc="-10" dirty="0">
                <a:cs typeface="Calibri"/>
              </a:rPr>
              <a:t>la </a:t>
            </a:r>
            <a:r>
              <a:rPr sz="2000" spc="-5" dirty="0">
                <a:cs typeface="Calibri"/>
              </a:rPr>
              <a:t>méthode ne peut </a:t>
            </a:r>
            <a:r>
              <a:rPr sz="2000" spc="-10" dirty="0">
                <a:cs typeface="Calibri"/>
              </a:rPr>
              <a:t>pas </a:t>
            </a:r>
            <a:r>
              <a:rPr sz="2000" spc="-15" dirty="0">
                <a:cs typeface="Calibri"/>
              </a:rPr>
              <a:t>être  </a:t>
            </a:r>
            <a:r>
              <a:rPr sz="2000" spc="-5" dirty="0">
                <a:cs typeface="Calibri"/>
              </a:rPr>
              <a:t>appelé depuis </a:t>
            </a:r>
            <a:r>
              <a:rPr sz="2000" spc="-15" dirty="0">
                <a:cs typeface="Calibri"/>
              </a:rPr>
              <a:t>l'extérieur </a:t>
            </a:r>
            <a:r>
              <a:rPr sz="2000" spc="-5" dirty="0">
                <a:cs typeface="Calibri"/>
              </a:rPr>
              <a:t>de </a:t>
            </a:r>
            <a:r>
              <a:rPr sz="2000" spc="-10" dirty="0">
                <a:cs typeface="Calibri"/>
              </a:rPr>
              <a:t>l'objet. </a:t>
            </a:r>
            <a:r>
              <a:rPr sz="2000" spc="-25" dirty="0">
                <a:solidFill>
                  <a:srgbClr val="FF0000"/>
                </a:solidFill>
                <a:cs typeface="Calibri"/>
              </a:rPr>
              <a:t>Par </a:t>
            </a:r>
            <a:r>
              <a:rPr sz="2000" spc="-20" dirty="0">
                <a:solidFill>
                  <a:srgbClr val="FF0000"/>
                </a:solidFill>
                <a:cs typeface="Calibri"/>
              </a:rPr>
              <a:t>défaut, </a:t>
            </a:r>
            <a:r>
              <a:rPr sz="2000" spc="-10" dirty="0">
                <a:solidFill>
                  <a:srgbClr val="FF0000"/>
                </a:solidFill>
                <a:cs typeface="Calibri"/>
              </a:rPr>
              <a:t>tous  </a:t>
            </a:r>
            <a:r>
              <a:rPr sz="2000" spc="-5" dirty="0">
                <a:solidFill>
                  <a:srgbClr val="FF0000"/>
                </a:solidFill>
                <a:cs typeface="Calibri"/>
              </a:rPr>
              <a:t>les </a:t>
            </a:r>
            <a:r>
              <a:rPr sz="2000" spc="-10" dirty="0">
                <a:solidFill>
                  <a:srgbClr val="FF0000"/>
                </a:solidFill>
                <a:cs typeface="Calibri"/>
              </a:rPr>
              <a:t>éléments d'une </a:t>
            </a:r>
            <a:r>
              <a:rPr sz="2000" spc="-5" dirty="0">
                <a:solidFill>
                  <a:srgbClr val="FF0000"/>
                </a:solidFill>
                <a:cs typeface="Calibri"/>
              </a:rPr>
              <a:t>classe </a:t>
            </a:r>
            <a:r>
              <a:rPr sz="2000" spc="-15" dirty="0">
                <a:solidFill>
                  <a:srgbClr val="FF0000"/>
                </a:solidFill>
                <a:cs typeface="Calibri"/>
              </a:rPr>
              <a:t>sont</a:t>
            </a:r>
            <a:r>
              <a:rPr sz="2000" spc="95" dirty="0">
                <a:solidFill>
                  <a:srgbClr val="FF0000"/>
                </a:solidFill>
                <a:cs typeface="Calibri"/>
              </a:rPr>
              <a:t> </a:t>
            </a:r>
            <a:r>
              <a:rPr sz="2000" spc="-20" dirty="0">
                <a:solidFill>
                  <a:srgbClr val="FF0000"/>
                </a:solidFill>
                <a:cs typeface="Calibri"/>
              </a:rPr>
              <a:t>private</a:t>
            </a:r>
            <a:r>
              <a:rPr sz="2000" spc="-20" dirty="0">
                <a:cs typeface="Calibri"/>
              </a:rPr>
              <a:t>.</a:t>
            </a:r>
            <a:endParaRPr sz="2000" dirty="0">
              <a:cs typeface="Calibri"/>
            </a:endParaRPr>
          </a:p>
          <a:p>
            <a:pPr marL="355600" marR="7620" indent="-342900" algn="just">
              <a:lnSpc>
                <a:spcPct val="150000"/>
              </a:lnSpc>
              <a:spcBef>
                <a:spcPts val="675"/>
              </a:spcBef>
              <a:buFont typeface="Wingdings"/>
              <a:buChar char=""/>
              <a:tabLst>
                <a:tab pos="355600" algn="l"/>
              </a:tabLst>
            </a:pPr>
            <a:r>
              <a:rPr sz="2000" spc="-10" dirty="0">
                <a:cs typeface="Calibri"/>
              </a:rPr>
              <a:t>Les </a:t>
            </a:r>
            <a:r>
              <a:rPr sz="2000" spc="-5" dirty="0">
                <a:cs typeface="Calibri"/>
              </a:rPr>
              <a:t>mots clés </a:t>
            </a:r>
            <a:r>
              <a:rPr sz="2000" spc="-5" dirty="0">
                <a:solidFill>
                  <a:srgbClr val="FF0000"/>
                </a:solidFill>
                <a:cs typeface="Calibri"/>
              </a:rPr>
              <a:t>public </a:t>
            </a:r>
            <a:r>
              <a:rPr sz="2000" spc="-10" dirty="0">
                <a:solidFill>
                  <a:srgbClr val="FF0000"/>
                </a:solidFill>
                <a:cs typeface="Calibri"/>
              </a:rPr>
              <a:t>et </a:t>
            </a:r>
            <a:r>
              <a:rPr sz="2000" spc="-20" dirty="0">
                <a:solidFill>
                  <a:srgbClr val="FF0000"/>
                </a:solidFill>
                <a:cs typeface="Calibri"/>
              </a:rPr>
              <a:t>private </a:t>
            </a:r>
            <a:r>
              <a:rPr sz="2000" spc="-15" dirty="0">
                <a:cs typeface="Calibri"/>
              </a:rPr>
              <a:t>peuvent </a:t>
            </a:r>
            <a:r>
              <a:rPr sz="2000" spc="-15" dirty="0">
                <a:solidFill>
                  <a:srgbClr val="FF0000"/>
                </a:solidFill>
                <a:cs typeface="Calibri"/>
              </a:rPr>
              <a:t>apparaître </a:t>
            </a:r>
            <a:r>
              <a:rPr sz="2000" spc="-5" dirty="0">
                <a:solidFill>
                  <a:srgbClr val="FF0000"/>
                </a:solidFill>
                <a:cs typeface="Calibri"/>
              </a:rPr>
              <a:t>à  </a:t>
            </a:r>
            <a:r>
              <a:rPr sz="2000" spc="-15" dirty="0">
                <a:solidFill>
                  <a:srgbClr val="FF0000"/>
                </a:solidFill>
                <a:cs typeface="Calibri"/>
              </a:rPr>
              <a:t>plusieurs </a:t>
            </a:r>
            <a:r>
              <a:rPr sz="2000" spc="-10" dirty="0">
                <a:solidFill>
                  <a:srgbClr val="FF0000"/>
                </a:solidFill>
                <a:cs typeface="Calibri"/>
              </a:rPr>
              <a:t>reprises </a:t>
            </a:r>
            <a:r>
              <a:rPr sz="2000" spc="-10" dirty="0">
                <a:cs typeface="Calibri"/>
              </a:rPr>
              <a:t>dans la définition </a:t>
            </a:r>
            <a:r>
              <a:rPr sz="2000" spc="-20" dirty="0">
                <a:cs typeface="Calibri"/>
              </a:rPr>
              <a:t>d’une</a:t>
            </a:r>
            <a:r>
              <a:rPr sz="2000" spc="210" dirty="0">
                <a:cs typeface="Calibri"/>
              </a:rPr>
              <a:t> </a:t>
            </a:r>
            <a:r>
              <a:rPr sz="2000" spc="-5" dirty="0">
                <a:cs typeface="Calibri"/>
              </a:rPr>
              <a:t>classe.</a:t>
            </a:r>
            <a:endParaRPr sz="2000" dirty="0">
              <a:cs typeface="Calibri"/>
            </a:endParaRPr>
          </a:p>
        </p:txBody>
      </p:sp>
      <p:graphicFrame>
        <p:nvGraphicFramePr>
          <p:cNvPr id="4" name="Objet 3"/>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1747" name="Picture" r:id="rId3" imgW="1402560" imgH="808920" progId="Word.Picture.8">
                  <p:embed/>
                </p:oleObj>
              </mc:Choice>
              <mc:Fallback>
                <p:oleObj name="Picture" r:id="rId3" imgW="1402560" imgH="808920" progId="Word.Pictur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63861477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object 28"/>
          <p:cNvSpPr txBox="1">
            <a:spLocks noGrp="1"/>
          </p:cNvSpPr>
          <p:nvPr>
            <p:ph type="ftr" sz="quarter" idx="11"/>
          </p:nvPr>
        </p:nvSpPr>
        <p:spPr>
          <a:xfrm>
            <a:off x="3687234" y="6533097"/>
            <a:ext cx="4821767" cy="218008"/>
          </a:xfrm>
          <a:prstGeom prst="rect">
            <a:avLst/>
          </a:prstGeom>
        </p:spPr>
        <p:txBody>
          <a:bodyPr vert="horz" wrap="square" lIns="0" tIns="0" rIns="0" bIns="0" rtlCol="0">
            <a:spAutoFit/>
          </a:bodyPr>
          <a:lstStyle/>
          <a:p>
            <a:pPr marL="11516">
              <a:lnSpc>
                <a:spcPts val="1668"/>
              </a:lnSpc>
            </a:pPr>
            <a:r>
              <a:rPr lang="fr-FR" spc="-5" dirty="0" smtClean="0">
                <a:solidFill>
                  <a:prstClr val="white"/>
                </a:solidFill>
              </a:rPr>
              <a:t>ESTL-2019/2020</a:t>
            </a:r>
            <a:endParaRPr dirty="0">
              <a:solidFill>
                <a:prstClr val="white"/>
              </a:solidFill>
            </a:endParaRPr>
          </a:p>
        </p:txBody>
      </p:sp>
      <p:sp>
        <p:nvSpPr>
          <p:cNvPr id="29" name="object 29"/>
          <p:cNvSpPr txBox="1">
            <a:spLocks noGrp="1"/>
          </p:cNvSpPr>
          <p:nvPr>
            <p:ph type="sldNum" sz="quarter" idx="12"/>
          </p:nvPr>
        </p:nvSpPr>
        <p:spPr>
          <a:prstGeom prst="rect">
            <a:avLst/>
          </a:prstGeom>
        </p:spPr>
        <p:txBody>
          <a:bodyPr vert="horz" wrap="square" lIns="0" tIns="0" rIns="0" bIns="0" rtlCol="0">
            <a:spAutoFit/>
          </a:bodyPr>
          <a:lstStyle/>
          <a:p>
            <a:pPr marL="34549">
              <a:lnSpc>
                <a:spcPts val="1668"/>
              </a:lnSpc>
            </a:pPr>
            <a:fld id="{81D60167-4931-47E6-BA6A-407CBD079E47}" type="slidenum">
              <a:rPr spc="-5" dirty="0">
                <a:solidFill>
                  <a:prstClr val="white"/>
                </a:solidFill>
              </a:rPr>
              <a:pPr marL="34549">
                <a:lnSpc>
                  <a:spcPts val="1668"/>
                </a:lnSpc>
              </a:pPr>
              <a:t>8</a:t>
            </a:fld>
            <a:endParaRPr spc="-5" dirty="0">
              <a:solidFill>
                <a:prstClr val="white"/>
              </a:solidFill>
            </a:endParaRPr>
          </a:p>
        </p:txBody>
      </p:sp>
      <p:sp>
        <p:nvSpPr>
          <p:cNvPr id="5" name="object 5"/>
          <p:cNvSpPr txBox="1"/>
          <p:nvPr/>
        </p:nvSpPr>
        <p:spPr>
          <a:xfrm>
            <a:off x="1650680" y="1144866"/>
            <a:ext cx="3564317" cy="895012"/>
          </a:xfrm>
          <a:prstGeom prst="rect">
            <a:avLst/>
          </a:prstGeom>
        </p:spPr>
        <p:txBody>
          <a:bodyPr vert="horz" wrap="square" lIns="0" tIns="11516" rIns="0" bIns="0" rtlCol="0">
            <a:spAutoFit/>
          </a:bodyPr>
          <a:lstStyle/>
          <a:p>
            <a:pPr marL="826875" marR="4607" indent="-408255">
              <a:lnSpc>
                <a:spcPct val="110000"/>
              </a:lnSpc>
              <a:spcBef>
                <a:spcPts val="91"/>
              </a:spcBef>
            </a:pPr>
            <a:r>
              <a:rPr sz="1451" spc="-5" dirty="0">
                <a:solidFill>
                  <a:prstClr val="black"/>
                </a:solidFill>
                <a:latin typeface="Times New Roman"/>
                <a:cs typeface="Times New Roman"/>
              </a:rPr>
              <a:t>Une classe se déclare par le mot-clé class  (définit un nouveau type de</a:t>
            </a:r>
            <a:r>
              <a:rPr sz="1451" spc="14" dirty="0">
                <a:solidFill>
                  <a:prstClr val="black"/>
                </a:solidFill>
                <a:latin typeface="Times New Roman"/>
                <a:cs typeface="Times New Roman"/>
              </a:rPr>
              <a:t> </a:t>
            </a:r>
            <a:r>
              <a:rPr sz="1451" spc="-5" dirty="0">
                <a:solidFill>
                  <a:prstClr val="black"/>
                </a:solidFill>
                <a:latin typeface="Times New Roman"/>
                <a:cs typeface="Times New Roman"/>
              </a:rPr>
              <a:t>variable)</a:t>
            </a:r>
            <a:endParaRPr sz="1451" dirty="0">
              <a:solidFill>
                <a:prstClr val="black"/>
              </a:solidFill>
              <a:latin typeface="Times New Roman"/>
              <a:cs typeface="Times New Roman"/>
            </a:endParaRPr>
          </a:p>
          <a:p>
            <a:pPr marL="11516">
              <a:spcBef>
                <a:spcPts val="1102"/>
              </a:spcBef>
            </a:pPr>
            <a:r>
              <a:rPr sz="1632" b="1" spc="-5" dirty="0">
                <a:solidFill>
                  <a:prstClr val="black"/>
                </a:solidFill>
                <a:latin typeface="Times New Roman"/>
                <a:cs typeface="Times New Roman"/>
              </a:rPr>
              <a:t>Déclaration des</a:t>
            </a:r>
            <a:r>
              <a:rPr sz="1632" b="1" spc="5" dirty="0">
                <a:solidFill>
                  <a:prstClr val="black"/>
                </a:solidFill>
                <a:latin typeface="Times New Roman"/>
                <a:cs typeface="Times New Roman"/>
              </a:rPr>
              <a:t> </a:t>
            </a:r>
            <a:r>
              <a:rPr sz="1632" b="1" spc="-5" dirty="0">
                <a:solidFill>
                  <a:prstClr val="black"/>
                </a:solidFill>
                <a:latin typeface="Times New Roman"/>
                <a:cs typeface="Times New Roman"/>
              </a:rPr>
              <a:t>attributs</a:t>
            </a:r>
            <a:endParaRPr sz="1632" dirty="0">
              <a:solidFill>
                <a:prstClr val="black"/>
              </a:solidFill>
              <a:latin typeface="Times New Roman"/>
              <a:cs typeface="Times New Roman"/>
            </a:endParaRPr>
          </a:p>
        </p:txBody>
      </p:sp>
      <p:sp>
        <p:nvSpPr>
          <p:cNvPr id="6" name="object 6"/>
          <p:cNvSpPr txBox="1"/>
          <p:nvPr/>
        </p:nvSpPr>
        <p:spPr>
          <a:xfrm>
            <a:off x="2058360" y="2048187"/>
            <a:ext cx="647796" cy="234314"/>
          </a:xfrm>
          <a:prstGeom prst="rect">
            <a:avLst/>
          </a:prstGeom>
        </p:spPr>
        <p:txBody>
          <a:bodyPr vert="horz" wrap="square" lIns="0" tIns="10941" rIns="0" bIns="0" rtlCol="0">
            <a:spAutoFit/>
          </a:bodyPr>
          <a:lstStyle/>
          <a:p>
            <a:pPr marL="11516">
              <a:spcBef>
                <a:spcPts val="86"/>
              </a:spcBef>
            </a:pPr>
            <a:r>
              <a:rPr sz="1451" b="1" spc="-5" dirty="0">
                <a:solidFill>
                  <a:prstClr val="black"/>
                </a:solidFill>
                <a:latin typeface="Times New Roman"/>
                <a:cs typeface="Times New Roman"/>
              </a:rPr>
              <a:t>Syntaxe</a:t>
            </a:r>
            <a:endParaRPr sz="1451">
              <a:solidFill>
                <a:prstClr val="black"/>
              </a:solidFill>
              <a:latin typeface="Times New Roman"/>
              <a:cs typeface="Times New Roman"/>
            </a:endParaRPr>
          </a:p>
        </p:txBody>
      </p:sp>
      <p:sp>
        <p:nvSpPr>
          <p:cNvPr id="7" name="object 7"/>
          <p:cNvSpPr txBox="1"/>
          <p:nvPr/>
        </p:nvSpPr>
        <p:spPr>
          <a:xfrm>
            <a:off x="6448285" y="2048187"/>
            <a:ext cx="707105" cy="234314"/>
          </a:xfrm>
          <a:prstGeom prst="rect">
            <a:avLst/>
          </a:prstGeom>
        </p:spPr>
        <p:txBody>
          <a:bodyPr vert="horz" wrap="square" lIns="0" tIns="10941" rIns="0" bIns="0" rtlCol="0">
            <a:spAutoFit/>
          </a:bodyPr>
          <a:lstStyle/>
          <a:p>
            <a:pPr marL="11516">
              <a:spcBef>
                <a:spcPts val="86"/>
              </a:spcBef>
            </a:pPr>
            <a:r>
              <a:rPr sz="1451" b="1" spc="-5" dirty="0">
                <a:solidFill>
                  <a:prstClr val="black"/>
                </a:solidFill>
                <a:latin typeface="Times New Roman"/>
                <a:cs typeface="Times New Roman"/>
              </a:rPr>
              <a:t>E</a:t>
            </a:r>
            <a:r>
              <a:rPr sz="1451" b="1" dirty="0">
                <a:solidFill>
                  <a:prstClr val="black"/>
                </a:solidFill>
                <a:latin typeface="Times New Roman"/>
                <a:cs typeface="Times New Roman"/>
              </a:rPr>
              <a:t>xe</a:t>
            </a:r>
            <a:r>
              <a:rPr sz="1451" b="1" spc="-27" dirty="0">
                <a:solidFill>
                  <a:prstClr val="black"/>
                </a:solidFill>
                <a:latin typeface="Times New Roman"/>
                <a:cs typeface="Times New Roman"/>
              </a:rPr>
              <a:t>m</a:t>
            </a:r>
            <a:r>
              <a:rPr sz="1451" b="1" spc="-5" dirty="0">
                <a:solidFill>
                  <a:prstClr val="black"/>
                </a:solidFill>
                <a:latin typeface="Times New Roman"/>
                <a:cs typeface="Times New Roman"/>
              </a:rPr>
              <a:t>ple</a:t>
            </a:r>
            <a:endParaRPr sz="1451">
              <a:solidFill>
                <a:prstClr val="black"/>
              </a:solidFill>
              <a:latin typeface="Times New Roman"/>
              <a:cs typeface="Times New Roman"/>
            </a:endParaRPr>
          </a:p>
        </p:txBody>
      </p:sp>
      <p:sp>
        <p:nvSpPr>
          <p:cNvPr id="8" name="object 8"/>
          <p:cNvSpPr txBox="1"/>
          <p:nvPr/>
        </p:nvSpPr>
        <p:spPr>
          <a:xfrm>
            <a:off x="1650680" y="2520891"/>
            <a:ext cx="5284288" cy="952718"/>
          </a:xfrm>
          <a:prstGeom prst="rect">
            <a:avLst/>
          </a:prstGeom>
        </p:spPr>
        <p:txBody>
          <a:bodyPr vert="horz" wrap="square" lIns="0" tIns="112860" rIns="0" bIns="0" rtlCol="0">
            <a:spAutoFit/>
          </a:bodyPr>
          <a:lstStyle/>
          <a:p>
            <a:pPr marL="1234554">
              <a:spcBef>
                <a:spcPts val="889"/>
              </a:spcBef>
            </a:pPr>
            <a:r>
              <a:rPr sz="1451" spc="-5" dirty="0">
                <a:solidFill>
                  <a:prstClr val="black"/>
                </a:solidFill>
                <a:latin typeface="Times New Roman"/>
                <a:cs typeface="Times New Roman"/>
              </a:rPr>
              <a:t>L’accès aux valeurs des attributs d’une</a:t>
            </a:r>
            <a:r>
              <a:rPr sz="1451" spc="18" dirty="0">
                <a:solidFill>
                  <a:prstClr val="black"/>
                </a:solidFill>
                <a:latin typeface="Times New Roman"/>
                <a:cs typeface="Times New Roman"/>
              </a:rPr>
              <a:t> </a:t>
            </a:r>
            <a:r>
              <a:rPr sz="1451" spc="-5" dirty="0">
                <a:solidFill>
                  <a:prstClr val="black"/>
                </a:solidFill>
                <a:latin typeface="Times New Roman"/>
                <a:cs typeface="Times New Roman"/>
              </a:rPr>
              <a:t>instance</a:t>
            </a:r>
            <a:endParaRPr sz="1451">
              <a:solidFill>
                <a:prstClr val="black"/>
              </a:solidFill>
              <a:latin typeface="Times New Roman"/>
              <a:cs typeface="Times New Roman"/>
            </a:endParaRPr>
          </a:p>
          <a:p>
            <a:pPr marL="11516">
              <a:spcBef>
                <a:spcPts val="907"/>
              </a:spcBef>
            </a:pPr>
            <a:r>
              <a:rPr sz="1632" b="1" spc="-5" dirty="0">
                <a:solidFill>
                  <a:prstClr val="black"/>
                </a:solidFill>
                <a:latin typeface="Times New Roman"/>
                <a:cs typeface="Times New Roman"/>
              </a:rPr>
              <a:t>Définition des</a:t>
            </a:r>
            <a:r>
              <a:rPr sz="1632" b="1" spc="-9" dirty="0">
                <a:solidFill>
                  <a:prstClr val="black"/>
                </a:solidFill>
                <a:latin typeface="Times New Roman"/>
                <a:cs typeface="Times New Roman"/>
              </a:rPr>
              <a:t> </a:t>
            </a:r>
            <a:r>
              <a:rPr sz="1632" b="1" spc="-5" dirty="0">
                <a:solidFill>
                  <a:prstClr val="black"/>
                </a:solidFill>
                <a:latin typeface="Times New Roman"/>
                <a:cs typeface="Times New Roman"/>
              </a:rPr>
              <a:t>méthodes</a:t>
            </a:r>
            <a:endParaRPr sz="1632">
              <a:solidFill>
                <a:prstClr val="black"/>
              </a:solidFill>
              <a:latin typeface="Times New Roman"/>
              <a:cs typeface="Times New Roman"/>
            </a:endParaRPr>
          </a:p>
          <a:p>
            <a:pPr marL="419196">
              <a:spcBef>
                <a:spcPts val="218"/>
              </a:spcBef>
              <a:tabLst>
                <a:tab pos="4587542" algn="l"/>
              </a:tabLst>
            </a:pPr>
            <a:r>
              <a:rPr sz="1451" b="1" spc="-5" dirty="0">
                <a:solidFill>
                  <a:prstClr val="black"/>
                </a:solidFill>
                <a:latin typeface="Times New Roman"/>
                <a:cs typeface="Times New Roman"/>
              </a:rPr>
              <a:t>Synta</a:t>
            </a:r>
            <a:r>
              <a:rPr sz="1451" b="1" dirty="0">
                <a:solidFill>
                  <a:prstClr val="black"/>
                </a:solidFill>
                <a:latin typeface="Times New Roman"/>
                <a:cs typeface="Times New Roman"/>
              </a:rPr>
              <a:t>x</a:t>
            </a:r>
            <a:r>
              <a:rPr sz="1451" b="1" spc="-5" dirty="0">
                <a:solidFill>
                  <a:prstClr val="black"/>
                </a:solidFill>
                <a:latin typeface="Times New Roman"/>
                <a:cs typeface="Times New Roman"/>
              </a:rPr>
              <a:t>e</a:t>
            </a:r>
            <a:r>
              <a:rPr sz="1451" b="1" dirty="0">
                <a:solidFill>
                  <a:prstClr val="black"/>
                </a:solidFill>
                <a:latin typeface="Times New Roman"/>
                <a:cs typeface="Times New Roman"/>
              </a:rPr>
              <a:t>	</a:t>
            </a:r>
            <a:r>
              <a:rPr sz="1451" b="1" spc="-5" dirty="0">
                <a:solidFill>
                  <a:prstClr val="black"/>
                </a:solidFill>
                <a:latin typeface="Times New Roman"/>
                <a:cs typeface="Times New Roman"/>
              </a:rPr>
              <a:t>E</a:t>
            </a:r>
            <a:r>
              <a:rPr sz="1451" b="1" dirty="0">
                <a:solidFill>
                  <a:prstClr val="black"/>
                </a:solidFill>
                <a:latin typeface="Times New Roman"/>
                <a:cs typeface="Times New Roman"/>
              </a:rPr>
              <a:t>xe</a:t>
            </a:r>
            <a:r>
              <a:rPr sz="1451" b="1" spc="-14" dirty="0">
                <a:solidFill>
                  <a:prstClr val="black"/>
                </a:solidFill>
                <a:latin typeface="Times New Roman"/>
                <a:cs typeface="Times New Roman"/>
              </a:rPr>
              <a:t>m</a:t>
            </a:r>
            <a:r>
              <a:rPr sz="1451" b="1" spc="-5" dirty="0">
                <a:solidFill>
                  <a:prstClr val="black"/>
                </a:solidFill>
                <a:latin typeface="Times New Roman"/>
                <a:cs typeface="Times New Roman"/>
              </a:rPr>
              <a:t>ple</a:t>
            </a:r>
            <a:endParaRPr sz="1451">
              <a:solidFill>
                <a:prstClr val="black"/>
              </a:solidFill>
              <a:latin typeface="Times New Roman"/>
              <a:cs typeface="Times New Roman"/>
            </a:endParaRPr>
          </a:p>
        </p:txBody>
      </p:sp>
      <p:sp>
        <p:nvSpPr>
          <p:cNvPr id="9" name="object 9"/>
          <p:cNvSpPr txBox="1"/>
          <p:nvPr/>
        </p:nvSpPr>
        <p:spPr>
          <a:xfrm>
            <a:off x="1463040" y="4692600"/>
            <a:ext cx="9461379" cy="1688646"/>
          </a:xfrm>
          <a:prstGeom prst="rect">
            <a:avLst/>
          </a:prstGeom>
        </p:spPr>
        <p:txBody>
          <a:bodyPr vert="horz" wrap="square" lIns="0" tIns="31094" rIns="0" bIns="0" rtlCol="0">
            <a:spAutoFit/>
          </a:bodyPr>
          <a:lstStyle/>
          <a:p>
            <a:pPr marL="11516">
              <a:spcBef>
                <a:spcPts val="245"/>
              </a:spcBef>
            </a:pPr>
            <a:r>
              <a:rPr sz="1451" b="1" spc="-5" dirty="0">
                <a:solidFill>
                  <a:prstClr val="black"/>
                </a:solidFill>
                <a:latin typeface="Times New Roman"/>
                <a:cs typeface="Times New Roman"/>
              </a:rPr>
              <a:t>Portée des attributs</a:t>
            </a:r>
            <a:endParaRPr sz="1451" dirty="0">
              <a:solidFill>
                <a:prstClr val="black"/>
              </a:solidFill>
              <a:latin typeface="Times New Roman"/>
              <a:cs typeface="Times New Roman"/>
            </a:endParaRPr>
          </a:p>
          <a:p>
            <a:pPr marL="11516" marR="4607">
              <a:lnSpc>
                <a:spcPts val="1913"/>
              </a:lnSpc>
              <a:spcBef>
                <a:spcPts val="77"/>
              </a:spcBef>
            </a:pPr>
            <a:r>
              <a:rPr sz="1451" spc="-5" dirty="0">
                <a:solidFill>
                  <a:prstClr val="black"/>
                </a:solidFill>
                <a:latin typeface="Times New Roman"/>
                <a:cs typeface="Times New Roman"/>
              </a:rPr>
              <a:t>Les attributs d’une classe constituent des variables </a:t>
            </a:r>
            <a:r>
              <a:rPr sz="1451" b="1" spc="-5" dirty="0">
                <a:solidFill>
                  <a:srgbClr val="FF0000"/>
                </a:solidFill>
                <a:latin typeface="Times New Roman"/>
                <a:cs typeface="Times New Roman"/>
              </a:rPr>
              <a:t>directement accessibles dans toutes les méthodes </a:t>
            </a:r>
            <a:r>
              <a:rPr sz="1451" spc="-5" dirty="0">
                <a:solidFill>
                  <a:prstClr val="black"/>
                </a:solidFill>
                <a:latin typeface="Times New Roman"/>
                <a:cs typeface="Times New Roman"/>
              </a:rPr>
              <a:t>de la classe. On  parle de « portée de classe » </a:t>
            </a:r>
            <a:r>
              <a:rPr sz="1451" dirty="0">
                <a:solidFill>
                  <a:prstClr val="black"/>
                </a:solidFill>
                <a:latin typeface="Times New Roman"/>
                <a:cs typeface="Times New Roman"/>
              </a:rPr>
              <a:t>(« </a:t>
            </a:r>
            <a:r>
              <a:rPr sz="1451" spc="-5" dirty="0">
                <a:solidFill>
                  <a:prstClr val="black"/>
                </a:solidFill>
                <a:latin typeface="Times New Roman"/>
                <a:cs typeface="Times New Roman"/>
              </a:rPr>
              <a:t>variables globales à la classe</a:t>
            </a:r>
            <a:r>
              <a:rPr sz="1451" spc="36" dirty="0">
                <a:solidFill>
                  <a:prstClr val="black"/>
                </a:solidFill>
                <a:latin typeface="Times New Roman"/>
                <a:cs typeface="Times New Roman"/>
              </a:rPr>
              <a:t> </a:t>
            </a:r>
            <a:r>
              <a:rPr sz="1451" spc="-5" dirty="0">
                <a:solidFill>
                  <a:prstClr val="black"/>
                </a:solidFill>
                <a:latin typeface="Times New Roman"/>
                <a:cs typeface="Times New Roman"/>
              </a:rPr>
              <a:t>»).</a:t>
            </a:r>
            <a:endParaRPr sz="1451" dirty="0">
              <a:solidFill>
                <a:prstClr val="black"/>
              </a:solidFill>
              <a:latin typeface="Times New Roman"/>
              <a:cs typeface="Times New Roman"/>
            </a:endParaRPr>
          </a:p>
          <a:p>
            <a:pPr marL="1234554">
              <a:spcBef>
                <a:spcPts val="82"/>
              </a:spcBef>
            </a:pPr>
            <a:r>
              <a:rPr sz="1451" spc="-5" dirty="0">
                <a:solidFill>
                  <a:prstClr val="black"/>
                </a:solidFill>
                <a:latin typeface="Times New Roman"/>
                <a:cs typeface="Times New Roman"/>
              </a:rPr>
              <a:t>=&gt; Il n’est donc pas nécessaire de les passer </a:t>
            </a:r>
            <a:r>
              <a:rPr sz="1451" spc="-9" dirty="0">
                <a:solidFill>
                  <a:prstClr val="black"/>
                </a:solidFill>
                <a:latin typeface="Times New Roman"/>
                <a:cs typeface="Times New Roman"/>
              </a:rPr>
              <a:t>comme </a:t>
            </a:r>
            <a:r>
              <a:rPr sz="1451" spc="-5" dirty="0">
                <a:solidFill>
                  <a:prstClr val="black"/>
                </a:solidFill>
                <a:latin typeface="Times New Roman"/>
                <a:cs typeface="Times New Roman"/>
              </a:rPr>
              <a:t>arguments des</a:t>
            </a:r>
            <a:r>
              <a:rPr sz="1451" spc="68" dirty="0">
                <a:solidFill>
                  <a:prstClr val="black"/>
                </a:solidFill>
                <a:latin typeface="Times New Roman"/>
                <a:cs typeface="Times New Roman"/>
              </a:rPr>
              <a:t> </a:t>
            </a:r>
            <a:r>
              <a:rPr sz="1451" spc="-5" dirty="0">
                <a:solidFill>
                  <a:prstClr val="black"/>
                </a:solidFill>
                <a:latin typeface="Times New Roman"/>
                <a:cs typeface="Times New Roman"/>
              </a:rPr>
              <a:t>méthodes.</a:t>
            </a:r>
            <a:endParaRPr sz="1451" dirty="0">
              <a:solidFill>
                <a:prstClr val="black"/>
              </a:solidFill>
              <a:latin typeface="Times New Roman"/>
              <a:cs typeface="Times New Roman"/>
            </a:endParaRPr>
          </a:p>
          <a:p>
            <a:pPr marL="419196">
              <a:spcBef>
                <a:spcPts val="218"/>
              </a:spcBef>
            </a:pPr>
            <a:r>
              <a:rPr sz="1451" b="1" spc="-5" dirty="0">
                <a:solidFill>
                  <a:prstClr val="black"/>
                </a:solidFill>
                <a:latin typeface="Times New Roman"/>
                <a:cs typeface="Times New Roman"/>
              </a:rPr>
              <a:t>Les méthodes </a:t>
            </a:r>
            <a:r>
              <a:rPr sz="1451" b="1" dirty="0">
                <a:solidFill>
                  <a:prstClr val="black"/>
                </a:solidFill>
                <a:latin typeface="Times New Roman"/>
                <a:cs typeface="Times New Roman"/>
              </a:rPr>
              <a:t>sont</a:t>
            </a:r>
            <a:r>
              <a:rPr sz="1451" b="1" spc="5" dirty="0">
                <a:solidFill>
                  <a:prstClr val="black"/>
                </a:solidFill>
                <a:latin typeface="Times New Roman"/>
                <a:cs typeface="Times New Roman"/>
              </a:rPr>
              <a:t> </a:t>
            </a:r>
            <a:r>
              <a:rPr sz="1451" b="1" spc="-5" dirty="0">
                <a:solidFill>
                  <a:prstClr val="black"/>
                </a:solidFill>
                <a:latin typeface="Times New Roman"/>
                <a:cs typeface="Times New Roman"/>
              </a:rPr>
              <a:t>:</a:t>
            </a:r>
            <a:endParaRPr sz="1451" dirty="0">
              <a:solidFill>
                <a:prstClr val="black"/>
              </a:solidFill>
              <a:latin typeface="Times New Roman"/>
              <a:cs typeface="Times New Roman"/>
            </a:endParaRPr>
          </a:p>
          <a:p>
            <a:pPr marL="833784" indent="-207870">
              <a:lnSpc>
                <a:spcPts val="1705"/>
              </a:lnSpc>
              <a:spcBef>
                <a:spcPts val="141"/>
              </a:spcBef>
              <a:buFont typeface="Wingdings"/>
              <a:buChar char=""/>
              <a:tabLst>
                <a:tab pos="834360" algn="l"/>
              </a:tabLst>
            </a:pPr>
            <a:r>
              <a:rPr sz="1451" spc="-5" dirty="0">
                <a:solidFill>
                  <a:prstClr val="black"/>
                </a:solidFill>
                <a:latin typeface="Times New Roman"/>
                <a:cs typeface="Times New Roman"/>
              </a:rPr>
              <a:t>des fonctions propres à </a:t>
            </a:r>
            <a:r>
              <a:rPr sz="1451" dirty="0">
                <a:solidFill>
                  <a:prstClr val="black"/>
                </a:solidFill>
                <a:latin typeface="Times New Roman"/>
                <a:cs typeface="Times New Roman"/>
              </a:rPr>
              <a:t>la</a:t>
            </a:r>
            <a:r>
              <a:rPr sz="1451" spc="-9" dirty="0">
                <a:solidFill>
                  <a:prstClr val="black"/>
                </a:solidFill>
                <a:latin typeface="Times New Roman"/>
                <a:cs typeface="Times New Roman"/>
              </a:rPr>
              <a:t> </a:t>
            </a:r>
            <a:r>
              <a:rPr sz="1451" spc="-5" dirty="0">
                <a:solidFill>
                  <a:prstClr val="black"/>
                </a:solidFill>
                <a:latin typeface="Times New Roman"/>
                <a:cs typeface="Times New Roman"/>
              </a:rPr>
              <a:t>classe</a:t>
            </a:r>
            <a:endParaRPr sz="1451" dirty="0">
              <a:solidFill>
                <a:prstClr val="black"/>
              </a:solidFill>
              <a:latin typeface="Times New Roman"/>
              <a:cs typeface="Times New Roman"/>
            </a:endParaRPr>
          </a:p>
          <a:p>
            <a:pPr marL="833784" indent="-207870">
              <a:lnSpc>
                <a:spcPts val="1705"/>
              </a:lnSpc>
              <a:buFont typeface="Wingdings"/>
              <a:buChar char=""/>
              <a:tabLst>
                <a:tab pos="834360" algn="l"/>
              </a:tabLst>
            </a:pPr>
            <a:r>
              <a:rPr sz="1451" spc="-5" dirty="0">
                <a:solidFill>
                  <a:prstClr val="black"/>
                </a:solidFill>
                <a:latin typeface="Times New Roman"/>
                <a:cs typeface="Times New Roman"/>
              </a:rPr>
              <a:t>qui </a:t>
            </a:r>
            <a:r>
              <a:rPr sz="1451" dirty="0">
                <a:solidFill>
                  <a:prstClr val="black"/>
                </a:solidFill>
                <a:latin typeface="Times New Roman"/>
                <a:cs typeface="Times New Roman"/>
              </a:rPr>
              <a:t>ont </a:t>
            </a:r>
            <a:r>
              <a:rPr sz="1451" spc="-5" dirty="0">
                <a:solidFill>
                  <a:prstClr val="black"/>
                </a:solidFill>
                <a:latin typeface="Times New Roman"/>
                <a:cs typeface="Times New Roman"/>
              </a:rPr>
              <a:t>accès aux attributs de la</a:t>
            </a:r>
            <a:r>
              <a:rPr sz="1451" spc="-14" dirty="0">
                <a:solidFill>
                  <a:prstClr val="black"/>
                </a:solidFill>
                <a:latin typeface="Times New Roman"/>
                <a:cs typeface="Times New Roman"/>
              </a:rPr>
              <a:t> </a:t>
            </a:r>
            <a:r>
              <a:rPr sz="1451" spc="-5" dirty="0">
                <a:solidFill>
                  <a:prstClr val="black"/>
                </a:solidFill>
                <a:latin typeface="Times New Roman"/>
                <a:cs typeface="Times New Roman"/>
              </a:rPr>
              <a:t>classe</a:t>
            </a:r>
            <a:endParaRPr sz="1451" dirty="0">
              <a:solidFill>
                <a:prstClr val="black"/>
              </a:solidFill>
              <a:latin typeface="Times New Roman"/>
              <a:cs typeface="Times New Roman"/>
            </a:endParaRPr>
          </a:p>
        </p:txBody>
      </p:sp>
      <p:grpSp>
        <p:nvGrpSpPr>
          <p:cNvPr id="10" name="object 10"/>
          <p:cNvGrpSpPr/>
          <p:nvPr/>
        </p:nvGrpSpPr>
        <p:grpSpPr>
          <a:xfrm>
            <a:off x="5470892" y="1072405"/>
            <a:ext cx="1998666" cy="832058"/>
            <a:chOff x="4657344" y="1182624"/>
            <a:chExt cx="2204085" cy="917575"/>
          </a:xfrm>
        </p:grpSpPr>
        <p:sp>
          <p:nvSpPr>
            <p:cNvPr id="11" name="object 11"/>
            <p:cNvSpPr/>
            <p:nvPr/>
          </p:nvSpPr>
          <p:spPr>
            <a:xfrm>
              <a:off x="4819963" y="1334109"/>
              <a:ext cx="1834524" cy="581558"/>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12" name="object 12"/>
            <p:cNvSpPr/>
            <p:nvPr/>
          </p:nvSpPr>
          <p:spPr>
            <a:xfrm>
              <a:off x="4667250" y="1192530"/>
              <a:ext cx="2184400" cy="897890"/>
            </a:xfrm>
            <a:custGeom>
              <a:avLst/>
              <a:gdLst/>
              <a:ahLst/>
              <a:cxnLst/>
              <a:rect l="l" t="t" r="r" b="b"/>
              <a:pathLst>
                <a:path w="2184400" h="897889">
                  <a:moveTo>
                    <a:pt x="0" y="897636"/>
                  </a:moveTo>
                  <a:lnTo>
                    <a:pt x="2183892" y="897636"/>
                  </a:lnTo>
                  <a:lnTo>
                    <a:pt x="2183892" y="0"/>
                  </a:lnTo>
                  <a:lnTo>
                    <a:pt x="0" y="0"/>
                  </a:lnTo>
                  <a:lnTo>
                    <a:pt x="0" y="897636"/>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13" name="object 13"/>
          <p:cNvGrpSpPr/>
          <p:nvPr/>
        </p:nvGrpSpPr>
        <p:grpSpPr>
          <a:xfrm>
            <a:off x="3024814" y="2130990"/>
            <a:ext cx="2100586" cy="519964"/>
            <a:chOff x="1959864" y="2350008"/>
            <a:chExt cx="2316480" cy="573405"/>
          </a:xfrm>
        </p:grpSpPr>
        <p:sp>
          <p:nvSpPr>
            <p:cNvPr id="14" name="object 14"/>
            <p:cNvSpPr/>
            <p:nvPr/>
          </p:nvSpPr>
          <p:spPr>
            <a:xfrm>
              <a:off x="2093995" y="2531745"/>
              <a:ext cx="2019637" cy="200025"/>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15" name="object 15"/>
            <p:cNvSpPr/>
            <p:nvPr/>
          </p:nvSpPr>
          <p:spPr>
            <a:xfrm>
              <a:off x="1969770" y="2359914"/>
              <a:ext cx="2296795" cy="553720"/>
            </a:xfrm>
            <a:custGeom>
              <a:avLst/>
              <a:gdLst/>
              <a:ahLst/>
              <a:cxnLst/>
              <a:rect l="l" t="t" r="r" b="b"/>
              <a:pathLst>
                <a:path w="2296795" h="553719">
                  <a:moveTo>
                    <a:pt x="0" y="553212"/>
                  </a:moveTo>
                  <a:lnTo>
                    <a:pt x="2296668" y="553212"/>
                  </a:lnTo>
                  <a:lnTo>
                    <a:pt x="2296668" y="0"/>
                  </a:lnTo>
                  <a:lnTo>
                    <a:pt x="0" y="0"/>
                  </a:lnTo>
                  <a:lnTo>
                    <a:pt x="0" y="553212"/>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16" name="object 16"/>
          <p:cNvGrpSpPr/>
          <p:nvPr/>
        </p:nvGrpSpPr>
        <p:grpSpPr>
          <a:xfrm>
            <a:off x="6622068" y="1724693"/>
            <a:ext cx="3050111" cy="1418241"/>
            <a:chOff x="5926835" y="1901952"/>
            <a:chExt cx="3363595" cy="1564005"/>
          </a:xfrm>
        </p:grpSpPr>
        <p:sp>
          <p:nvSpPr>
            <p:cNvPr id="17" name="object 17"/>
            <p:cNvSpPr/>
            <p:nvPr/>
          </p:nvSpPr>
          <p:spPr>
            <a:xfrm>
              <a:off x="7206258" y="2036064"/>
              <a:ext cx="1781506" cy="695325"/>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8" name="object 18"/>
            <p:cNvSpPr/>
            <p:nvPr/>
          </p:nvSpPr>
          <p:spPr>
            <a:xfrm>
              <a:off x="7062977" y="1911858"/>
              <a:ext cx="2068195" cy="934719"/>
            </a:xfrm>
            <a:custGeom>
              <a:avLst/>
              <a:gdLst/>
              <a:ahLst/>
              <a:cxnLst/>
              <a:rect l="l" t="t" r="r" b="b"/>
              <a:pathLst>
                <a:path w="2068195" h="934719">
                  <a:moveTo>
                    <a:pt x="0" y="934212"/>
                  </a:moveTo>
                  <a:lnTo>
                    <a:pt x="2068068" y="934212"/>
                  </a:lnTo>
                  <a:lnTo>
                    <a:pt x="2068068" y="0"/>
                  </a:lnTo>
                  <a:lnTo>
                    <a:pt x="0" y="0"/>
                  </a:lnTo>
                  <a:lnTo>
                    <a:pt x="0" y="934212"/>
                  </a:lnTo>
                  <a:close/>
                </a:path>
              </a:pathLst>
            </a:custGeom>
            <a:ln w="19812">
              <a:solidFill>
                <a:srgbClr val="548ED4"/>
              </a:solidFill>
            </a:ln>
          </p:spPr>
          <p:txBody>
            <a:bodyPr wrap="square" lIns="0" tIns="0" rIns="0" bIns="0" rtlCol="0"/>
            <a:lstStyle/>
            <a:p>
              <a:endParaRPr sz="1632">
                <a:solidFill>
                  <a:prstClr val="black"/>
                </a:solidFill>
              </a:endParaRPr>
            </a:p>
          </p:txBody>
        </p:sp>
        <p:sp>
          <p:nvSpPr>
            <p:cNvPr id="19" name="object 19"/>
            <p:cNvSpPr/>
            <p:nvPr/>
          </p:nvSpPr>
          <p:spPr>
            <a:xfrm>
              <a:off x="6108554" y="3084068"/>
              <a:ext cx="2990507" cy="171329"/>
            </a:xfrm>
            <a:prstGeom prst="rect">
              <a:avLst/>
            </a:prstGeom>
            <a:blipFill>
              <a:blip r:embed="rId6" cstate="print"/>
              <a:stretch>
                <a:fillRect/>
              </a:stretch>
            </a:blipFill>
          </p:spPr>
          <p:txBody>
            <a:bodyPr wrap="square" lIns="0" tIns="0" rIns="0" bIns="0" rtlCol="0"/>
            <a:lstStyle/>
            <a:p>
              <a:endParaRPr sz="1632">
                <a:solidFill>
                  <a:prstClr val="black"/>
                </a:solidFill>
              </a:endParaRPr>
            </a:p>
          </p:txBody>
        </p:sp>
        <p:sp>
          <p:nvSpPr>
            <p:cNvPr id="20" name="object 20"/>
            <p:cNvSpPr/>
            <p:nvPr/>
          </p:nvSpPr>
          <p:spPr>
            <a:xfrm>
              <a:off x="5936741" y="2893314"/>
              <a:ext cx="3343910" cy="562610"/>
            </a:xfrm>
            <a:custGeom>
              <a:avLst/>
              <a:gdLst/>
              <a:ahLst/>
              <a:cxnLst/>
              <a:rect l="l" t="t" r="r" b="b"/>
              <a:pathLst>
                <a:path w="3343909" h="562610">
                  <a:moveTo>
                    <a:pt x="0" y="562355"/>
                  </a:moveTo>
                  <a:lnTo>
                    <a:pt x="3343656" y="562355"/>
                  </a:lnTo>
                  <a:lnTo>
                    <a:pt x="3343656" y="0"/>
                  </a:lnTo>
                  <a:lnTo>
                    <a:pt x="0" y="0"/>
                  </a:lnTo>
                  <a:lnTo>
                    <a:pt x="0" y="562355"/>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21" name="object 21"/>
          <p:cNvGrpSpPr/>
          <p:nvPr/>
        </p:nvGrpSpPr>
        <p:grpSpPr>
          <a:xfrm>
            <a:off x="2093370" y="3510190"/>
            <a:ext cx="4673920" cy="1188490"/>
            <a:chOff x="932688" y="3870960"/>
            <a:chExt cx="5154295" cy="1310640"/>
          </a:xfrm>
        </p:grpSpPr>
        <p:sp>
          <p:nvSpPr>
            <p:cNvPr id="22" name="object 22"/>
            <p:cNvSpPr/>
            <p:nvPr/>
          </p:nvSpPr>
          <p:spPr>
            <a:xfrm>
              <a:off x="1055743" y="4017873"/>
              <a:ext cx="4884230" cy="1072419"/>
            </a:xfrm>
            <a:prstGeom prst="rect">
              <a:avLst/>
            </a:prstGeom>
            <a:blipFill>
              <a:blip r:embed="rId7" cstate="print"/>
              <a:stretch>
                <a:fillRect/>
              </a:stretch>
            </a:blipFill>
          </p:spPr>
          <p:txBody>
            <a:bodyPr wrap="square" lIns="0" tIns="0" rIns="0" bIns="0" rtlCol="0"/>
            <a:lstStyle/>
            <a:p>
              <a:endParaRPr sz="1632">
                <a:solidFill>
                  <a:prstClr val="black"/>
                </a:solidFill>
              </a:endParaRPr>
            </a:p>
          </p:txBody>
        </p:sp>
        <p:sp>
          <p:nvSpPr>
            <p:cNvPr id="23" name="object 23"/>
            <p:cNvSpPr/>
            <p:nvPr/>
          </p:nvSpPr>
          <p:spPr>
            <a:xfrm>
              <a:off x="942594" y="3880866"/>
              <a:ext cx="5134610" cy="1290955"/>
            </a:xfrm>
            <a:custGeom>
              <a:avLst/>
              <a:gdLst/>
              <a:ahLst/>
              <a:cxnLst/>
              <a:rect l="l" t="t" r="r" b="b"/>
              <a:pathLst>
                <a:path w="5134610" h="1290954">
                  <a:moveTo>
                    <a:pt x="0" y="1290828"/>
                  </a:moveTo>
                  <a:lnTo>
                    <a:pt x="5134356" y="1290828"/>
                  </a:lnTo>
                  <a:lnTo>
                    <a:pt x="5134356" y="0"/>
                  </a:lnTo>
                  <a:lnTo>
                    <a:pt x="0" y="0"/>
                  </a:lnTo>
                  <a:lnTo>
                    <a:pt x="0" y="1290828"/>
                  </a:lnTo>
                  <a:close/>
                </a:path>
              </a:pathLst>
            </a:custGeom>
            <a:ln w="19811">
              <a:solidFill>
                <a:srgbClr val="548ED4"/>
              </a:solidFill>
            </a:ln>
          </p:spPr>
          <p:txBody>
            <a:bodyPr wrap="square" lIns="0" tIns="0" rIns="0" bIns="0" rtlCol="0"/>
            <a:lstStyle/>
            <a:p>
              <a:endParaRPr sz="1632">
                <a:solidFill>
                  <a:prstClr val="black"/>
                </a:solidFill>
              </a:endParaRPr>
            </a:p>
          </p:txBody>
        </p:sp>
      </p:grpSp>
      <p:grpSp>
        <p:nvGrpSpPr>
          <p:cNvPr id="24" name="object 24"/>
          <p:cNvGrpSpPr/>
          <p:nvPr/>
        </p:nvGrpSpPr>
        <p:grpSpPr>
          <a:xfrm>
            <a:off x="7228749" y="3307041"/>
            <a:ext cx="3058749" cy="1407301"/>
            <a:chOff x="6595871" y="3646932"/>
            <a:chExt cx="3373120" cy="1551940"/>
          </a:xfrm>
        </p:grpSpPr>
        <p:sp>
          <p:nvSpPr>
            <p:cNvPr id="25" name="object 25"/>
            <p:cNvSpPr/>
            <p:nvPr/>
          </p:nvSpPr>
          <p:spPr>
            <a:xfrm>
              <a:off x="6765902" y="3807595"/>
              <a:ext cx="3070104" cy="1248884"/>
            </a:xfrm>
            <a:prstGeom prst="rect">
              <a:avLst/>
            </a:prstGeom>
            <a:blipFill>
              <a:blip r:embed="rId8" cstate="print"/>
              <a:stretch>
                <a:fillRect/>
              </a:stretch>
            </a:blipFill>
          </p:spPr>
          <p:txBody>
            <a:bodyPr wrap="square" lIns="0" tIns="0" rIns="0" bIns="0" rtlCol="0"/>
            <a:lstStyle/>
            <a:p>
              <a:endParaRPr sz="1632">
                <a:solidFill>
                  <a:prstClr val="black"/>
                </a:solidFill>
              </a:endParaRPr>
            </a:p>
          </p:txBody>
        </p:sp>
        <p:sp>
          <p:nvSpPr>
            <p:cNvPr id="26" name="object 26"/>
            <p:cNvSpPr/>
            <p:nvPr/>
          </p:nvSpPr>
          <p:spPr>
            <a:xfrm>
              <a:off x="6605777" y="3656838"/>
              <a:ext cx="3352800" cy="1531620"/>
            </a:xfrm>
            <a:custGeom>
              <a:avLst/>
              <a:gdLst/>
              <a:ahLst/>
              <a:cxnLst/>
              <a:rect l="l" t="t" r="r" b="b"/>
              <a:pathLst>
                <a:path w="3352800" h="1531620">
                  <a:moveTo>
                    <a:pt x="0" y="1531620"/>
                  </a:moveTo>
                  <a:lnTo>
                    <a:pt x="3352800" y="1531620"/>
                  </a:lnTo>
                  <a:lnTo>
                    <a:pt x="3352800" y="0"/>
                  </a:lnTo>
                  <a:lnTo>
                    <a:pt x="0" y="0"/>
                  </a:lnTo>
                  <a:lnTo>
                    <a:pt x="0" y="1531620"/>
                  </a:lnTo>
                  <a:close/>
                </a:path>
              </a:pathLst>
            </a:custGeom>
            <a:ln w="19812">
              <a:solidFill>
                <a:srgbClr val="548ED4"/>
              </a:solidFill>
            </a:ln>
          </p:spPr>
          <p:txBody>
            <a:bodyPr wrap="square" lIns="0" tIns="0" rIns="0" bIns="0" rtlCol="0"/>
            <a:lstStyle/>
            <a:p>
              <a:endParaRPr sz="1632">
                <a:solidFill>
                  <a:prstClr val="black"/>
                </a:solidFill>
              </a:endParaRPr>
            </a:p>
          </p:txBody>
        </p:sp>
      </p:grpSp>
      <p:sp>
        <p:nvSpPr>
          <p:cNvPr id="27" name="object 2"/>
          <p:cNvSpPr txBox="1">
            <a:spLocks/>
          </p:cNvSpPr>
          <p:nvPr/>
        </p:nvSpPr>
        <p:spPr>
          <a:xfrm>
            <a:off x="1176025" y="202165"/>
            <a:ext cx="9748394" cy="752129"/>
          </a:xfrm>
          <a:prstGeom prst="rect">
            <a:avLst/>
          </a:prstGeom>
          <a:solidFill>
            <a:schemeClr val="accent5">
              <a:lumMod val="60000"/>
              <a:lumOff val="40000"/>
            </a:schemeClr>
          </a:solidFill>
        </p:spPr>
        <p:txBody>
          <a:bodyPr vert="horz" wrap="square" lIns="0" tIns="13335" rIns="0" bIns="0" rtlCol="0" anchor="b">
            <a:spAutoFit/>
          </a:bodyPr>
          <a:lst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2pPr>
            <a:lvl3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3pPr>
            <a:lvl4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4pPr>
            <a:lvl5pPr algn="l" rtl="0" eaLnBrk="0" fontAlgn="base" hangingPunct="0">
              <a:lnSpc>
                <a:spcPct val="85000"/>
              </a:lnSpc>
              <a:spcBef>
                <a:spcPct val="0"/>
              </a:spcBef>
              <a:spcAft>
                <a:spcPct val="0"/>
              </a:spcAft>
              <a:defRPr sz="4800">
                <a:solidFill>
                  <a:srgbClr val="404040"/>
                </a:solidFill>
                <a:latin typeface="Times New Roman" panose="02020603050405020304" pitchFamily="18" charset="0"/>
              </a:defRPr>
            </a:lvl5pPr>
            <a:lvl6pPr marL="457200" algn="l" rtl="0" fontAlgn="base">
              <a:lnSpc>
                <a:spcPct val="85000"/>
              </a:lnSpc>
              <a:spcBef>
                <a:spcPct val="0"/>
              </a:spcBef>
              <a:spcAft>
                <a:spcPct val="0"/>
              </a:spcAft>
              <a:defRPr sz="4800">
                <a:solidFill>
                  <a:srgbClr val="404040"/>
                </a:solidFill>
                <a:latin typeface="Times New Roman" panose="02020603050405020304" pitchFamily="18" charset="0"/>
              </a:defRPr>
            </a:lvl6pPr>
            <a:lvl7pPr marL="914400" algn="l" rtl="0" fontAlgn="base">
              <a:lnSpc>
                <a:spcPct val="85000"/>
              </a:lnSpc>
              <a:spcBef>
                <a:spcPct val="0"/>
              </a:spcBef>
              <a:spcAft>
                <a:spcPct val="0"/>
              </a:spcAft>
              <a:defRPr sz="4800">
                <a:solidFill>
                  <a:srgbClr val="404040"/>
                </a:solidFill>
                <a:latin typeface="Times New Roman" panose="02020603050405020304" pitchFamily="18" charset="0"/>
              </a:defRPr>
            </a:lvl7pPr>
            <a:lvl8pPr marL="1371600" algn="l" rtl="0" fontAlgn="base">
              <a:lnSpc>
                <a:spcPct val="85000"/>
              </a:lnSpc>
              <a:spcBef>
                <a:spcPct val="0"/>
              </a:spcBef>
              <a:spcAft>
                <a:spcPct val="0"/>
              </a:spcAft>
              <a:defRPr sz="4800">
                <a:solidFill>
                  <a:srgbClr val="404040"/>
                </a:solidFill>
                <a:latin typeface="Times New Roman" panose="02020603050405020304" pitchFamily="18" charset="0"/>
              </a:defRPr>
            </a:lvl8pPr>
            <a:lvl9pPr marL="1828800" algn="l" rtl="0" fontAlgn="base">
              <a:lnSpc>
                <a:spcPct val="85000"/>
              </a:lnSpc>
              <a:spcBef>
                <a:spcPct val="0"/>
              </a:spcBef>
              <a:spcAft>
                <a:spcPct val="0"/>
              </a:spcAft>
              <a:defRPr sz="4800">
                <a:solidFill>
                  <a:srgbClr val="404040"/>
                </a:solidFill>
                <a:latin typeface="Times New Roman" panose="02020603050405020304" pitchFamily="18" charset="0"/>
              </a:defRPr>
            </a:lvl9pPr>
          </a:lstStyle>
          <a:p>
            <a:pPr marL="12700" algn="ctr">
              <a:lnSpc>
                <a:spcPct val="100000"/>
              </a:lnSpc>
              <a:spcBef>
                <a:spcPts val="105"/>
              </a:spcBef>
            </a:pPr>
            <a:r>
              <a:rPr lang="en-US" spc="-5" smtClean="0"/>
              <a:t>Les</a:t>
            </a:r>
            <a:r>
              <a:rPr lang="en-US" spc="-70" smtClean="0"/>
              <a:t> </a:t>
            </a:r>
            <a:r>
              <a:rPr lang="en-US" smtClean="0"/>
              <a:t>classes en C++ </a:t>
            </a:r>
            <a:endParaRPr lang="en-US" dirty="0"/>
          </a:p>
        </p:txBody>
      </p:sp>
      <p:graphicFrame>
        <p:nvGraphicFramePr>
          <p:cNvPr id="30" name="Objet 29"/>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2771" name="Picture" r:id="rId9" imgW="1402560" imgH="808920" progId="Word.Picture.8">
                  <p:embed/>
                </p:oleObj>
              </mc:Choice>
              <mc:Fallback>
                <p:oleObj name="Picture" r:id="rId9" imgW="1402560" imgH="808920" progId="Word.Picture.8">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26783410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bject 22"/>
          <p:cNvSpPr txBox="1">
            <a:spLocks noGrp="1"/>
          </p:cNvSpPr>
          <p:nvPr>
            <p:ph type="ftr" sz="quarter" idx="11"/>
          </p:nvPr>
        </p:nvSpPr>
        <p:spPr>
          <a:xfrm>
            <a:off x="3687234" y="6547235"/>
            <a:ext cx="4821767" cy="189732"/>
          </a:xfrm>
          <a:prstGeom prst="rect">
            <a:avLst/>
          </a:prstGeom>
        </p:spPr>
        <p:txBody>
          <a:bodyPr vert="horz" wrap="square" lIns="0" tIns="0" rIns="0" bIns="0" rtlCol="0">
            <a:spAutoFit/>
          </a:bodyPr>
          <a:lstStyle/>
          <a:p>
            <a:pPr marL="11516">
              <a:lnSpc>
                <a:spcPts val="1668"/>
              </a:lnSpc>
            </a:pPr>
            <a:r>
              <a:rPr lang="fr-FR" spc="-5" dirty="0" smtClean="0">
                <a:solidFill>
                  <a:prstClr val="white"/>
                </a:solidFill>
              </a:rPr>
              <a:t>ESTL_2019/2020</a:t>
            </a:r>
            <a:endParaRPr dirty="0">
              <a:solidFill>
                <a:prstClr val="white"/>
              </a:solidFill>
            </a:endParaRPr>
          </a:p>
        </p:txBody>
      </p:sp>
      <p:sp>
        <p:nvSpPr>
          <p:cNvPr id="23" name="object 23"/>
          <p:cNvSpPr txBox="1">
            <a:spLocks noGrp="1"/>
          </p:cNvSpPr>
          <p:nvPr>
            <p:ph type="sldNum" sz="quarter" idx="12"/>
          </p:nvPr>
        </p:nvSpPr>
        <p:spPr>
          <a:prstGeom prst="rect">
            <a:avLst/>
          </a:prstGeom>
        </p:spPr>
        <p:txBody>
          <a:bodyPr vert="horz" wrap="square" lIns="0" tIns="0" rIns="0" bIns="0" rtlCol="0">
            <a:spAutoFit/>
          </a:bodyPr>
          <a:lstStyle/>
          <a:p>
            <a:pPr marL="34549">
              <a:lnSpc>
                <a:spcPts val="1668"/>
              </a:lnSpc>
            </a:pPr>
            <a:fld id="{81D60167-4931-47E6-BA6A-407CBD079E47}" type="slidenum">
              <a:rPr spc="-5" dirty="0">
                <a:solidFill>
                  <a:prstClr val="white"/>
                </a:solidFill>
              </a:rPr>
              <a:pPr marL="34549">
                <a:lnSpc>
                  <a:spcPts val="1668"/>
                </a:lnSpc>
              </a:pPr>
              <a:t>9</a:t>
            </a:fld>
            <a:endParaRPr spc="-5" dirty="0">
              <a:solidFill>
                <a:prstClr val="white"/>
              </a:solidFill>
            </a:endParaRPr>
          </a:p>
        </p:txBody>
      </p:sp>
      <p:sp>
        <p:nvSpPr>
          <p:cNvPr id="4" name="object 4"/>
          <p:cNvSpPr txBox="1"/>
          <p:nvPr/>
        </p:nvSpPr>
        <p:spPr>
          <a:xfrm>
            <a:off x="1650680" y="455578"/>
            <a:ext cx="6657615" cy="2323424"/>
          </a:xfrm>
          <a:prstGeom prst="rect">
            <a:avLst/>
          </a:prstGeom>
        </p:spPr>
        <p:txBody>
          <a:bodyPr vert="horz" wrap="square" lIns="0" tIns="38004" rIns="0" bIns="0" rtlCol="0">
            <a:spAutoFit/>
          </a:bodyPr>
          <a:lstStyle/>
          <a:p>
            <a:pPr marL="11516">
              <a:spcBef>
                <a:spcPts val="299"/>
              </a:spcBef>
            </a:pPr>
            <a:r>
              <a:rPr sz="1632" b="1" spc="-5" dirty="0">
                <a:solidFill>
                  <a:prstClr val="black"/>
                </a:solidFill>
                <a:latin typeface="Times New Roman"/>
                <a:cs typeface="Times New Roman"/>
              </a:rPr>
              <a:t>Déclaration d’une instance (un</a:t>
            </a:r>
            <a:r>
              <a:rPr sz="1632" b="1" spc="14" dirty="0">
                <a:solidFill>
                  <a:prstClr val="black"/>
                </a:solidFill>
                <a:latin typeface="Times New Roman"/>
                <a:cs typeface="Times New Roman"/>
              </a:rPr>
              <a:t> </a:t>
            </a:r>
            <a:r>
              <a:rPr sz="1632" b="1" dirty="0">
                <a:solidFill>
                  <a:prstClr val="black"/>
                </a:solidFill>
                <a:latin typeface="Times New Roman"/>
                <a:cs typeface="Times New Roman"/>
              </a:rPr>
              <a:t>objet)</a:t>
            </a:r>
            <a:endParaRPr sz="1632">
              <a:solidFill>
                <a:prstClr val="black"/>
              </a:solidFill>
              <a:latin typeface="Times New Roman"/>
              <a:cs typeface="Times New Roman"/>
            </a:endParaRPr>
          </a:p>
          <a:p>
            <a:pPr marL="11516">
              <a:spcBef>
                <a:spcPts val="181"/>
              </a:spcBef>
            </a:pPr>
            <a:r>
              <a:rPr sz="1451" spc="-5" dirty="0">
                <a:solidFill>
                  <a:prstClr val="black"/>
                </a:solidFill>
                <a:latin typeface="Times New Roman"/>
                <a:cs typeface="Times New Roman"/>
              </a:rPr>
              <a:t>(se fait </a:t>
            </a:r>
            <a:r>
              <a:rPr sz="1451" dirty="0">
                <a:solidFill>
                  <a:prstClr val="black"/>
                </a:solidFill>
                <a:latin typeface="Times New Roman"/>
                <a:cs typeface="Times New Roman"/>
              </a:rPr>
              <a:t>de </a:t>
            </a:r>
            <a:r>
              <a:rPr sz="1451" spc="-5" dirty="0">
                <a:solidFill>
                  <a:prstClr val="black"/>
                </a:solidFill>
                <a:latin typeface="Times New Roman"/>
                <a:cs typeface="Times New Roman"/>
              </a:rPr>
              <a:t>façon similaire à la </a:t>
            </a:r>
            <a:r>
              <a:rPr sz="1451" dirty="0">
                <a:solidFill>
                  <a:prstClr val="black"/>
                </a:solidFill>
                <a:latin typeface="Times New Roman"/>
                <a:cs typeface="Times New Roman"/>
              </a:rPr>
              <a:t>déclaration </a:t>
            </a:r>
            <a:r>
              <a:rPr sz="1451" spc="-5" dirty="0">
                <a:solidFill>
                  <a:prstClr val="black"/>
                </a:solidFill>
                <a:latin typeface="Times New Roman"/>
                <a:cs typeface="Times New Roman"/>
              </a:rPr>
              <a:t>d’une</a:t>
            </a:r>
            <a:r>
              <a:rPr sz="1451" dirty="0">
                <a:solidFill>
                  <a:prstClr val="black"/>
                </a:solidFill>
                <a:latin typeface="Times New Roman"/>
                <a:cs typeface="Times New Roman"/>
              </a:rPr>
              <a:t> </a:t>
            </a:r>
            <a:r>
              <a:rPr sz="1451" spc="-5" dirty="0">
                <a:solidFill>
                  <a:prstClr val="black"/>
                </a:solidFill>
                <a:latin typeface="Times New Roman"/>
                <a:cs typeface="Times New Roman"/>
              </a:rPr>
              <a:t>variable)</a:t>
            </a:r>
            <a:endParaRPr sz="1451">
              <a:solidFill>
                <a:prstClr val="black"/>
              </a:solidFill>
              <a:latin typeface="Times New Roman"/>
              <a:cs typeface="Times New Roman"/>
            </a:endParaRPr>
          </a:p>
          <a:p>
            <a:pPr>
              <a:spcBef>
                <a:spcPts val="18"/>
              </a:spcBef>
            </a:pPr>
            <a:endParaRPr sz="2176">
              <a:solidFill>
                <a:prstClr val="black"/>
              </a:solidFill>
              <a:latin typeface="Times New Roman"/>
              <a:cs typeface="Times New Roman"/>
            </a:endParaRPr>
          </a:p>
          <a:p>
            <a:pPr marL="1234554">
              <a:spcBef>
                <a:spcPts val="5"/>
              </a:spcBef>
            </a:pPr>
            <a:r>
              <a:rPr sz="1451" b="1" spc="-5" dirty="0">
                <a:solidFill>
                  <a:prstClr val="black"/>
                </a:solidFill>
                <a:latin typeface="Times New Roman"/>
                <a:cs typeface="Times New Roman"/>
              </a:rPr>
              <a:t>Exemple</a:t>
            </a:r>
            <a:endParaRPr sz="1451">
              <a:solidFill>
                <a:prstClr val="black"/>
              </a:solidFill>
              <a:latin typeface="Times New Roman"/>
              <a:cs typeface="Times New Roman"/>
            </a:endParaRPr>
          </a:p>
          <a:p>
            <a:pPr>
              <a:spcBef>
                <a:spcPts val="45"/>
              </a:spcBef>
            </a:pPr>
            <a:endParaRPr sz="1723">
              <a:solidFill>
                <a:prstClr val="black"/>
              </a:solidFill>
              <a:latin typeface="Times New Roman"/>
              <a:cs typeface="Times New Roman"/>
            </a:endParaRPr>
          </a:p>
          <a:p>
            <a:pPr marL="11516"/>
            <a:r>
              <a:rPr sz="1632" b="1" spc="-5" dirty="0">
                <a:solidFill>
                  <a:prstClr val="black"/>
                </a:solidFill>
                <a:latin typeface="Times New Roman"/>
                <a:cs typeface="Times New Roman"/>
              </a:rPr>
              <a:t>Les droits</a:t>
            </a:r>
            <a:r>
              <a:rPr sz="1632" b="1" dirty="0">
                <a:solidFill>
                  <a:prstClr val="black"/>
                </a:solidFill>
                <a:latin typeface="Times New Roman"/>
                <a:cs typeface="Times New Roman"/>
              </a:rPr>
              <a:t> </a:t>
            </a:r>
            <a:r>
              <a:rPr sz="1632" b="1" spc="-5" dirty="0">
                <a:solidFill>
                  <a:prstClr val="black"/>
                </a:solidFill>
                <a:latin typeface="Times New Roman"/>
                <a:cs typeface="Times New Roman"/>
              </a:rPr>
              <a:t>d'accès</a:t>
            </a:r>
            <a:endParaRPr sz="1632">
              <a:solidFill>
                <a:prstClr val="black"/>
              </a:solidFill>
              <a:latin typeface="Times New Roman"/>
              <a:cs typeface="Times New Roman"/>
            </a:endParaRPr>
          </a:p>
          <a:p>
            <a:pPr marL="11516">
              <a:spcBef>
                <a:spcPts val="181"/>
              </a:spcBef>
            </a:pPr>
            <a:r>
              <a:rPr sz="1451" spc="-5" dirty="0">
                <a:solidFill>
                  <a:prstClr val="black"/>
                </a:solidFill>
                <a:latin typeface="Times New Roman"/>
                <a:cs typeface="Times New Roman"/>
              </a:rPr>
              <a:t>Chaque attribut et chaque méthode d'une classe peut posséder son propre droit</a:t>
            </a:r>
            <a:r>
              <a:rPr sz="1451" spc="82" dirty="0">
                <a:solidFill>
                  <a:prstClr val="black"/>
                </a:solidFill>
                <a:latin typeface="Times New Roman"/>
                <a:cs typeface="Times New Roman"/>
              </a:rPr>
              <a:t> </a:t>
            </a:r>
            <a:r>
              <a:rPr sz="1451" spc="-5" dirty="0">
                <a:solidFill>
                  <a:prstClr val="black"/>
                </a:solidFill>
                <a:latin typeface="Times New Roman"/>
                <a:cs typeface="Times New Roman"/>
              </a:rPr>
              <a:t>d'accès.</a:t>
            </a:r>
            <a:endParaRPr sz="1451">
              <a:solidFill>
                <a:prstClr val="black"/>
              </a:solidFill>
              <a:latin typeface="Times New Roman"/>
              <a:cs typeface="Times New Roman"/>
            </a:endParaRPr>
          </a:p>
          <a:p>
            <a:pPr marL="426105" indent="-207294">
              <a:lnSpc>
                <a:spcPts val="1705"/>
              </a:lnSpc>
              <a:spcBef>
                <a:spcPts val="185"/>
              </a:spcBef>
              <a:buFont typeface="Times New Roman"/>
              <a:buChar char="-"/>
              <a:tabLst>
                <a:tab pos="425530" algn="l"/>
                <a:tab pos="426105" algn="l"/>
              </a:tabLst>
            </a:pPr>
            <a:r>
              <a:rPr sz="1451" b="1" spc="-5" dirty="0">
                <a:solidFill>
                  <a:prstClr val="black"/>
                </a:solidFill>
                <a:latin typeface="Times New Roman"/>
                <a:cs typeface="Times New Roman"/>
              </a:rPr>
              <a:t>public </a:t>
            </a:r>
            <a:r>
              <a:rPr sz="1451" spc="-5" dirty="0">
                <a:solidFill>
                  <a:prstClr val="black"/>
                </a:solidFill>
                <a:latin typeface="Times New Roman"/>
                <a:cs typeface="Times New Roman"/>
              </a:rPr>
              <a:t>: l'attribut ou la méthode peut être appelé depuis l'extérieur de</a:t>
            </a:r>
            <a:r>
              <a:rPr sz="1451" spc="127" dirty="0">
                <a:solidFill>
                  <a:prstClr val="black"/>
                </a:solidFill>
                <a:latin typeface="Times New Roman"/>
                <a:cs typeface="Times New Roman"/>
              </a:rPr>
              <a:t> </a:t>
            </a:r>
            <a:r>
              <a:rPr sz="1451" spc="-5" dirty="0">
                <a:solidFill>
                  <a:prstClr val="black"/>
                </a:solidFill>
                <a:latin typeface="Times New Roman"/>
                <a:cs typeface="Times New Roman"/>
              </a:rPr>
              <a:t>l'objet.</a:t>
            </a:r>
            <a:endParaRPr sz="1451">
              <a:solidFill>
                <a:prstClr val="black"/>
              </a:solidFill>
              <a:latin typeface="Times New Roman"/>
              <a:cs typeface="Times New Roman"/>
            </a:endParaRPr>
          </a:p>
          <a:p>
            <a:pPr marL="426105" indent="-207294">
              <a:lnSpc>
                <a:spcPts val="1705"/>
              </a:lnSpc>
              <a:buFont typeface="Times New Roman"/>
              <a:buChar char="-"/>
              <a:tabLst>
                <a:tab pos="425530" algn="l"/>
                <a:tab pos="426105" algn="l"/>
              </a:tabLst>
            </a:pPr>
            <a:r>
              <a:rPr sz="1451" b="1" spc="-5" dirty="0">
                <a:solidFill>
                  <a:prstClr val="black"/>
                </a:solidFill>
                <a:latin typeface="Times New Roman"/>
                <a:cs typeface="Times New Roman"/>
              </a:rPr>
              <a:t>private </a:t>
            </a:r>
            <a:r>
              <a:rPr sz="1451" spc="-5" dirty="0">
                <a:solidFill>
                  <a:prstClr val="black"/>
                </a:solidFill>
                <a:latin typeface="Times New Roman"/>
                <a:cs typeface="Times New Roman"/>
              </a:rPr>
              <a:t>: l'attribut ou la méthode ne </a:t>
            </a:r>
            <a:r>
              <a:rPr sz="1451" dirty="0">
                <a:solidFill>
                  <a:prstClr val="black"/>
                </a:solidFill>
                <a:latin typeface="Times New Roman"/>
                <a:cs typeface="Times New Roman"/>
              </a:rPr>
              <a:t>peut </a:t>
            </a:r>
            <a:r>
              <a:rPr sz="1451" spc="-5" dirty="0">
                <a:solidFill>
                  <a:prstClr val="black"/>
                </a:solidFill>
                <a:latin typeface="Times New Roman"/>
                <a:cs typeface="Times New Roman"/>
              </a:rPr>
              <a:t>pas être appelé depuis </a:t>
            </a:r>
            <a:r>
              <a:rPr sz="1451" dirty="0">
                <a:solidFill>
                  <a:prstClr val="black"/>
                </a:solidFill>
                <a:latin typeface="Times New Roman"/>
                <a:cs typeface="Times New Roman"/>
              </a:rPr>
              <a:t>l'extérieur </a:t>
            </a:r>
            <a:r>
              <a:rPr sz="1451" spc="-5" dirty="0">
                <a:solidFill>
                  <a:prstClr val="black"/>
                </a:solidFill>
                <a:latin typeface="Times New Roman"/>
                <a:cs typeface="Times New Roman"/>
              </a:rPr>
              <a:t>de</a:t>
            </a:r>
            <a:r>
              <a:rPr sz="1451" spc="150" dirty="0">
                <a:solidFill>
                  <a:prstClr val="black"/>
                </a:solidFill>
                <a:latin typeface="Times New Roman"/>
                <a:cs typeface="Times New Roman"/>
              </a:rPr>
              <a:t> </a:t>
            </a:r>
            <a:r>
              <a:rPr sz="1451" spc="-5" dirty="0">
                <a:solidFill>
                  <a:prstClr val="black"/>
                </a:solidFill>
                <a:latin typeface="Times New Roman"/>
                <a:cs typeface="Times New Roman"/>
              </a:rPr>
              <a:t>l'objet.</a:t>
            </a:r>
            <a:endParaRPr sz="1451">
              <a:solidFill>
                <a:prstClr val="black"/>
              </a:solidFill>
              <a:latin typeface="Times New Roman"/>
              <a:cs typeface="Times New Roman"/>
            </a:endParaRPr>
          </a:p>
        </p:txBody>
      </p:sp>
      <p:sp>
        <p:nvSpPr>
          <p:cNvPr id="5" name="object 5"/>
          <p:cNvSpPr txBox="1"/>
          <p:nvPr/>
        </p:nvSpPr>
        <p:spPr>
          <a:xfrm>
            <a:off x="1650680" y="4867026"/>
            <a:ext cx="1899625" cy="1133658"/>
          </a:xfrm>
          <a:prstGeom prst="rect">
            <a:avLst/>
          </a:prstGeom>
        </p:spPr>
        <p:txBody>
          <a:bodyPr vert="horz" wrap="square" lIns="0" tIns="44337" rIns="0" bIns="0" rtlCol="0">
            <a:spAutoFit/>
          </a:bodyPr>
          <a:lstStyle/>
          <a:p>
            <a:pPr marL="11516">
              <a:spcBef>
                <a:spcPts val="348"/>
              </a:spcBef>
            </a:pPr>
            <a:r>
              <a:rPr sz="1632" b="1" spc="-5" dirty="0">
                <a:solidFill>
                  <a:prstClr val="black"/>
                </a:solidFill>
                <a:latin typeface="Times New Roman"/>
                <a:cs typeface="Times New Roman"/>
              </a:rPr>
              <a:t>Appels aux</a:t>
            </a:r>
            <a:r>
              <a:rPr sz="1632" b="1" spc="-23" dirty="0">
                <a:solidFill>
                  <a:prstClr val="black"/>
                </a:solidFill>
                <a:latin typeface="Times New Roman"/>
                <a:cs typeface="Times New Roman"/>
              </a:rPr>
              <a:t> </a:t>
            </a:r>
            <a:r>
              <a:rPr sz="1632" b="1" spc="-5" dirty="0">
                <a:solidFill>
                  <a:prstClr val="black"/>
                </a:solidFill>
                <a:latin typeface="Times New Roman"/>
                <a:cs typeface="Times New Roman"/>
              </a:rPr>
              <a:t>méthodes</a:t>
            </a:r>
            <a:endParaRPr sz="1632">
              <a:solidFill>
                <a:prstClr val="black"/>
              </a:solidFill>
              <a:latin typeface="Times New Roman"/>
              <a:cs typeface="Times New Roman"/>
            </a:endParaRPr>
          </a:p>
          <a:p>
            <a:pPr marL="419196">
              <a:spcBef>
                <a:spcPts val="222"/>
              </a:spcBef>
            </a:pPr>
            <a:r>
              <a:rPr sz="1451" b="1" spc="-5" dirty="0">
                <a:solidFill>
                  <a:prstClr val="black"/>
                </a:solidFill>
                <a:latin typeface="Times New Roman"/>
                <a:cs typeface="Times New Roman"/>
              </a:rPr>
              <a:t>Syntaxe</a:t>
            </a:r>
            <a:endParaRPr sz="1451">
              <a:solidFill>
                <a:prstClr val="black"/>
              </a:solidFill>
              <a:latin typeface="Times New Roman"/>
              <a:cs typeface="Times New Roman"/>
            </a:endParaRPr>
          </a:p>
          <a:p>
            <a:endParaRPr sz="1542">
              <a:solidFill>
                <a:prstClr val="black"/>
              </a:solidFill>
              <a:latin typeface="Times New Roman"/>
              <a:cs typeface="Times New Roman"/>
            </a:endParaRPr>
          </a:p>
          <a:p>
            <a:pPr marL="419196">
              <a:spcBef>
                <a:spcPts val="1025"/>
              </a:spcBef>
            </a:pPr>
            <a:r>
              <a:rPr sz="1451" b="1" spc="-5" dirty="0">
                <a:solidFill>
                  <a:prstClr val="black"/>
                </a:solidFill>
                <a:latin typeface="Times New Roman"/>
                <a:cs typeface="Times New Roman"/>
              </a:rPr>
              <a:t>Exemple</a:t>
            </a:r>
            <a:endParaRPr sz="1451">
              <a:solidFill>
                <a:prstClr val="black"/>
              </a:solidFill>
              <a:latin typeface="Times New Roman"/>
              <a:cs typeface="Times New Roman"/>
            </a:endParaRPr>
          </a:p>
        </p:txBody>
      </p:sp>
      <p:grpSp>
        <p:nvGrpSpPr>
          <p:cNvPr id="6" name="object 6"/>
          <p:cNvGrpSpPr/>
          <p:nvPr/>
        </p:nvGrpSpPr>
        <p:grpSpPr>
          <a:xfrm>
            <a:off x="6381605" y="522383"/>
            <a:ext cx="3128998" cy="545876"/>
            <a:chOff x="5661659" y="576072"/>
            <a:chExt cx="3450590" cy="601980"/>
          </a:xfrm>
        </p:grpSpPr>
        <p:sp>
          <p:nvSpPr>
            <p:cNvPr id="7" name="object 7"/>
            <p:cNvSpPr/>
            <p:nvPr/>
          </p:nvSpPr>
          <p:spPr>
            <a:xfrm>
              <a:off x="5805324" y="757918"/>
              <a:ext cx="3105843" cy="200160"/>
            </a:xfrm>
            <a:prstGeom prst="rect">
              <a:avLst/>
            </a:prstGeom>
            <a:blipFill>
              <a:blip r:embed="rId3" cstate="print"/>
              <a:stretch>
                <a:fillRect/>
              </a:stretch>
            </a:blipFill>
          </p:spPr>
          <p:txBody>
            <a:bodyPr wrap="square" lIns="0" tIns="0" rIns="0" bIns="0" rtlCol="0"/>
            <a:lstStyle/>
            <a:p>
              <a:endParaRPr sz="1632">
                <a:solidFill>
                  <a:prstClr val="black"/>
                </a:solidFill>
              </a:endParaRPr>
            </a:p>
          </p:txBody>
        </p:sp>
        <p:sp>
          <p:nvSpPr>
            <p:cNvPr id="8" name="object 8"/>
            <p:cNvSpPr/>
            <p:nvPr/>
          </p:nvSpPr>
          <p:spPr>
            <a:xfrm>
              <a:off x="5671565" y="585978"/>
              <a:ext cx="3430904" cy="582295"/>
            </a:xfrm>
            <a:custGeom>
              <a:avLst/>
              <a:gdLst/>
              <a:ahLst/>
              <a:cxnLst/>
              <a:rect l="l" t="t" r="r" b="b"/>
              <a:pathLst>
                <a:path w="3430904" h="582294">
                  <a:moveTo>
                    <a:pt x="0" y="582167"/>
                  </a:moveTo>
                  <a:lnTo>
                    <a:pt x="3430524" y="582167"/>
                  </a:lnTo>
                  <a:lnTo>
                    <a:pt x="3430524" y="0"/>
                  </a:lnTo>
                  <a:lnTo>
                    <a:pt x="0" y="0"/>
                  </a:lnTo>
                  <a:lnTo>
                    <a:pt x="0" y="582167"/>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9" name="object 9"/>
          <p:cNvGrpSpPr/>
          <p:nvPr/>
        </p:nvGrpSpPr>
        <p:grpSpPr>
          <a:xfrm>
            <a:off x="3889924" y="1198163"/>
            <a:ext cx="2247420" cy="537815"/>
            <a:chOff x="2913888" y="1321308"/>
            <a:chExt cx="2478405" cy="593090"/>
          </a:xfrm>
        </p:grpSpPr>
        <p:sp>
          <p:nvSpPr>
            <p:cNvPr id="10" name="object 10"/>
            <p:cNvSpPr/>
            <p:nvPr/>
          </p:nvSpPr>
          <p:spPr>
            <a:xfrm>
              <a:off x="3162721" y="1516528"/>
              <a:ext cx="1980358" cy="188901"/>
            </a:xfrm>
            <a:prstGeom prst="rect">
              <a:avLst/>
            </a:prstGeom>
            <a:blipFill>
              <a:blip r:embed="rId4" cstate="print"/>
              <a:stretch>
                <a:fillRect/>
              </a:stretch>
            </a:blipFill>
          </p:spPr>
          <p:txBody>
            <a:bodyPr wrap="square" lIns="0" tIns="0" rIns="0" bIns="0" rtlCol="0"/>
            <a:lstStyle/>
            <a:p>
              <a:endParaRPr sz="1632">
                <a:solidFill>
                  <a:prstClr val="black"/>
                </a:solidFill>
              </a:endParaRPr>
            </a:p>
          </p:txBody>
        </p:sp>
        <p:sp>
          <p:nvSpPr>
            <p:cNvPr id="11" name="object 11"/>
            <p:cNvSpPr/>
            <p:nvPr/>
          </p:nvSpPr>
          <p:spPr>
            <a:xfrm>
              <a:off x="2923794" y="1331214"/>
              <a:ext cx="2458720" cy="573405"/>
            </a:xfrm>
            <a:custGeom>
              <a:avLst/>
              <a:gdLst/>
              <a:ahLst/>
              <a:cxnLst/>
              <a:rect l="l" t="t" r="r" b="b"/>
              <a:pathLst>
                <a:path w="2458720" h="573405">
                  <a:moveTo>
                    <a:pt x="0" y="573024"/>
                  </a:moveTo>
                  <a:lnTo>
                    <a:pt x="2458211" y="573024"/>
                  </a:lnTo>
                  <a:lnTo>
                    <a:pt x="2458211" y="0"/>
                  </a:lnTo>
                  <a:lnTo>
                    <a:pt x="0" y="0"/>
                  </a:lnTo>
                  <a:lnTo>
                    <a:pt x="0" y="573024"/>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12" name="object 12"/>
          <p:cNvGrpSpPr/>
          <p:nvPr/>
        </p:nvGrpSpPr>
        <p:grpSpPr>
          <a:xfrm>
            <a:off x="2941895" y="5291543"/>
            <a:ext cx="5125938" cy="476778"/>
            <a:chOff x="1868423" y="5835396"/>
            <a:chExt cx="5652770" cy="525780"/>
          </a:xfrm>
        </p:grpSpPr>
        <p:sp>
          <p:nvSpPr>
            <p:cNvPr id="13" name="object 13"/>
            <p:cNvSpPr/>
            <p:nvPr/>
          </p:nvSpPr>
          <p:spPr>
            <a:xfrm>
              <a:off x="2060940" y="5984849"/>
              <a:ext cx="5267483" cy="248479"/>
            </a:xfrm>
            <a:prstGeom prst="rect">
              <a:avLst/>
            </a:prstGeom>
            <a:blipFill>
              <a:blip r:embed="rId5" cstate="print"/>
              <a:stretch>
                <a:fillRect/>
              </a:stretch>
            </a:blipFill>
          </p:spPr>
          <p:txBody>
            <a:bodyPr wrap="square" lIns="0" tIns="0" rIns="0" bIns="0" rtlCol="0"/>
            <a:lstStyle/>
            <a:p>
              <a:endParaRPr sz="1632">
                <a:solidFill>
                  <a:prstClr val="black"/>
                </a:solidFill>
              </a:endParaRPr>
            </a:p>
          </p:txBody>
        </p:sp>
        <p:sp>
          <p:nvSpPr>
            <p:cNvPr id="14" name="object 14"/>
            <p:cNvSpPr/>
            <p:nvPr/>
          </p:nvSpPr>
          <p:spPr>
            <a:xfrm>
              <a:off x="1878329" y="5845302"/>
              <a:ext cx="5633085" cy="506095"/>
            </a:xfrm>
            <a:custGeom>
              <a:avLst/>
              <a:gdLst/>
              <a:ahLst/>
              <a:cxnLst/>
              <a:rect l="l" t="t" r="r" b="b"/>
              <a:pathLst>
                <a:path w="5633084" h="506095">
                  <a:moveTo>
                    <a:pt x="0" y="505968"/>
                  </a:moveTo>
                  <a:lnTo>
                    <a:pt x="5632704" y="505968"/>
                  </a:lnTo>
                  <a:lnTo>
                    <a:pt x="5632704" y="0"/>
                  </a:lnTo>
                  <a:lnTo>
                    <a:pt x="0" y="0"/>
                  </a:lnTo>
                  <a:lnTo>
                    <a:pt x="0" y="505968"/>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15" name="object 15"/>
          <p:cNvGrpSpPr/>
          <p:nvPr/>
        </p:nvGrpSpPr>
        <p:grpSpPr>
          <a:xfrm>
            <a:off x="3203087" y="5862294"/>
            <a:ext cx="1521889" cy="579274"/>
            <a:chOff x="2156460" y="6464808"/>
            <a:chExt cx="1678305" cy="638810"/>
          </a:xfrm>
        </p:grpSpPr>
        <p:sp>
          <p:nvSpPr>
            <p:cNvPr id="16" name="object 16"/>
            <p:cNvSpPr/>
            <p:nvPr/>
          </p:nvSpPr>
          <p:spPr>
            <a:xfrm>
              <a:off x="2281047" y="6627222"/>
              <a:ext cx="1400175" cy="313726"/>
            </a:xfrm>
            <a:prstGeom prst="rect">
              <a:avLst/>
            </a:prstGeom>
            <a:blipFill>
              <a:blip r:embed="rId6" cstate="print"/>
              <a:stretch>
                <a:fillRect/>
              </a:stretch>
            </a:blipFill>
          </p:spPr>
          <p:txBody>
            <a:bodyPr wrap="square" lIns="0" tIns="0" rIns="0" bIns="0" rtlCol="0"/>
            <a:lstStyle/>
            <a:p>
              <a:endParaRPr sz="1632">
                <a:solidFill>
                  <a:prstClr val="black"/>
                </a:solidFill>
              </a:endParaRPr>
            </a:p>
          </p:txBody>
        </p:sp>
        <p:sp>
          <p:nvSpPr>
            <p:cNvPr id="17" name="object 17"/>
            <p:cNvSpPr/>
            <p:nvPr/>
          </p:nvSpPr>
          <p:spPr>
            <a:xfrm>
              <a:off x="2166366" y="6474714"/>
              <a:ext cx="1658620" cy="619125"/>
            </a:xfrm>
            <a:custGeom>
              <a:avLst/>
              <a:gdLst/>
              <a:ahLst/>
              <a:cxnLst/>
              <a:rect l="l" t="t" r="r" b="b"/>
              <a:pathLst>
                <a:path w="1658620" h="619125">
                  <a:moveTo>
                    <a:pt x="0" y="618744"/>
                  </a:moveTo>
                  <a:lnTo>
                    <a:pt x="1658111" y="618744"/>
                  </a:lnTo>
                  <a:lnTo>
                    <a:pt x="1658111" y="0"/>
                  </a:lnTo>
                  <a:lnTo>
                    <a:pt x="0" y="0"/>
                  </a:lnTo>
                  <a:lnTo>
                    <a:pt x="0" y="618744"/>
                  </a:lnTo>
                  <a:close/>
                </a:path>
              </a:pathLst>
            </a:custGeom>
            <a:ln w="19812">
              <a:solidFill>
                <a:srgbClr val="548ED4"/>
              </a:solidFill>
            </a:ln>
          </p:spPr>
          <p:txBody>
            <a:bodyPr wrap="square" lIns="0" tIns="0" rIns="0" bIns="0" rtlCol="0"/>
            <a:lstStyle/>
            <a:p>
              <a:endParaRPr sz="1632">
                <a:solidFill>
                  <a:prstClr val="black"/>
                </a:solidFill>
              </a:endParaRPr>
            </a:p>
          </p:txBody>
        </p:sp>
      </p:grpSp>
      <p:grpSp>
        <p:nvGrpSpPr>
          <p:cNvPr id="18" name="object 18"/>
          <p:cNvGrpSpPr/>
          <p:nvPr/>
        </p:nvGrpSpPr>
        <p:grpSpPr>
          <a:xfrm>
            <a:off x="3302589" y="2856521"/>
            <a:ext cx="4200021" cy="1926689"/>
            <a:chOff x="2266188" y="3150108"/>
            <a:chExt cx="4631690" cy="2124710"/>
          </a:xfrm>
        </p:grpSpPr>
        <p:sp>
          <p:nvSpPr>
            <p:cNvPr id="19" name="object 19"/>
            <p:cNvSpPr/>
            <p:nvPr/>
          </p:nvSpPr>
          <p:spPr>
            <a:xfrm>
              <a:off x="2438279" y="3310470"/>
              <a:ext cx="4298966" cy="1792018"/>
            </a:xfrm>
            <a:prstGeom prst="rect">
              <a:avLst/>
            </a:prstGeom>
            <a:blipFill>
              <a:blip r:embed="rId7" cstate="print"/>
              <a:stretch>
                <a:fillRect/>
              </a:stretch>
            </a:blipFill>
          </p:spPr>
          <p:txBody>
            <a:bodyPr wrap="square" lIns="0" tIns="0" rIns="0" bIns="0" rtlCol="0"/>
            <a:lstStyle/>
            <a:p>
              <a:endParaRPr sz="1632">
                <a:solidFill>
                  <a:prstClr val="black"/>
                </a:solidFill>
              </a:endParaRPr>
            </a:p>
          </p:txBody>
        </p:sp>
        <p:sp>
          <p:nvSpPr>
            <p:cNvPr id="20" name="object 20"/>
            <p:cNvSpPr/>
            <p:nvPr/>
          </p:nvSpPr>
          <p:spPr>
            <a:xfrm>
              <a:off x="2276094" y="3160014"/>
              <a:ext cx="4612005" cy="2105025"/>
            </a:xfrm>
            <a:custGeom>
              <a:avLst/>
              <a:gdLst/>
              <a:ahLst/>
              <a:cxnLst/>
              <a:rect l="l" t="t" r="r" b="b"/>
              <a:pathLst>
                <a:path w="4612005" h="2105025">
                  <a:moveTo>
                    <a:pt x="0" y="2104644"/>
                  </a:moveTo>
                  <a:lnTo>
                    <a:pt x="4611624" y="2104644"/>
                  </a:lnTo>
                  <a:lnTo>
                    <a:pt x="4611624" y="0"/>
                  </a:lnTo>
                  <a:lnTo>
                    <a:pt x="0" y="0"/>
                  </a:lnTo>
                  <a:lnTo>
                    <a:pt x="0" y="2104644"/>
                  </a:lnTo>
                  <a:close/>
                </a:path>
              </a:pathLst>
            </a:custGeom>
            <a:ln w="19811">
              <a:solidFill>
                <a:srgbClr val="548ED4"/>
              </a:solidFill>
            </a:ln>
          </p:spPr>
          <p:txBody>
            <a:bodyPr wrap="square" lIns="0" tIns="0" rIns="0" bIns="0" rtlCol="0"/>
            <a:lstStyle/>
            <a:p>
              <a:endParaRPr sz="1632">
                <a:solidFill>
                  <a:prstClr val="black"/>
                </a:solidFill>
              </a:endParaRPr>
            </a:p>
          </p:txBody>
        </p:sp>
      </p:grpSp>
      <p:graphicFrame>
        <p:nvGraphicFramePr>
          <p:cNvPr id="21" name="Objet 20"/>
          <p:cNvGraphicFramePr>
            <a:graphicFrameLocks noChangeAspect="1"/>
          </p:cNvGraphicFramePr>
          <p:nvPr>
            <p:extLst>
              <p:ext uri="{D42A27DB-BD31-4B8C-83A1-F6EECF244321}">
                <p14:modId xmlns:p14="http://schemas.microsoft.com/office/powerpoint/2010/main" val="2861218340"/>
              </p:ext>
            </p:extLst>
          </p:nvPr>
        </p:nvGraphicFramePr>
        <p:xfrm>
          <a:off x="1" y="100458"/>
          <a:ext cx="1151509" cy="591193"/>
        </p:xfrm>
        <a:graphic>
          <a:graphicData uri="http://schemas.openxmlformats.org/presentationml/2006/ole">
            <mc:AlternateContent xmlns:mc="http://schemas.openxmlformats.org/markup-compatibility/2006">
              <mc:Choice xmlns:v="urn:schemas-microsoft-com:vml" Requires="v">
                <p:oleObj spid="_x0000_s33795" name="Picture" r:id="rId8" imgW="1402560" imgH="808920" progId="Word.Picture.8">
                  <p:embed/>
                </p:oleObj>
              </mc:Choice>
              <mc:Fallback>
                <p:oleObj name="Picture" r:id="rId8" imgW="1402560" imgH="808920" progId="Word.Picture.8">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100458"/>
                        <a:ext cx="1151509" cy="591193"/>
                      </a:xfrm>
                      <a:prstGeom prst="rect">
                        <a:avLst/>
                      </a:prstGeom>
                      <a:noFill/>
                    </p:spPr>
                  </p:pic>
                </p:oleObj>
              </mc:Fallback>
            </mc:AlternateContent>
          </a:graphicData>
        </a:graphic>
      </p:graphicFrame>
    </p:spTree>
    <p:extLst>
      <p:ext uri="{BB962C8B-B14F-4D97-AF65-F5344CB8AC3E}">
        <p14:creationId xmlns:p14="http://schemas.microsoft.com/office/powerpoint/2010/main" val="374422161"/>
      </p:ext>
    </p:extLst>
  </p:cSld>
  <p:clrMapOvr>
    <a:masterClrMapping/>
  </p:clrMapOvr>
  <p:timing>
    <p:tnLst>
      <p:par>
        <p:cTn id="1" dur="indefinite" restart="never" nodeType="tmRoot"/>
      </p:par>
    </p:tnLst>
  </p:timing>
</p:sld>
</file>

<file path=ppt/theme/theme1.xml><?xml version="1.0" encoding="utf-8"?>
<a:theme xmlns:a="http://schemas.openxmlformats.org/drawingml/2006/main" name="Rétrospective">
  <a:themeElements>
    <a:clrScheme name="Rétrospective">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Times New Roman-Arial">
      <a:maj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panose="020B0604020202020204"/>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étrospective">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1063</TotalTime>
  <Words>3574</Words>
  <Application>Microsoft Office PowerPoint</Application>
  <PresentationFormat>Grand écran</PresentationFormat>
  <Paragraphs>516</Paragraphs>
  <Slides>50</Slides>
  <Notes>2</Notes>
  <HiddenSlides>0</HiddenSlides>
  <MMClips>0</MMClips>
  <ScaleCrop>false</ScaleCrop>
  <HeadingPairs>
    <vt:vector size="8" baseType="variant">
      <vt:variant>
        <vt:lpstr>Polices utilisées</vt:lpstr>
      </vt:variant>
      <vt:variant>
        <vt:i4>9</vt:i4>
      </vt:variant>
      <vt:variant>
        <vt:lpstr>Thème</vt:lpstr>
      </vt:variant>
      <vt:variant>
        <vt:i4>1</vt:i4>
      </vt:variant>
      <vt:variant>
        <vt:lpstr>Serveurs OLE incorporés</vt:lpstr>
      </vt:variant>
      <vt:variant>
        <vt:i4>1</vt:i4>
      </vt:variant>
      <vt:variant>
        <vt:lpstr>Titres des diapositives</vt:lpstr>
      </vt:variant>
      <vt:variant>
        <vt:i4>50</vt:i4>
      </vt:variant>
    </vt:vector>
  </HeadingPairs>
  <TitlesOfParts>
    <vt:vector size="61" baseType="lpstr">
      <vt:lpstr>MS UI Gothic</vt:lpstr>
      <vt:lpstr>Arial</vt:lpstr>
      <vt:lpstr>Calibri</vt:lpstr>
      <vt:lpstr>Consolas</vt:lpstr>
      <vt:lpstr>Courier New</vt:lpstr>
      <vt:lpstr>Garamond</vt:lpstr>
      <vt:lpstr>Lucida Sans Unicode</vt:lpstr>
      <vt:lpstr>Times New Roman</vt:lpstr>
      <vt:lpstr>Wingdings</vt:lpstr>
      <vt:lpstr>Rétrospective</vt:lpstr>
      <vt:lpstr>Microsoft Word Picture</vt:lpstr>
      <vt:lpstr>Le langage C++</vt:lpstr>
      <vt:lpstr>Notions d’encapsulation</vt:lpstr>
      <vt:lpstr>Notion d’abstraction </vt:lpstr>
      <vt:lpstr>Encapsulation et Interface</vt:lpstr>
      <vt:lpstr>Encapsulation / Abstraction :  Résumé</vt:lpstr>
      <vt:lpstr>Les classes en C++</vt:lpstr>
      <vt:lpstr>Les classes en C++</vt:lpstr>
      <vt:lpstr>Présentation PowerPoint</vt:lpstr>
      <vt:lpstr>Présentation PowerPoint</vt:lpstr>
      <vt:lpstr>Méthodes «get» et «set» (« accesseurs » et « manipulateurs »)</vt:lpstr>
      <vt:lpstr>Présentation PowerPoint</vt:lpstr>
      <vt:lpstr>Fonction Amie</vt:lpstr>
      <vt:lpstr>Classe Amie</vt:lpstr>
      <vt:lpstr>Constructeur / Destructeur</vt:lpstr>
      <vt:lpstr>Constructeur / Destructeur</vt:lpstr>
      <vt:lpstr>Constructeur / Destructeur</vt:lpstr>
      <vt:lpstr>Constructeur / Destructeur</vt:lpstr>
      <vt:lpstr>Constructeur (Syntaxe)</vt:lpstr>
      <vt:lpstr>Présentation PowerPoint</vt:lpstr>
      <vt:lpstr>Appel aux constructeurs des attributs</vt:lpstr>
      <vt:lpstr>Présentation PowerPoint</vt:lpstr>
      <vt:lpstr>Constructeur par défaut</vt:lpstr>
      <vt:lpstr>Présentation PowerPoint</vt:lpstr>
      <vt:lpstr>Présentation PowerPoint</vt:lpstr>
      <vt:lpstr>Présentation PowerPoint</vt:lpstr>
      <vt:lpstr>Présentation PowerPoint</vt:lpstr>
      <vt:lpstr>Le principe de l’héritage</vt:lpstr>
      <vt:lpstr>Le principe de l’héritage</vt:lpstr>
      <vt:lpstr>Le principe de l’héritage</vt:lpstr>
      <vt:lpstr>Le principe de l’héritage</vt:lpstr>
      <vt:lpstr>Le principe de l’héritage</vt:lpstr>
      <vt:lpstr>Présentation PowerPoint</vt:lpstr>
      <vt:lpstr>Types d’héritage</vt:lpstr>
      <vt:lpstr>Types d’héritage</vt:lpstr>
      <vt:lpstr>Types d’héritage</vt:lpstr>
      <vt:lpstr>Types d’héritage</vt:lpstr>
      <vt:lpstr>Types d’héritage</vt:lpstr>
      <vt:lpstr>La portée Protected</vt:lpstr>
      <vt:lpstr>Présentation PowerPoint</vt:lpstr>
      <vt:lpstr>Présentation PowerPoint</vt:lpstr>
      <vt:lpstr>Présentation PowerPoint</vt:lpstr>
      <vt:lpstr>Présentation PowerPoint</vt:lpstr>
      <vt:lpstr>Présentation PowerPoint</vt:lpstr>
      <vt:lpstr>Les chaînes de caractères</vt:lpstr>
      <vt:lpstr>Les chaînes de caractères</vt:lpstr>
      <vt:lpstr>Les chaînes de caractères</vt:lpstr>
      <vt:lpstr>Les chaînes de caractères</vt:lpstr>
      <vt:lpstr>Les chaînes de caractères</vt:lpstr>
      <vt:lpstr>Les chaînes de caractères</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 langage C++</dc:title>
  <dc:creator>Ansam Ennaciri</dc:creator>
  <cp:lastModifiedBy>Ansam Ennaciri</cp:lastModifiedBy>
  <cp:revision>35</cp:revision>
  <dcterms:created xsi:type="dcterms:W3CDTF">2020-08-19T19:25:04Z</dcterms:created>
  <dcterms:modified xsi:type="dcterms:W3CDTF">2020-08-20T13:08:49Z</dcterms:modified>
</cp:coreProperties>
</file>