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397" r:id="rId2"/>
    <p:sldId id="258" r:id="rId3"/>
    <p:sldId id="259" r:id="rId4"/>
    <p:sldId id="256" r:id="rId5"/>
    <p:sldId id="257" r:id="rId6"/>
    <p:sldId id="260" r:id="rId7"/>
    <p:sldId id="261" r:id="rId8"/>
    <p:sldId id="264" r:id="rId9"/>
    <p:sldId id="265" r:id="rId10"/>
    <p:sldId id="262" r:id="rId11"/>
    <p:sldId id="263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99" r:id="rId31"/>
    <p:sldId id="285" r:id="rId32"/>
    <p:sldId id="286" r:id="rId33"/>
    <p:sldId id="288" r:id="rId34"/>
    <p:sldId id="287" r:id="rId35"/>
    <p:sldId id="289" r:id="rId36"/>
    <p:sldId id="300" r:id="rId37"/>
    <p:sldId id="301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394" r:id="rId48"/>
    <p:sldId id="395" r:id="rId49"/>
    <p:sldId id="398" r:id="rId50"/>
    <p:sldId id="399" r:id="rId51"/>
    <p:sldId id="400" r:id="rId52"/>
    <p:sldId id="401" r:id="rId53"/>
    <p:sldId id="402" r:id="rId54"/>
    <p:sldId id="403" r:id="rId55"/>
    <p:sldId id="404" r:id="rId5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7" autoAdjust="0"/>
    <p:restoredTop sz="94660"/>
  </p:normalViewPr>
  <p:slideViewPr>
    <p:cSldViewPr>
      <p:cViewPr varScale="1">
        <p:scale>
          <a:sx n="74" d="100"/>
          <a:sy n="74" d="100"/>
        </p:scale>
        <p:origin x="-210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030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notesMaster" Target="notesMasters/notes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103C67-095A-45AB-A59C-3E6357AD076B}" type="datetimeFigureOut">
              <a:rPr lang="fr-FR"/>
              <a:pPr/>
              <a:t>19/08/20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5F3AB4-40E7-4CB8-B1EE-FF89EF0F6AB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600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2253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6794A28-A577-4A35-8098-CFC2259B0529}" type="slidenum">
              <a:rPr lang="fr-FR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32E8C7-8F58-49D1-962C-76F6F7C84EA1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15231-D7A1-452E-ADC3-6B58EF445E4F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8F96DD-EDA7-4E8F-B746-A771477DF115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30CB3-977E-4F74-AED4-7BEFD6B0B8B9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E74B89-C156-4072-BE61-695F7CF67EDC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22B35-DD77-46E7-BE6C-D58F862BF849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C4A849-CC0B-4852-A778-0E97E395B425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DA0DD-44CE-4CCD-8934-1857DF7A7672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5716A0-2049-4B99-A8AA-07E72129AE03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807B4-279C-4B3D-A224-4F51BA17DCE5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B17C6B-1C97-4237-B7B3-1C81F29E0C22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11D84-059E-45B3-A4E9-EB440C2DB371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D3F04E-0683-4AE0-88B4-628BC16AACEC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701604-8040-4AD5-AB4E-6FDE2DC230C1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55C876-A17F-40DA-88D4-D32E697031E6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A5FAD-8D38-4A18-B947-1CB94CCE6DAE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3CDF99-2A61-4AA3-9A67-487882A03F49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193FC-064E-4A7A-975A-F3D24BE00FC0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081C5F-951C-4F3C-A16F-4CE5990D4EFE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59E48-8837-4DB2-87C0-BB76497F0DCF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15F615-9094-4478-8697-904ABBBC4A5F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CBD5BC-EB19-4CF8-BA7E-84370F18851F}" type="slidenum">
              <a:rPr lang="fr-BE"/>
              <a:pPr/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836DDC3D-1005-4506-8BB4-68DAA1DF6673}" type="datetimeFigureOut">
              <a:rPr lang="fr-FR"/>
              <a:pPr/>
              <a:t>19/08/20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DABD042-A3C4-4F2A-AA99-150B9286E58C}" type="slidenum">
              <a:rPr lang="fr-BE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74853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LAGTATI Kamal </a:t>
            </a:r>
          </a:p>
          <a:p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Enseignant chercheur EST Lâayoune </a:t>
            </a:r>
          </a:p>
          <a:p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Université Ibn Zohr </a:t>
            </a:r>
          </a:p>
          <a:p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 de </a:t>
            </a:r>
          </a:p>
          <a:p>
            <a:r>
              <a:rPr lang="fr-FR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Droit du travail</a:t>
            </a:r>
          </a:p>
          <a:p>
            <a:endParaRPr lang="fr-FR" sz="5400" dirty="0" smtClean="0"/>
          </a:p>
          <a:p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2182738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u="sng" dirty="0" smtClean="0"/>
              <a:t>Les parties à la relation de travail  </a:t>
            </a:r>
            <a:r>
              <a:rPr lang="fr-FR" dirty="0" smtClean="0"/>
              <a:t>: </a:t>
            </a:r>
          </a:p>
          <a:p>
            <a:pPr marL="4763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dirty="0" smtClean="0"/>
              <a:t>Ils sont au nombre de deux :  </a:t>
            </a:r>
            <a:r>
              <a:rPr lang="fr-FR" u="sng" dirty="0" smtClean="0"/>
              <a:t>le salarié</a:t>
            </a:r>
            <a:r>
              <a:rPr lang="fr-FR" dirty="0" smtClean="0"/>
              <a:t> et </a:t>
            </a:r>
            <a:r>
              <a:rPr lang="fr-FR" u="sng" dirty="0" smtClean="0"/>
              <a:t>l</a:t>
            </a:r>
            <a:r>
              <a:rPr lang="fr-FR" altLang="fr-FR" u="sng" dirty="0" smtClean="0"/>
              <a:t>’</a:t>
            </a:r>
            <a:r>
              <a:rPr lang="fr-FR" u="sng" dirty="0" smtClean="0"/>
              <a:t>employeur</a:t>
            </a:r>
            <a:r>
              <a:rPr lang="fr-FR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fr-FR" b="1" dirty="0" smtClean="0"/>
              <a:t>Le salarié  </a:t>
            </a:r>
            <a:r>
              <a:rPr lang="fr-FR" dirty="0" smtClean="0"/>
              <a:t>: art. 6 al. 1 du code de travail</a:t>
            </a:r>
          </a:p>
          <a:p>
            <a:pPr marL="4763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dirty="0" smtClean="0"/>
              <a:t>Toute personne  qui s</a:t>
            </a:r>
            <a:r>
              <a:rPr lang="fr-FR" altLang="fr-FR" dirty="0" smtClean="0"/>
              <a:t>’</a:t>
            </a:r>
            <a:r>
              <a:rPr lang="fr-FR" dirty="0" smtClean="0"/>
              <a:t>est engagée à exercer son activité professionnelle sous la direction d</a:t>
            </a:r>
            <a:r>
              <a:rPr lang="fr-FR" altLang="fr-FR" dirty="0" smtClean="0"/>
              <a:t>’</a:t>
            </a:r>
            <a:r>
              <a:rPr lang="fr-FR" dirty="0" smtClean="0"/>
              <a:t>un ou plusieurs employeurs moyennant rémunération quelque soit sa nature et son mode de paiement.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fr-FR" dirty="0" smtClean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FR" b="1" dirty="0" smtClean="0"/>
              <a:t>L</a:t>
            </a:r>
            <a:r>
              <a:rPr lang="fr-FR" altLang="fr-FR" b="1" dirty="0" smtClean="0"/>
              <a:t>’</a:t>
            </a:r>
            <a:r>
              <a:rPr lang="fr-FR" b="1" dirty="0" smtClean="0"/>
              <a:t>employeur</a:t>
            </a:r>
            <a:r>
              <a:rPr lang="fr-FR" dirty="0" smtClean="0"/>
              <a:t> : art. 6 al. 2 du code de travail </a:t>
            </a:r>
          </a:p>
          <a:p>
            <a:pPr marL="88900" indent="17463" algn="just" eaLnBrk="1" hangingPunct="1">
              <a:buFont typeface="Arial" pitchFamily="34" charset="0"/>
              <a:buNone/>
            </a:pPr>
            <a:r>
              <a:rPr lang="fr-FR" dirty="0" smtClean="0"/>
              <a:t>Toute personne physique ou morale, privée ou publique qui loue les services d</a:t>
            </a:r>
            <a:r>
              <a:rPr lang="fr-FR" altLang="fr-FR" dirty="0" smtClean="0"/>
              <a:t>’</a:t>
            </a:r>
            <a:r>
              <a:rPr lang="fr-FR" dirty="0" smtClean="0"/>
              <a:t>une ou plusieurs personnes physiques. </a:t>
            </a:r>
          </a:p>
          <a:p>
            <a:pPr eaLnBrk="1" hangingPunct="1">
              <a:buFont typeface="Arial" pitchFamily="34" charset="0"/>
              <a:buNone/>
            </a:pPr>
            <a:r>
              <a:rPr lang="fr-FR" dirty="0" smtClean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939800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29612" cy="47688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b="1" dirty="0" smtClean="0"/>
              <a:t>I- Définition</a:t>
            </a:r>
            <a:r>
              <a:rPr lang="fr-FR" dirty="0" smtClean="0"/>
              <a:t> : </a:t>
            </a:r>
          </a:p>
          <a:p>
            <a:pPr marL="88900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dirty="0" smtClean="0"/>
              <a:t>Il n</a:t>
            </a:r>
            <a:r>
              <a:rPr lang="fr-FR" altLang="fr-FR" dirty="0" smtClean="0"/>
              <a:t>’</a:t>
            </a:r>
            <a:r>
              <a:rPr lang="fr-FR" dirty="0" smtClean="0"/>
              <a:t>y a </a:t>
            </a:r>
            <a:r>
              <a:rPr lang="fr-FR" u="sng" dirty="0" smtClean="0"/>
              <a:t>aucune définition légale </a:t>
            </a:r>
            <a:r>
              <a:rPr lang="fr-FR" dirty="0" smtClean="0"/>
              <a:t>du contrat de travail. </a:t>
            </a:r>
          </a:p>
          <a:p>
            <a:pPr marL="88900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dirty="0" smtClean="0"/>
              <a:t>« </a:t>
            </a:r>
            <a:r>
              <a:rPr lang="fr-FR" i="1" dirty="0" smtClean="0"/>
              <a:t>Le contrat de travail est un contrat par lequel une personne s</a:t>
            </a:r>
            <a:r>
              <a:rPr lang="fr-FR" altLang="fr-FR" i="1" dirty="0" smtClean="0"/>
              <a:t>’</a:t>
            </a:r>
            <a:r>
              <a:rPr lang="fr-FR" i="1" dirty="0" smtClean="0"/>
              <a:t>engage à effectuer une prestation pour le compte et sous la direction d</a:t>
            </a:r>
            <a:r>
              <a:rPr lang="fr-FR" altLang="fr-FR" i="1" dirty="0" smtClean="0"/>
              <a:t>’</a:t>
            </a:r>
            <a:r>
              <a:rPr lang="fr-FR" i="1" dirty="0" smtClean="0"/>
              <a:t>une autre personne en échange d</a:t>
            </a:r>
            <a:r>
              <a:rPr lang="fr-FR" altLang="fr-FR" i="1" dirty="0" smtClean="0"/>
              <a:t>’</a:t>
            </a:r>
            <a:r>
              <a:rPr lang="fr-FR" i="1" dirty="0" smtClean="0"/>
              <a:t>une rémunération </a:t>
            </a:r>
            <a:r>
              <a:rPr lang="fr-FR" dirty="0" smtClean="0"/>
              <a:t>». </a:t>
            </a:r>
          </a:p>
          <a:p>
            <a:pPr marL="88900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dirty="0" smtClean="0"/>
              <a:t>Il résulte de cette définition </a:t>
            </a:r>
            <a:r>
              <a:rPr lang="fr-FR" u="sng" dirty="0" smtClean="0"/>
              <a:t>trois critères</a:t>
            </a:r>
            <a:r>
              <a:rPr lang="fr-FR" dirty="0" smtClean="0"/>
              <a:t> pour la qualification d</a:t>
            </a:r>
            <a:r>
              <a:rPr lang="fr-FR" altLang="fr-FR" dirty="0" smtClean="0"/>
              <a:t>’</a:t>
            </a:r>
            <a:r>
              <a:rPr lang="fr-FR" dirty="0" smtClean="0"/>
              <a:t>un contrat de travail.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1011237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88" y="1285875"/>
            <a:ext cx="8329612" cy="4840288"/>
          </a:xfrm>
        </p:spPr>
        <p:txBody>
          <a:bodyPr>
            <a:normAutofit/>
          </a:bodyPr>
          <a:lstStyle/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800" smtClean="0"/>
              <a:t>1- </a:t>
            </a:r>
            <a:r>
              <a:rPr lang="fr-FR" sz="2800" u="sng" smtClean="0"/>
              <a:t>La prestation de travail</a:t>
            </a:r>
            <a:r>
              <a:rPr lang="fr-FR" sz="2800" smtClean="0"/>
              <a:t> : c</a:t>
            </a:r>
            <a:r>
              <a:rPr lang="fr-FR" altLang="fr-FR" sz="2800" smtClean="0"/>
              <a:t>’</a:t>
            </a:r>
            <a:r>
              <a:rPr lang="fr-FR" sz="2800" smtClean="0"/>
              <a:t>est l</a:t>
            </a:r>
            <a:r>
              <a:rPr lang="fr-FR" altLang="fr-FR" sz="2800" smtClean="0"/>
              <a:t>’</a:t>
            </a:r>
            <a:r>
              <a:rPr lang="fr-FR" sz="2800" smtClean="0"/>
              <a:t>objet même du contrat de travail (la mission, la tâche).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800" smtClean="0"/>
              <a:t>2- </a:t>
            </a:r>
            <a:r>
              <a:rPr lang="fr-FR" sz="2800" u="sng" smtClean="0"/>
              <a:t>La rémunération</a:t>
            </a:r>
            <a:r>
              <a:rPr lang="fr-FR" sz="2800" smtClean="0"/>
              <a:t> : c</a:t>
            </a:r>
            <a:r>
              <a:rPr lang="fr-FR" altLang="fr-FR" sz="2800" smtClean="0"/>
              <a:t>’</a:t>
            </a:r>
            <a:r>
              <a:rPr lang="fr-FR" sz="2800" smtClean="0"/>
              <a:t>est la contrepartie de la prestation fournie (bénévolat exclu).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800" smtClean="0"/>
              <a:t>3- </a:t>
            </a:r>
            <a:r>
              <a:rPr lang="fr-FR" sz="2800" u="sng" smtClean="0"/>
              <a:t>Le lien de subordination</a:t>
            </a:r>
            <a:r>
              <a:rPr lang="fr-FR" sz="2800" smtClean="0"/>
              <a:t> : c</a:t>
            </a:r>
            <a:r>
              <a:rPr lang="fr-FR" altLang="fr-FR" sz="2800" smtClean="0"/>
              <a:t>’</a:t>
            </a:r>
            <a:r>
              <a:rPr lang="fr-FR" sz="2800" smtClean="0"/>
              <a:t>est le lien qui autorise l</a:t>
            </a:r>
            <a:r>
              <a:rPr lang="fr-FR" altLang="fr-FR" sz="2800" smtClean="0"/>
              <a:t>’</a:t>
            </a:r>
            <a:r>
              <a:rPr lang="fr-FR" sz="2800" smtClean="0"/>
              <a:t>employeur à définir le travail, à  donner des ordres et à contrôler la mission du salarié.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800" b="1" smtClean="0"/>
              <a:t>II- Les caractères </a:t>
            </a:r>
            <a:r>
              <a:rPr lang="fr-FR" sz="2800" smtClean="0"/>
              <a:t>: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800" smtClean="0"/>
              <a:t>Le contrat de travail un contrat </a:t>
            </a:r>
            <a:r>
              <a:rPr lang="fr-FR" sz="2800" i="1" u="sng" smtClean="0"/>
              <a:t>synallagmatique</a:t>
            </a:r>
            <a:r>
              <a:rPr lang="fr-FR" sz="2800" smtClean="0"/>
              <a:t>, </a:t>
            </a:r>
            <a:r>
              <a:rPr lang="fr-FR" sz="2800" i="1" u="sng" smtClean="0"/>
              <a:t>consensuel</a:t>
            </a:r>
            <a:r>
              <a:rPr lang="fr-FR" sz="2800" smtClean="0"/>
              <a:t>, </a:t>
            </a:r>
            <a:r>
              <a:rPr lang="fr-FR" sz="2800" i="1" u="sng" smtClean="0"/>
              <a:t>à titre onéreux</a:t>
            </a:r>
            <a:r>
              <a:rPr lang="fr-FR" sz="2800" smtClean="0"/>
              <a:t>, </a:t>
            </a:r>
            <a:r>
              <a:rPr lang="fr-FR" sz="2800" i="1" u="sng" smtClean="0"/>
              <a:t>à exécution successive</a:t>
            </a:r>
            <a:r>
              <a:rPr lang="fr-FR" sz="2800" smtClean="0"/>
              <a:t>, </a:t>
            </a:r>
            <a:r>
              <a:rPr lang="fr-FR" sz="2800" i="1" u="sng" smtClean="0"/>
              <a:t>intuitu personae </a:t>
            </a:r>
            <a:r>
              <a:rPr lang="fr-FR" sz="2800" smtClean="0"/>
              <a:t>et </a:t>
            </a:r>
            <a:r>
              <a:rPr lang="fr-FR" sz="2800" i="1" u="sng" smtClean="0"/>
              <a:t>d</a:t>
            </a:r>
            <a:r>
              <a:rPr lang="fr-FR" altLang="fr-FR" sz="2800" i="1" u="sng" smtClean="0"/>
              <a:t>’</a:t>
            </a:r>
            <a:r>
              <a:rPr lang="fr-FR" sz="2800" i="1" u="sng" smtClean="0"/>
              <a:t>adhésion</a:t>
            </a:r>
            <a:r>
              <a:rPr lang="fr-FR" sz="2800" smtClean="0"/>
              <a:t>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1011237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" y="1214438"/>
            <a:ext cx="8258175" cy="49117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600" b="1" dirty="0" smtClean="0"/>
              <a:t>III- Les catégories </a:t>
            </a:r>
            <a:r>
              <a:rPr lang="fr-FR" sz="2600" dirty="0" smtClean="0"/>
              <a:t>: (art. 16 du code de travail)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600" b="1" dirty="0" smtClean="0"/>
              <a:t>A- Les catégories principales </a:t>
            </a:r>
            <a:r>
              <a:rPr lang="fr-FR" sz="2600" dirty="0" smtClean="0"/>
              <a:t>: 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600" dirty="0" smtClean="0"/>
              <a:t>a- </a:t>
            </a:r>
            <a:r>
              <a:rPr lang="fr-FR" sz="2600" u="sng" dirty="0" smtClean="0"/>
              <a:t>Contrat à durée indéterminée</a:t>
            </a:r>
            <a:r>
              <a:rPr lang="fr-FR" sz="2600" dirty="0" smtClean="0"/>
              <a:t> (CDI) : c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est la règle ou la forme normale en matière d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embauche. Aucune durée n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est déterminée dans ce contrat.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600" dirty="0" smtClean="0"/>
              <a:t>b- </a:t>
            </a:r>
            <a:r>
              <a:rPr lang="fr-FR" sz="2600" u="sng" dirty="0" smtClean="0"/>
              <a:t>Contrat à durée déterminée</a:t>
            </a:r>
            <a:r>
              <a:rPr lang="fr-FR" sz="2600" dirty="0" smtClean="0"/>
              <a:t>  (CDD) : c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est une exception en matière d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embauche. Le législateur a déterminé les cas dans lesquels l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employeur peut recourir au CDD.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600" dirty="0" smtClean="0"/>
              <a:t>- Remplacement d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un salarié par un autre en cas de suspension du contrat de ce dernier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fr-FR" sz="2600" dirty="0" smtClean="0"/>
              <a:t>Accroissement temporaire de l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activité de l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entreprise 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fr-FR" sz="2600" dirty="0" smtClean="0"/>
              <a:t> Si le travail a un caractère saisonnier 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600" dirty="0" smtClean="0"/>
              <a:t>c- </a:t>
            </a:r>
            <a:r>
              <a:rPr lang="fr-FR" sz="2600" u="sng" dirty="0" smtClean="0"/>
              <a:t>Contrat  pour accomplir une mission déterminée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939800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88" y="1214438"/>
            <a:ext cx="8329612" cy="49117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itchFamily="34" charset="0"/>
              <a:buNone/>
            </a:pPr>
            <a:r>
              <a:rPr lang="fr-FR" sz="2400" b="1" dirty="0" smtClean="0"/>
              <a:t>B- Autres catégories de contrat </a:t>
            </a:r>
            <a:r>
              <a:rPr lang="fr-FR" sz="2400" dirty="0" smtClean="0"/>
              <a:t>: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sz="2400" dirty="0" smtClean="0"/>
              <a:t>a- </a:t>
            </a:r>
            <a:r>
              <a:rPr lang="fr-FR" sz="2400" u="sng" dirty="0" smtClean="0"/>
              <a:t>Contrat d</a:t>
            </a:r>
            <a:r>
              <a:rPr lang="fr-FR" altLang="fr-FR" sz="2400" u="sng" dirty="0" smtClean="0"/>
              <a:t>’</a:t>
            </a:r>
            <a:r>
              <a:rPr lang="fr-FR" sz="2400" u="sng" dirty="0" smtClean="0"/>
              <a:t>apprentissage</a:t>
            </a:r>
            <a:r>
              <a:rPr lang="fr-FR" sz="2400" dirty="0" smtClean="0"/>
              <a:t> :  régi par la loi n° 12-00 portant institution et organisation de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apprentissage. Il s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agit d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une formation pratique (80%) complétée par une formation générale et technologique (10%).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sz="2400" dirty="0" smtClean="0"/>
              <a:t>b- </a:t>
            </a:r>
            <a:r>
              <a:rPr lang="fr-FR" sz="2400" u="sng" dirty="0" smtClean="0"/>
              <a:t>Contrat d</a:t>
            </a:r>
            <a:r>
              <a:rPr lang="fr-FR" altLang="fr-FR" sz="2400" u="sng" dirty="0" smtClean="0"/>
              <a:t>’</a:t>
            </a:r>
            <a:r>
              <a:rPr lang="fr-FR" sz="2400" u="sng" dirty="0" smtClean="0"/>
              <a:t>insertion </a:t>
            </a:r>
            <a:r>
              <a:rPr lang="fr-FR" sz="2400" dirty="0" smtClean="0"/>
              <a:t>: prévu dans le cadre du programme IDMAJ (ANAPEC). Régi par la loi 16/93 modifiée et complétée par la loi 13/98 et celle n° 39/06.  Concerne les diplômés de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ES et la FP.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sz="2400" dirty="0" smtClean="0"/>
              <a:t>c- </a:t>
            </a:r>
            <a:r>
              <a:rPr lang="fr-FR" sz="2400" u="sng" dirty="0" smtClean="0"/>
              <a:t>Contrat d</a:t>
            </a:r>
            <a:r>
              <a:rPr lang="fr-FR" altLang="fr-FR" sz="2400" u="sng" dirty="0" smtClean="0"/>
              <a:t>’</a:t>
            </a:r>
            <a:r>
              <a:rPr lang="fr-FR" sz="2400" u="sng" dirty="0" smtClean="0"/>
              <a:t>intérim </a:t>
            </a:r>
            <a:r>
              <a:rPr lang="fr-FR" sz="2400" dirty="0" smtClean="0"/>
              <a:t>: appelé contrat de travail temporaire est un contrat par lequel une entreprise (appelée fournisseur) met à la disposition d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une autre entreprise (appelée utilisatrice) un certain nombre de salariés.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939800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75"/>
            <a:ext cx="8329613" cy="4840288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fr-FR" sz="2400" b="1" dirty="0" smtClean="0"/>
              <a:t>IV- Formation du contrat </a:t>
            </a:r>
            <a:r>
              <a:rPr lang="fr-FR" sz="2400" dirty="0" smtClean="0"/>
              <a:t>:</a:t>
            </a:r>
          </a:p>
          <a:p>
            <a:pPr eaLnBrk="1" hangingPunct="1">
              <a:buFont typeface="Arial" pitchFamily="34" charset="0"/>
              <a:buNone/>
            </a:pPr>
            <a:r>
              <a:rPr lang="fr-FR" sz="2400" b="1" dirty="0" smtClean="0"/>
              <a:t>A- Les conditions de fond </a:t>
            </a:r>
          </a:p>
          <a:p>
            <a:pPr marL="68263" indent="15875" algn="just" eaLnBrk="1" hangingPunct="1">
              <a:buFont typeface="Arial" pitchFamily="34" charset="0"/>
              <a:buNone/>
            </a:pPr>
            <a:r>
              <a:rPr lang="fr-FR" sz="2400" dirty="0" smtClean="0"/>
              <a:t>Le contrat doit respecter les conditions de validité  de tous les contrats : la capacité, le consentement,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objet et la cause.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sz="2400" b="1" dirty="0" smtClean="0"/>
              <a:t>B- Les conditions de forme </a:t>
            </a:r>
          </a:p>
          <a:p>
            <a:pPr marL="4763" indent="17463" algn="just" eaLnBrk="1" hangingPunct="1">
              <a:buFont typeface="Arial" pitchFamily="34" charset="0"/>
              <a:buNone/>
            </a:pPr>
            <a:r>
              <a:rPr lang="fr-FR" sz="2400" dirty="0" smtClean="0"/>
              <a:t>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écrit n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est pas obligatoire dans un CDI mais il est fortement recommandé car il peut s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avérer utile en  cas  de contestations ultérieures. </a:t>
            </a:r>
          </a:p>
          <a:p>
            <a:pPr marL="88900" indent="17463" algn="just" eaLnBrk="1" hangingPunct="1">
              <a:buFont typeface="Arial" pitchFamily="34" charset="0"/>
              <a:buNone/>
            </a:pPr>
            <a:r>
              <a:rPr lang="fr-FR" sz="2400" dirty="0" smtClean="0"/>
              <a:t>En cas de conclusion par écrit le contrat de travail doit être établi en deux exemplaires revêtus de la signature des deux parties (employeur et salarié) et légalisés par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autorité compétente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939800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 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50" y="1285875"/>
            <a:ext cx="8401050" cy="4840288"/>
          </a:xfrm>
        </p:spPr>
        <p:txBody>
          <a:bodyPr/>
          <a:lstStyle/>
          <a:p>
            <a:pPr marL="0" algn="just" eaLnBrk="1" hangingPunct="1">
              <a:buFont typeface="Arial" pitchFamily="34" charset="0"/>
              <a:buNone/>
            </a:pPr>
            <a:r>
              <a:rPr lang="fr-FR" sz="2600" dirty="0" smtClean="0"/>
              <a:t>En l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absence d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écrit le contrat de travail peut être remplacé par l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une des formes suivantes : </a:t>
            </a:r>
          </a:p>
          <a:p>
            <a:pPr marL="0" algn="just" eaLnBrk="1" hangingPunct="1">
              <a:buFont typeface="Arial" pitchFamily="34" charset="0"/>
              <a:buNone/>
            </a:pPr>
            <a:r>
              <a:rPr lang="fr-FR" sz="2600" dirty="0" smtClean="0"/>
              <a:t>Carte de travail ; Acte sous seing privé ou une lettre d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engagement.  </a:t>
            </a:r>
          </a:p>
          <a:p>
            <a:pPr marL="0" algn="just" eaLnBrk="1" hangingPunct="1">
              <a:buFont typeface="Arial" pitchFamily="34" charset="0"/>
              <a:buNone/>
            </a:pPr>
            <a:r>
              <a:rPr lang="fr-FR" sz="2600" b="1" dirty="0" smtClean="0"/>
              <a:t>C- Les clauses contenues dans le contrat de travail </a:t>
            </a:r>
            <a:r>
              <a:rPr lang="fr-FR" sz="2600" dirty="0" smtClean="0"/>
              <a:t>:</a:t>
            </a:r>
          </a:p>
          <a:p>
            <a:pPr marL="0" algn="just" eaLnBrk="1" hangingPunct="1">
              <a:buFont typeface="Arial" pitchFamily="34" charset="0"/>
              <a:buNone/>
            </a:pPr>
            <a:r>
              <a:rPr lang="fr-FR" sz="2600" dirty="0" smtClean="0"/>
              <a:t> Elles ne sont pas prévues par la loi mais il s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agit de règles élaborées par la pratique. </a:t>
            </a:r>
          </a:p>
          <a:p>
            <a:pPr marL="0" algn="just" eaLnBrk="1" hangingPunct="1">
              <a:buFont typeface="Arial" pitchFamily="34" charset="0"/>
              <a:buNone/>
            </a:pPr>
            <a:r>
              <a:rPr lang="fr-FR" sz="2600" u="sng" dirty="0" smtClean="0"/>
              <a:t>1- La clause période d</a:t>
            </a:r>
            <a:r>
              <a:rPr lang="fr-FR" altLang="fr-FR" sz="2600" u="sng" dirty="0" smtClean="0"/>
              <a:t>’</a:t>
            </a:r>
            <a:r>
              <a:rPr lang="fr-FR" sz="2600" u="sng" dirty="0" smtClean="0"/>
              <a:t>essai </a:t>
            </a:r>
          </a:p>
          <a:p>
            <a:pPr marL="0" algn="just" eaLnBrk="1" hangingPunct="1">
              <a:buFont typeface="Arial" pitchFamily="34" charset="0"/>
              <a:buNone/>
            </a:pPr>
            <a:r>
              <a:rPr lang="fr-FR" sz="2600" dirty="0" smtClean="0"/>
              <a:t>Le code n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impose pas de période d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essai mais il a fixé sa durée. Elle peut faire l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objet d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une clause.  </a:t>
            </a:r>
          </a:p>
          <a:p>
            <a:pPr marL="0" algn="just" eaLnBrk="1" hangingPunct="1">
              <a:buFont typeface="Arial" pitchFamily="34" charset="0"/>
              <a:buNone/>
            </a:pPr>
            <a:endParaRPr lang="fr-FR" sz="2800" dirty="0" smtClean="0"/>
          </a:p>
          <a:p>
            <a:pPr marL="0" eaLnBrk="1" hangingPunct="1">
              <a:buFont typeface="Arial" pitchFamily="34" charset="0"/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1011237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50" y="1214438"/>
            <a:ext cx="8401050" cy="49117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u="sng" dirty="0" smtClean="0"/>
              <a:t>2- La clause de non concurrence </a:t>
            </a:r>
          </a:p>
          <a:p>
            <a:pPr marL="88900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dirty="0" smtClean="0"/>
              <a:t>Elle a pour objet d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interdire à un salarié, lors de son départ de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entreprise, de rejoindre ou de créer une entreprise concurrente. 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u="sng" dirty="0" smtClean="0"/>
              <a:t>3- La clause de confidentialité ou de discrétion </a:t>
            </a:r>
          </a:p>
          <a:p>
            <a:pPr marL="88900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dirty="0" smtClean="0"/>
              <a:t>Elle permet à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employeur de mettre par écrit à la charge de ses salariés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obligation de garder confidentiels les renseignements concernant les activités de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entreprise qu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ils ont du recueillir pendant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exercice de leurs fonctions.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u="sng" dirty="0" smtClean="0"/>
              <a:t> </a:t>
            </a:r>
            <a:r>
              <a:rPr lang="fr-FR" sz="2600" u="sng" dirty="0" smtClean="0"/>
              <a:t>4- La clause d</a:t>
            </a:r>
            <a:r>
              <a:rPr lang="fr-FR" altLang="fr-FR" sz="2600" u="sng" dirty="0" smtClean="0"/>
              <a:t>’</a:t>
            </a:r>
            <a:r>
              <a:rPr lang="fr-FR" sz="2600" u="sng" dirty="0" smtClean="0"/>
              <a:t>exclusivité </a:t>
            </a:r>
          </a:p>
          <a:p>
            <a:pPr marL="88900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600" dirty="0" smtClean="0"/>
              <a:t>Le salarié est tenu envers l</a:t>
            </a:r>
            <a:r>
              <a:rPr lang="fr-FR" altLang="fr-FR" sz="2600" dirty="0" smtClean="0"/>
              <a:t>’</a:t>
            </a:r>
            <a:r>
              <a:rPr lang="fr-FR" sz="2600" dirty="0" smtClean="0"/>
              <a:t>employeur par une obligation de loyauté. Il ne peut, pendant la durée du contrat, exercer une activité concurrente à celle de son employeur.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868362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88" y="1143000"/>
            <a:ext cx="8329612" cy="4983163"/>
          </a:xfrm>
        </p:spPr>
        <p:txBody>
          <a:bodyPr>
            <a:normAutofit/>
          </a:bodyPr>
          <a:lstStyle/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u="sng" dirty="0" smtClean="0"/>
              <a:t>5- La clause d</a:t>
            </a:r>
            <a:r>
              <a:rPr lang="fr-FR" altLang="fr-FR" sz="2400" u="sng" dirty="0" smtClean="0"/>
              <a:t>’</a:t>
            </a:r>
            <a:r>
              <a:rPr lang="fr-FR" sz="2400" u="sng" dirty="0" smtClean="0"/>
              <a:t>objectifs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dirty="0" smtClean="0"/>
              <a:t>Elle permet à l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employeur de fixer au salarié un objectif chiffré à réaliser ou à atteindre sur une période donnée. C</a:t>
            </a:r>
            <a:r>
              <a:rPr lang="fr-FR" altLang="fr-FR" sz="2400" dirty="0" smtClean="0"/>
              <a:t>’</a:t>
            </a:r>
            <a:r>
              <a:rPr lang="fr-FR" sz="2400" dirty="0" smtClean="0"/>
              <a:t>est une condition qui en cas de non réalisation constitue un motif régulier de licenciement.</a:t>
            </a:r>
          </a:p>
          <a:p>
            <a:pPr marL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dirty="0" smtClean="0"/>
              <a:t> </a:t>
            </a:r>
            <a:r>
              <a:rPr lang="fr-FR" sz="2200" u="sng" dirty="0" smtClean="0"/>
              <a:t>6- La clause de mobilité</a:t>
            </a:r>
            <a:r>
              <a:rPr lang="fr-FR" sz="2200" dirty="0" smtClean="0"/>
              <a:t>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200" dirty="0" smtClean="0"/>
              <a:t>Elle a pour objectif d</a:t>
            </a:r>
            <a:r>
              <a:rPr lang="fr-FR" altLang="fr-FR" sz="2200" dirty="0" smtClean="0"/>
              <a:t>’</a:t>
            </a:r>
            <a:r>
              <a:rPr lang="fr-FR" sz="2200" dirty="0" smtClean="0"/>
              <a:t>anticiper l</a:t>
            </a:r>
            <a:r>
              <a:rPr lang="fr-FR" altLang="fr-FR" sz="2200" dirty="0" smtClean="0"/>
              <a:t>’</a:t>
            </a:r>
            <a:r>
              <a:rPr lang="fr-FR" sz="2200" dirty="0" smtClean="0"/>
              <a:t>acceptation par le  salarié d</a:t>
            </a:r>
            <a:r>
              <a:rPr lang="fr-FR" altLang="fr-FR" sz="2200" dirty="0" smtClean="0"/>
              <a:t>’</a:t>
            </a:r>
            <a:r>
              <a:rPr lang="fr-FR" sz="2200" dirty="0" smtClean="0"/>
              <a:t>une future mutation. Lorsqu</a:t>
            </a:r>
            <a:r>
              <a:rPr lang="fr-FR" altLang="fr-FR" sz="2200" dirty="0" smtClean="0"/>
              <a:t>’</a:t>
            </a:r>
            <a:r>
              <a:rPr lang="fr-FR" sz="2200" dirty="0" smtClean="0"/>
              <a:t>elle est mentionnée dans le contrat, le salarié doit s</a:t>
            </a:r>
            <a:r>
              <a:rPr lang="fr-FR" altLang="fr-FR" sz="2200" dirty="0" smtClean="0"/>
              <a:t>’</a:t>
            </a:r>
            <a:r>
              <a:rPr lang="fr-FR" sz="2200" dirty="0" smtClean="0"/>
              <a:t>y exécuter sinon elle peut constituer un motif légitime de licenciement.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200" u="sng" dirty="0" smtClean="0"/>
              <a:t>7- La clause de dédit-formation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200" dirty="0" smtClean="0"/>
              <a:t>C</a:t>
            </a:r>
            <a:r>
              <a:rPr lang="fr-FR" altLang="fr-FR" sz="2200" dirty="0" smtClean="0"/>
              <a:t>’</a:t>
            </a:r>
            <a:r>
              <a:rPr lang="fr-FR" sz="2200" dirty="0" smtClean="0"/>
              <a:t>est une clause qui prévoit le maintien dans l</a:t>
            </a:r>
            <a:r>
              <a:rPr lang="fr-FR" altLang="fr-FR" sz="2200" dirty="0" smtClean="0"/>
              <a:t>’</a:t>
            </a:r>
            <a:r>
              <a:rPr lang="fr-FR" sz="2200" dirty="0" smtClean="0"/>
              <a:t>entreprise  pendant une certaine durée du salarié qui a profité d</a:t>
            </a:r>
            <a:r>
              <a:rPr lang="fr-FR" altLang="fr-FR" sz="2200" dirty="0" smtClean="0"/>
              <a:t>’</a:t>
            </a:r>
            <a:r>
              <a:rPr lang="fr-FR" sz="2200" dirty="0" smtClean="0"/>
              <a:t>une formation payée par son employeur. Si le salarié démissionne avant il doit rembourser tous les frais engagés.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2200" dirty="0" smtClean="0"/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1011237"/>
          </a:xfrm>
        </p:spPr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fr-FR" b="1" u="sng" dirty="0" smtClean="0"/>
              <a:t>I-  Définition du droit du travail</a:t>
            </a:r>
            <a:r>
              <a:rPr lang="fr-FR" b="1" dirty="0" smtClean="0"/>
              <a:t> </a:t>
            </a:r>
            <a:r>
              <a:rPr lang="fr-FR" dirty="0" smtClean="0"/>
              <a:t>:</a:t>
            </a:r>
          </a:p>
          <a:p>
            <a:pPr marL="4763" indent="17463" algn="just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fr-FR" dirty="0" smtClean="0"/>
              <a:t> Le droit du travail est l</a:t>
            </a:r>
            <a:r>
              <a:rPr lang="fr-FR" altLang="fr-FR" dirty="0" smtClean="0"/>
              <a:t>’</a:t>
            </a:r>
            <a:r>
              <a:rPr lang="fr-FR" dirty="0" smtClean="0"/>
              <a:t>ensemble des règles qui régissent les relations entre les employeurs et les salariés.  </a:t>
            </a:r>
          </a:p>
          <a:p>
            <a:pPr marL="88900" indent="17463" algn="just" eaLnBrk="1" hangingPunct="1">
              <a:buFont typeface="Arial" pitchFamily="34" charset="0"/>
              <a:buNone/>
            </a:pPr>
            <a:r>
              <a:rPr lang="fr-FR" dirty="0" smtClean="0"/>
              <a:t> Le droit du travail ne s</a:t>
            </a:r>
            <a:r>
              <a:rPr lang="fr-FR" altLang="fr-FR" dirty="0" smtClean="0"/>
              <a:t>’</a:t>
            </a:r>
            <a:r>
              <a:rPr lang="fr-FR" dirty="0" smtClean="0"/>
              <a:t>applique qu</a:t>
            </a:r>
            <a:r>
              <a:rPr lang="fr-FR" altLang="fr-FR" dirty="0" smtClean="0"/>
              <a:t>’</a:t>
            </a:r>
            <a:r>
              <a:rPr lang="fr-FR" dirty="0" smtClean="0"/>
              <a:t>aux salariés du secteur privé. Les fonctionnaires relèvent plutôt des règles de droit public.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939800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88" y="1071562"/>
            <a:ext cx="8319268" cy="5453781"/>
          </a:xfrm>
        </p:spPr>
        <p:txBody>
          <a:bodyPr>
            <a:no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fr-FR" sz="2800" b="1" dirty="0" smtClean="0"/>
              <a:t>V- Exécution du contrat</a:t>
            </a:r>
            <a:r>
              <a:rPr lang="fr-FR" sz="2800" dirty="0" smtClean="0"/>
              <a:t> : </a:t>
            </a:r>
          </a:p>
          <a:p>
            <a:pPr eaLnBrk="1" hangingPunct="1">
              <a:buFont typeface="Arial" pitchFamily="34" charset="0"/>
              <a:buNone/>
            </a:pPr>
            <a:r>
              <a:rPr lang="fr-FR" sz="2800" dirty="0" smtClean="0"/>
              <a:t>A- Droits et obligations du </a:t>
            </a:r>
            <a:r>
              <a:rPr lang="fr-FR" sz="2800" b="1" dirty="0" smtClean="0"/>
              <a:t>salarié</a:t>
            </a:r>
            <a:r>
              <a:rPr lang="fr-FR" sz="2800" dirty="0" smtClean="0"/>
              <a:t> : </a:t>
            </a:r>
          </a:p>
          <a:p>
            <a:pPr eaLnBrk="1" hangingPunct="1">
              <a:buFont typeface="Arial" pitchFamily="34" charset="0"/>
              <a:buNone/>
            </a:pPr>
            <a:r>
              <a:rPr lang="fr-FR" sz="2800" u="sng" dirty="0" smtClean="0"/>
              <a:t>Les droits </a:t>
            </a:r>
            <a:r>
              <a:rPr lang="fr-FR" sz="2800" dirty="0" smtClean="0"/>
              <a:t>: le salarié a droit : </a:t>
            </a:r>
          </a:p>
          <a:p>
            <a:pPr eaLnBrk="1" hangingPunct="1">
              <a:buFontTx/>
              <a:buChar char="-"/>
            </a:pPr>
            <a:r>
              <a:rPr lang="fr-FR" sz="2800" dirty="0" smtClean="0"/>
              <a:t>au travail auquel il a été engagé </a:t>
            </a:r>
          </a:p>
          <a:p>
            <a:pPr algn="just" eaLnBrk="1" hangingPunct="1">
              <a:buFontTx/>
              <a:buChar char="-"/>
            </a:pPr>
            <a:r>
              <a:rPr lang="fr-FR" sz="2800" dirty="0" smtClean="0"/>
              <a:t>au respect des conventions collectives concernant  sa profession.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sz="2800" u="sng" dirty="0" smtClean="0"/>
              <a:t>Les obligations </a:t>
            </a:r>
            <a:r>
              <a:rPr lang="fr-FR" sz="2800" dirty="0" smtClean="0"/>
              <a:t>: le salarié doit :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sz="2800" dirty="0" smtClean="0"/>
              <a:t>- exécuter le travail pour lequel il a été embauché </a:t>
            </a:r>
          </a:p>
          <a:p>
            <a:pPr algn="just" eaLnBrk="1" hangingPunct="1">
              <a:buFontTx/>
              <a:buChar char="-"/>
            </a:pPr>
            <a:r>
              <a:rPr lang="fr-FR" sz="2800" dirty="0" smtClean="0"/>
              <a:t>respecter les ordres qui lui sont données </a:t>
            </a:r>
          </a:p>
          <a:p>
            <a:pPr algn="just" eaLnBrk="1" hangingPunct="1">
              <a:buFontTx/>
              <a:buChar char="-"/>
            </a:pPr>
            <a:r>
              <a:rPr lang="fr-FR" sz="2800" dirty="0" smtClean="0"/>
              <a:t>respecter l</a:t>
            </a:r>
            <a:r>
              <a:rPr lang="fr-FR" altLang="fr-FR" sz="2800" dirty="0" smtClean="0"/>
              <a:t>’</a:t>
            </a:r>
            <a:r>
              <a:rPr lang="fr-FR" sz="2800" dirty="0" smtClean="0"/>
              <a:t>obligation de fidélité impliquant la non divulgation des secrets concernant l</a:t>
            </a:r>
            <a:r>
              <a:rPr lang="fr-FR" altLang="fr-FR" sz="2800" dirty="0" smtClean="0"/>
              <a:t>’</a:t>
            </a:r>
            <a:r>
              <a:rPr lang="fr-FR" sz="2800" dirty="0" smtClean="0"/>
              <a:t>entreprise.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939800"/>
          </a:xfrm>
        </p:spPr>
        <p:txBody>
          <a:bodyPr/>
          <a:lstStyle/>
          <a:p>
            <a:pPr eaLnBrk="1" hangingPunct="1"/>
            <a:r>
              <a:rPr lang="fr-FR" smtClean="0"/>
              <a:t>Chapitre 1 Le contrat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" y="1214438"/>
            <a:ext cx="8258175" cy="4911725"/>
          </a:xfrm>
        </p:spPr>
        <p:txBody>
          <a:bodyPr>
            <a:norm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fr-FR" sz="2800" dirty="0" smtClean="0"/>
              <a:t>B- Droits et obligations de </a:t>
            </a:r>
            <a:r>
              <a:rPr lang="fr-FR" sz="2800" b="1" dirty="0" smtClean="0"/>
              <a:t>l</a:t>
            </a:r>
            <a:r>
              <a:rPr lang="fr-FR" altLang="fr-FR" sz="2800" b="1" dirty="0" smtClean="0"/>
              <a:t>’</a:t>
            </a:r>
            <a:r>
              <a:rPr lang="fr-FR" sz="2800" b="1" dirty="0" smtClean="0"/>
              <a:t>employeur</a:t>
            </a:r>
            <a:r>
              <a:rPr lang="fr-FR" sz="2800" dirty="0" smtClean="0"/>
              <a:t> </a:t>
            </a:r>
          </a:p>
          <a:p>
            <a:pPr eaLnBrk="1" hangingPunct="1">
              <a:buFont typeface="Arial" pitchFamily="34" charset="0"/>
              <a:buNone/>
            </a:pPr>
            <a:r>
              <a:rPr lang="fr-FR" sz="2800" u="sng" dirty="0" smtClean="0"/>
              <a:t>Les droits </a:t>
            </a:r>
            <a:r>
              <a:rPr lang="fr-FR" sz="2800" dirty="0" smtClean="0"/>
              <a:t>: L</a:t>
            </a:r>
            <a:r>
              <a:rPr lang="fr-FR" altLang="fr-FR" sz="2800" dirty="0" smtClean="0"/>
              <a:t>’</a:t>
            </a:r>
            <a:r>
              <a:rPr lang="fr-FR" sz="2800" dirty="0" smtClean="0"/>
              <a:t>employeur a droit : </a:t>
            </a:r>
          </a:p>
          <a:p>
            <a:pPr algn="just" eaLnBrk="1" hangingPunct="1">
              <a:buFontTx/>
              <a:buChar char="-"/>
            </a:pPr>
            <a:r>
              <a:rPr lang="fr-FR" sz="2800" dirty="0" smtClean="0"/>
              <a:t>de diriger son entreprise conformément aux stratégies et objectifs qu</a:t>
            </a:r>
            <a:r>
              <a:rPr lang="fr-FR" altLang="fr-FR" sz="2800" dirty="0" smtClean="0"/>
              <a:t>’</a:t>
            </a:r>
            <a:r>
              <a:rPr lang="fr-FR" sz="2800" dirty="0" smtClean="0"/>
              <a:t>il se fixe. </a:t>
            </a:r>
          </a:p>
          <a:p>
            <a:pPr algn="just" eaLnBrk="1" hangingPunct="1">
              <a:buFontTx/>
              <a:buChar char="-"/>
            </a:pPr>
            <a:r>
              <a:rPr lang="fr-FR" sz="2800" dirty="0" smtClean="0"/>
              <a:t> disposer d</a:t>
            </a:r>
            <a:r>
              <a:rPr lang="fr-FR" altLang="fr-FR" sz="2800" dirty="0" smtClean="0"/>
              <a:t>’</a:t>
            </a:r>
            <a:r>
              <a:rPr lang="fr-FR" sz="2800" dirty="0" smtClean="0"/>
              <a:t>un pouvoir disciplinaire nécessaire à l</a:t>
            </a:r>
            <a:r>
              <a:rPr lang="fr-FR" altLang="fr-FR" sz="2800" dirty="0" smtClean="0"/>
              <a:t>’</a:t>
            </a:r>
            <a:r>
              <a:rPr lang="fr-FR" sz="2800" dirty="0" smtClean="0"/>
              <a:t>accomplissement de sa mission.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sz="2800" u="sng" dirty="0" smtClean="0"/>
              <a:t>Les obligations </a:t>
            </a:r>
            <a:r>
              <a:rPr lang="fr-FR" sz="2800" dirty="0" smtClean="0"/>
              <a:t>: L</a:t>
            </a:r>
            <a:r>
              <a:rPr lang="fr-FR" altLang="fr-FR" sz="2800" dirty="0" smtClean="0"/>
              <a:t>’</a:t>
            </a:r>
            <a:r>
              <a:rPr lang="fr-FR" sz="2800" dirty="0" smtClean="0"/>
              <a:t>employeur est tenu de :</a:t>
            </a:r>
          </a:p>
          <a:p>
            <a:pPr algn="just" eaLnBrk="1" hangingPunct="1">
              <a:buFontTx/>
              <a:buChar char="-"/>
            </a:pPr>
            <a:r>
              <a:rPr lang="fr-FR" sz="2800" dirty="0" smtClean="0"/>
              <a:t>payer le salaire aux employés </a:t>
            </a:r>
          </a:p>
          <a:p>
            <a:pPr algn="just" eaLnBrk="1" hangingPunct="1">
              <a:buFontTx/>
              <a:buChar char="-"/>
            </a:pPr>
            <a:r>
              <a:rPr lang="fr-FR" sz="2800" dirty="0" smtClean="0"/>
              <a:t>tenir un livre de paie qui reproduit toutes les mentions portées sur les bulletins de paie. </a:t>
            </a:r>
          </a:p>
          <a:p>
            <a:pPr algn="just" eaLnBrk="1" hangingPunct="1">
              <a:buFontTx/>
              <a:buChar char="-"/>
            </a:pPr>
            <a:endParaRPr lang="fr-FR" dirty="0" smtClean="0"/>
          </a:p>
          <a:p>
            <a:pPr eaLnBrk="1" hangingPunct="1">
              <a:buFont typeface="Arial" pitchFamily="34" charset="0"/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868362"/>
          </a:xfrm>
        </p:spPr>
        <p:txBody>
          <a:bodyPr/>
          <a:lstStyle/>
          <a:p>
            <a:pPr eaLnBrk="1" hangingPunct="1"/>
            <a:r>
              <a:rPr lang="fr-FR" smtClean="0"/>
              <a:t>Chapitre1 Le contrat de travail 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50" y="1214438"/>
            <a:ext cx="8534722" cy="5238898"/>
          </a:xfrm>
        </p:spPr>
        <p:txBody>
          <a:bodyPr>
            <a:noAutofit/>
          </a:bodyPr>
          <a:lstStyle/>
          <a:p>
            <a:pPr algn="just" eaLnBrk="1" hangingPunct="1">
              <a:buFont typeface="Arial" pitchFamily="34" charset="0"/>
              <a:buNone/>
            </a:pPr>
            <a:r>
              <a:rPr lang="fr-FR" sz="2800" dirty="0" smtClean="0"/>
              <a:t>- tenir les registres suivants : </a:t>
            </a:r>
          </a:p>
          <a:p>
            <a:pPr marL="85725" indent="0" algn="just" eaLnBrk="1" hangingPunct="1">
              <a:buFont typeface="Arial" pitchFamily="34" charset="0"/>
              <a:buNone/>
            </a:pPr>
            <a:r>
              <a:rPr lang="fr-FR" sz="2800" dirty="0" smtClean="0"/>
              <a:t>    +  Registre des congés annuels payés </a:t>
            </a:r>
          </a:p>
          <a:p>
            <a:pPr marL="274638" indent="-188913" algn="just" eaLnBrk="1" hangingPunct="1">
              <a:buFont typeface="Arial" pitchFamily="34" charset="0"/>
              <a:buNone/>
            </a:pPr>
            <a:r>
              <a:rPr lang="fr-FR" sz="2800" dirty="0"/>
              <a:t> </a:t>
            </a:r>
            <a:r>
              <a:rPr lang="fr-FR" sz="2800" dirty="0" smtClean="0"/>
              <a:t>+ Registre des mises en demeure signifiées par l</a:t>
            </a:r>
            <a:r>
              <a:rPr lang="fr-FR" altLang="fr-FR" sz="2800" dirty="0" smtClean="0"/>
              <a:t>’</a:t>
            </a:r>
            <a:r>
              <a:rPr lang="fr-FR" sz="2800" dirty="0" smtClean="0"/>
              <a:t>inspecteur au travail. </a:t>
            </a:r>
          </a:p>
          <a:p>
            <a:pPr marL="171450" indent="-171450" algn="just" eaLnBrk="1" hangingPunct="1">
              <a:buFont typeface="Arial" pitchFamily="34" charset="0"/>
              <a:buNone/>
            </a:pPr>
            <a:r>
              <a:rPr lang="fr-FR" sz="2800" dirty="0" smtClean="0"/>
              <a:t>  + Registre médical : qui regroupe les documents relatifs à la médecine du travail.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sz="2800" dirty="0" smtClean="0"/>
              <a:t> + Registre d</a:t>
            </a:r>
            <a:r>
              <a:rPr lang="fr-FR" altLang="fr-FR" sz="2800" dirty="0" smtClean="0"/>
              <a:t>’</a:t>
            </a:r>
            <a:r>
              <a:rPr lang="fr-FR" altLang="ja-JP" sz="2800" dirty="0" smtClean="0"/>
              <a:t>hygiène et de sécurité : regroupe les consignes relatives aux essais et exercices périodiques de sécurité.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sz="2800" dirty="0" smtClean="0"/>
              <a:t>   +  Registre des accidents et Registre des délégués  de personnel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796925"/>
          </a:xfrm>
        </p:spPr>
        <p:txBody>
          <a:bodyPr/>
          <a:lstStyle/>
          <a:p>
            <a:pPr eaLnBrk="1" hangingPunct="1"/>
            <a:r>
              <a:rPr lang="fr-FR" smtClean="0"/>
              <a:t>Chapitre1 Le contrat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50" y="928688"/>
            <a:ext cx="8572500" cy="5197475"/>
          </a:xfrm>
        </p:spPr>
        <p:txBody>
          <a:bodyPr/>
          <a:lstStyle/>
          <a:p>
            <a:pPr marL="0" algn="just" eaLnBrk="1" hangingPunct="1">
              <a:buFont typeface="Arial" pitchFamily="34" charset="0"/>
              <a:buNone/>
            </a:pPr>
            <a:r>
              <a:rPr lang="fr-FR" sz="2800" smtClean="0"/>
              <a:t> - respecter les conditions de travail en matière d</a:t>
            </a:r>
            <a:r>
              <a:rPr lang="fr-FR" altLang="fr-FR" sz="2800" smtClean="0"/>
              <a:t>’</a:t>
            </a:r>
            <a:r>
              <a:rPr lang="fr-FR" sz="2800" smtClean="0"/>
              <a:t>hygiène</a:t>
            </a:r>
          </a:p>
          <a:p>
            <a:pPr marL="0" algn="just" eaLnBrk="1" hangingPunct="1">
              <a:buFont typeface="Arial" pitchFamily="34" charset="0"/>
              <a:buNone/>
            </a:pPr>
            <a:r>
              <a:rPr lang="fr-FR" sz="2800" smtClean="0"/>
              <a:t> de sécurité et de liberté syndicale </a:t>
            </a:r>
          </a:p>
          <a:p>
            <a:pPr marL="0" eaLnBrk="1" hangingPunct="1">
              <a:buFontTx/>
              <a:buChar char="-"/>
            </a:pPr>
            <a:r>
              <a:rPr lang="fr-FR" sz="2800" smtClean="0"/>
              <a:t>s</a:t>
            </a:r>
            <a:r>
              <a:rPr lang="fr-FR" altLang="fr-FR" sz="2800" smtClean="0"/>
              <a:t>’</a:t>
            </a:r>
            <a:r>
              <a:rPr lang="fr-FR" sz="2800" smtClean="0"/>
              <a:t>immatriculer et affilier les salariés à la CNSS</a:t>
            </a:r>
          </a:p>
          <a:p>
            <a:pPr marL="0" algn="just" eaLnBrk="1" hangingPunct="1">
              <a:buFontTx/>
              <a:buChar char="-"/>
            </a:pPr>
            <a:r>
              <a:rPr lang="fr-FR" sz="2800" smtClean="0"/>
              <a:t>délivrer aux salariés, au moment de l</a:t>
            </a:r>
            <a:r>
              <a:rPr lang="fr-FR" altLang="fr-FR" sz="2800" smtClean="0"/>
              <a:t>’</a:t>
            </a:r>
            <a:r>
              <a:rPr lang="fr-FR" sz="2800" smtClean="0"/>
              <a:t>embauche, une carte de travail ou lettre d</a:t>
            </a:r>
            <a:r>
              <a:rPr lang="fr-FR" altLang="fr-FR" sz="2800" smtClean="0"/>
              <a:t>’</a:t>
            </a:r>
            <a:r>
              <a:rPr lang="fr-FR" sz="2800" smtClean="0"/>
              <a:t>engagement à défaut de contrat. </a:t>
            </a:r>
          </a:p>
          <a:p>
            <a:pPr marL="0" algn="just" eaLnBrk="1" hangingPunct="1">
              <a:buFontTx/>
              <a:buChar char="-"/>
            </a:pPr>
            <a:r>
              <a:rPr lang="fr-FR" sz="2800" smtClean="0"/>
              <a:t> délivrer aux salariés des bulletins de paie</a:t>
            </a:r>
          </a:p>
          <a:p>
            <a:pPr marL="0" algn="just" eaLnBrk="1" hangingPunct="1">
              <a:buFontTx/>
              <a:buChar char="-"/>
            </a:pPr>
            <a:r>
              <a:rPr lang="fr-FR" sz="2800" smtClean="0"/>
              <a:t>délivrer aux salariés des certificats de travail à la fin du contrat.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smtClean="0"/>
              <a:t>Il y a lieu de distinguer </a:t>
            </a:r>
            <a:r>
              <a:rPr lang="fr-FR" sz="3000" u="sng" smtClean="0"/>
              <a:t>la suspension </a:t>
            </a:r>
            <a:r>
              <a:rPr lang="fr-FR" sz="3000" smtClean="0"/>
              <a:t>du contrat de travail et </a:t>
            </a:r>
            <a:r>
              <a:rPr lang="fr-FR" sz="3000" u="sng" smtClean="0"/>
              <a:t>la résiliation définitive </a:t>
            </a:r>
            <a:r>
              <a:rPr lang="fr-FR" sz="3000" smtClean="0"/>
              <a:t>du contrat de travail. </a:t>
            </a:r>
          </a:p>
          <a:p>
            <a:pPr marL="0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b="1" smtClean="0"/>
              <a:t>I- La suspension du contrat de travail</a:t>
            </a:r>
            <a:r>
              <a:rPr lang="fr-FR" sz="3000" smtClean="0"/>
              <a:t>: </a:t>
            </a:r>
          </a:p>
          <a:p>
            <a:pPr marL="0"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smtClean="0"/>
              <a:t>La suspension du contrat de travail a pour effet de modifier temporairement les obligations de l'employeur et de l'employé.</a:t>
            </a:r>
          </a:p>
          <a:p>
            <a:pPr marL="0"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b="1" smtClean="0"/>
              <a:t>Le salarié</a:t>
            </a:r>
            <a:r>
              <a:rPr lang="fr-FR" sz="3000" smtClean="0"/>
              <a:t>: c</a:t>
            </a:r>
            <a:r>
              <a:rPr lang="fr-FR" altLang="fr-FR" sz="3000" smtClean="0"/>
              <a:t>’</a:t>
            </a:r>
            <a:r>
              <a:rPr lang="fr-FR" sz="3000" smtClean="0"/>
              <a:t>est la période pendant laquelle les obligations du salarié sont provisoirement suspendues. Elles reprendront dès que la raison ayant justifié la suspension aura cessé d</a:t>
            </a:r>
            <a:r>
              <a:rPr lang="fr-FR" altLang="fr-FR" sz="3000" smtClean="0"/>
              <a:t>’</a:t>
            </a:r>
            <a:r>
              <a:rPr lang="fr-FR" sz="3000" smtClean="0"/>
              <a:t>exister.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 eaLnBrk="1" hangingPunct="1">
              <a:buFont typeface="Arial" pitchFamily="34" charset="0"/>
              <a:buNone/>
            </a:pPr>
            <a:r>
              <a:rPr lang="fr-FR" b="1" smtClean="0"/>
              <a:t>L</a:t>
            </a:r>
            <a:r>
              <a:rPr lang="fr-FR" altLang="fr-FR" b="1" smtClean="0"/>
              <a:t>’</a:t>
            </a:r>
            <a:r>
              <a:rPr lang="fr-FR" b="1" smtClean="0"/>
              <a:t>employeur</a:t>
            </a:r>
            <a:r>
              <a:rPr lang="fr-FR" smtClean="0"/>
              <a:t> : Quant aux obligations de l</a:t>
            </a:r>
            <a:r>
              <a:rPr lang="fr-FR" altLang="fr-FR" smtClean="0"/>
              <a:t>’</a:t>
            </a:r>
            <a:r>
              <a:rPr lang="fr-FR" smtClean="0"/>
              <a:t>employeur, notamment  celles liées au paiement du salaire, elles sont suivant le cas, totalement </a:t>
            </a:r>
            <a:r>
              <a:rPr lang="fr-FR" u="sng" smtClean="0"/>
              <a:t>suspendues</a:t>
            </a:r>
            <a:r>
              <a:rPr lang="fr-FR" smtClean="0"/>
              <a:t> (suspension pour accouchement) ou entièrement ou partiellement </a:t>
            </a:r>
            <a:r>
              <a:rPr lang="fr-FR" u="sng" smtClean="0"/>
              <a:t>maintenues</a:t>
            </a:r>
            <a:r>
              <a:rPr lang="fr-FR" smtClean="0"/>
              <a:t> (suspension pour absences pour événements familiaux, pour arrêt de travail pour motif technique ou accidentel ou intempéries dans les exploitations agricoles).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500" b="1" u="sng" smtClean="0">
                <a:cs typeface="Times New Roman" pitchFamily="18" charset="0"/>
              </a:rPr>
              <a:t>L</a:t>
            </a:r>
            <a:r>
              <a:rPr lang="fr-FR" altLang="fr-FR" sz="2500" b="1" u="sng" smtClean="0">
                <a:cs typeface="Times New Roman" pitchFamily="18" charset="0"/>
              </a:rPr>
              <a:t>’</a:t>
            </a:r>
            <a:r>
              <a:rPr lang="fr-FR" sz="2500" b="1" u="sng" smtClean="0">
                <a:cs typeface="Times New Roman" pitchFamily="18" charset="0"/>
              </a:rPr>
              <a:t>article 32 du Code de travail marocain</a:t>
            </a:r>
            <a:r>
              <a:rPr lang="fr-FR" sz="2500" b="1" smtClean="0">
                <a:cs typeface="Times New Roman" pitchFamily="18" charset="0"/>
              </a:rPr>
              <a:t> </a:t>
            </a:r>
            <a:r>
              <a:rPr lang="fr-FR" sz="2500" smtClean="0">
                <a:cs typeface="Times New Roman" pitchFamily="18" charset="0"/>
              </a:rPr>
              <a:t>a énuméré les cas de suspension du contrat de travail : 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500" b="1" smtClean="0">
                <a:cs typeface="Times New Roman" pitchFamily="18" charset="0"/>
              </a:rPr>
              <a:t>1-</a:t>
            </a:r>
            <a:r>
              <a:rPr lang="fr-FR" sz="2500" smtClean="0">
                <a:cs typeface="Times New Roman" pitchFamily="18" charset="0"/>
              </a:rPr>
              <a:t> ………..Service militaire obligatoire (Abrogée Dahir 17 avril 2007)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500" b="1" smtClean="0">
                <a:cs typeface="Times New Roman" pitchFamily="18" charset="0"/>
              </a:rPr>
              <a:t>2-</a:t>
            </a:r>
            <a:r>
              <a:rPr lang="fr-FR" sz="2500" smtClean="0">
                <a:cs typeface="Times New Roman" pitchFamily="18" charset="0"/>
              </a:rPr>
              <a:t> pendant l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absence du salarié pour maladie ou accident constaté par un médecin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500" b="1" smtClean="0">
                <a:cs typeface="Times New Roman" pitchFamily="18" charset="0"/>
              </a:rPr>
              <a:t>3-</a:t>
            </a:r>
            <a:r>
              <a:rPr lang="fr-FR" sz="2500" smtClean="0">
                <a:cs typeface="Times New Roman" pitchFamily="18" charset="0"/>
              </a:rPr>
              <a:t> pendant la période qui précède et suit l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accouchement 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500" b="1" smtClean="0">
                <a:cs typeface="Times New Roman" pitchFamily="18" charset="0"/>
              </a:rPr>
              <a:t>4-</a:t>
            </a:r>
            <a:r>
              <a:rPr lang="fr-FR" sz="2500" smtClean="0">
                <a:cs typeface="Times New Roman" pitchFamily="18" charset="0"/>
              </a:rPr>
              <a:t>pendant la période d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incapacité temporaire du salarié résultant d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un accident de travail  ou d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une maladie professionnelle 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500" b="1" smtClean="0">
                <a:cs typeface="Times New Roman" pitchFamily="18" charset="0"/>
              </a:rPr>
              <a:t>5- </a:t>
            </a:r>
            <a:r>
              <a:rPr lang="fr-FR" sz="2500" smtClean="0">
                <a:cs typeface="Times New Roman" pitchFamily="18" charset="0"/>
              </a:rPr>
              <a:t>pendant les absences autorisées : art. 274 – 275 et 276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500" b="1" smtClean="0">
                <a:cs typeface="Times New Roman" pitchFamily="18" charset="0"/>
              </a:rPr>
              <a:t>6- </a:t>
            </a:r>
            <a:r>
              <a:rPr lang="fr-FR" sz="2500" smtClean="0">
                <a:cs typeface="Times New Roman" pitchFamily="18" charset="0"/>
              </a:rPr>
              <a:t>pendant la durée de grève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500" b="1" smtClean="0">
                <a:cs typeface="Times New Roman" pitchFamily="18" charset="0"/>
              </a:rPr>
              <a:t>7-</a:t>
            </a:r>
            <a:r>
              <a:rPr lang="fr-FR" sz="2500" smtClean="0">
                <a:cs typeface="Times New Roman" pitchFamily="18" charset="0"/>
              </a:rPr>
              <a:t> pendant la fermeture provisoire de l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entreprise intervenue légalement.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endParaRPr lang="fr-FR" sz="2500" smtClean="0"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2500" smtClean="0"/>
          </a:p>
          <a:p>
            <a:pPr marL="0" indent="0"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25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fr-FR" b="1" dirty="0" smtClean="0"/>
              <a:t>II- La résiliation définitive du contrat de travail</a:t>
            </a:r>
          </a:p>
          <a:p>
            <a:pPr marL="88900" indent="17463" algn="just" eaLnBrk="1" hangingPunct="1">
              <a:buFont typeface="Arial" pitchFamily="34" charset="0"/>
              <a:buNone/>
            </a:pPr>
            <a:r>
              <a:rPr lang="fr-FR" dirty="0" smtClean="0"/>
              <a:t>Lorsque le contrat de travail est résilié, chacune des parties reprend sa liberté. Il n'existe plus aucun lien entre elles.</a:t>
            </a:r>
          </a:p>
          <a:p>
            <a:pPr marL="174625" indent="17463" algn="just" eaLnBrk="1" hangingPunct="1">
              <a:buFont typeface="Arial" pitchFamily="34" charset="0"/>
              <a:buNone/>
            </a:pPr>
            <a:r>
              <a:rPr lang="fr-FR" dirty="0" smtClean="0"/>
              <a:t>On distingue la </a:t>
            </a:r>
            <a:r>
              <a:rPr lang="fr-FR" u="sng" dirty="0" smtClean="0"/>
              <a:t>résiliation du CDD</a:t>
            </a:r>
            <a:r>
              <a:rPr lang="fr-FR" dirty="0" smtClean="0"/>
              <a:t> et la </a:t>
            </a:r>
            <a:r>
              <a:rPr lang="fr-FR" u="sng" dirty="0" smtClean="0"/>
              <a:t>résiliation du CDI</a:t>
            </a:r>
            <a:r>
              <a:rPr lang="fr-FR" dirty="0" smtClean="0"/>
              <a:t>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800" b="1" dirty="0" smtClean="0"/>
              <a:t>A- La résiliation du contrat à durée déterminée  CDD</a:t>
            </a:r>
          </a:p>
          <a:p>
            <a:pPr marL="4763" indent="17463"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800" dirty="0" smtClean="0">
                <a:cs typeface="Times New Roman" pitchFamily="18" charset="0"/>
              </a:rPr>
              <a:t>Le CDD prend fin par l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arrivée du terme fixé par le contrat ou par la fin du travail qui a fait l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objet du contrat.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2800" dirty="0" smtClean="0"/>
          </a:p>
          <a:p>
            <a:pPr marL="88900" indent="17463"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800" dirty="0" smtClean="0"/>
              <a:t>Avant l'arrivé du terme, le contrat ne peut prendre fin que par l'accord des parties. En cas de motifs graves, l'une des parties peut mettre fin d'elle-même au contrat.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2800" dirty="0" smtClean="0">
              <a:cs typeface="Times New Roman" pitchFamily="18" charset="0"/>
            </a:endParaRPr>
          </a:p>
          <a:p>
            <a:pPr marL="4763" indent="17463"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800" dirty="0" smtClean="0">
                <a:cs typeface="Times New Roman" pitchFamily="18" charset="0"/>
              </a:rPr>
              <a:t> </a:t>
            </a:r>
            <a:r>
              <a:rPr lang="fr-FR" sz="2800" dirty="0" smtClean="0"/>
              <a:t>Le salarié qui subit une résiliation anticipée de son contrat, sans avoir commis de faute grave, peut demander une indemnité de licenciement.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28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8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8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800" dirty="0" smtClean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b="1" dirty="0" smtClean="0"/>
              <a:t>B- La résiliation du contrat à durée indéterminée CDI 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dirty="0" smtClean="0"/>
              <a:t>Le CDD ne peut pas être résilié avant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échéance. Par contre le CDI peut prendre fin à tout moment.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dirty="0" smtClean="0"/>
              <a:t>Il prend fin par la volonté de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une ou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autre des parties au contrat.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dirty="0" smtClean="0"/>
              <a:t>Lorsque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initiative vient du salarié il s’agira d’une </a:t>
            </a:r>
            <a:r>
              <a:rPr lang="fr-FR" sz="3000" b="1" dirty="0" smtClean="0"/>
              <a:t>Démission</a:t>
            </a:r>
            <a:r>
              <a:rPr lang="fr-FR" sz="3000" dirty="0" smtClean="0"/>
              <a:t> 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dirty="0" smtClean="0"/>
              <a:t>Lorsque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initiative vient de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employeur il s’agira d’un  </a:t>
            </a:r>
            <a:r>
              <a:rPr lang="fr-FR" sz="3000" b="1" dirty="0" smtClean="0"/>
              <a:t>Licenciement</a:t>
            </a:r>
            <a:r>
              <a:rPr lang="fr-FR" sz="3000" dirty="0" smtClean="0"/>
              <a:t>.</a:t>
            </a:r>
          </a:p>
          <a:p>
            <a:pPr marL="0" algn="just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3000" b="1" dirty="0" smtClean="0"/>
          </a:p>
          <a:p>
            <a:pPr marL="0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3000" dirty="0" smtClean="0"/>
          </a:p>
          <a:p>
            <a:pPr marL="0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3000" dirty="0" smtClean="0"/>
          </a:p>
          <a:p>
            <a:pPr marL="0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3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939800"/>
          </a:xfrm>
        </p:spPr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b="1" u="sng" dirty="0" smtClean="0"/>
              <a:t>II- Droit du travail et Droit social</a:t>
            </a:r>
            <a:r>
              <a:rPr lang="fr-FR" b="1" dirty="0" smtClean="0"/>
              <a:t> </a:t>
            </a:r>
          </a:p>
          <a:p>
            <a:pPr marL="68263" indent="15875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dirty="0" smtClean="0"/>
              <a:t>Le droit social est plus large que le droit de travail.</a:t>
            </a:r>
          </a:p>
          <a:p>
            <a:pPr marL="68263" indent="15875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dirty="0" smtClean="0"/>
              <a:t>Le droit du travail vise à protéger l</a:t>
            </a:r>
            <a:r>
              <a:rPr lang="fr-FR" altLang="fr-FR" dirty="0" smtClean="0"/>
              <a:t>’</a:t>
            </a:r>
            <a:r>
              <a:rPr lang="fr-FR" dirty="0" smtClean="0"/>
              <a:t>employé dans sa relation avec l</a:t>
            </a:r>
            <a:r>
              <a:rPr lang="fr-FR" altLang="fr-FR" dirty="0" smtClean="0"/>
              <a:t>’</a:t>
            </a:r>
            <a:r>
              <a:rPr lang="fr-FR" dirty="0" smtClean="0"/>
              <a:t>employeur.</a:t>
            </a:r>
          </a:p>
          <a:p>
            <a:pPr marL="68263" indent="15875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dirty="0" smtClean="0"/>
              <a:t>Le droit social regroupe aussi les règles de droit de la Sécurité sociale et de la mutualité. Il vise à protéger l</a:t>
            </a:r>
            <a:r>
              <a:rPr lang="fr-FR" altLang="fr-FR" dirty="0" smtClean="0"/>
              <a:t>’</a:t>
            </a:r>
            <a:r>
              <a:rPr lang="fr-FR" dirty="0" smtClean="0"/>
              <a:t>employé des risques sociaux : (chômage, maladie, invalidité, décès, veuvage…)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939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" y="1285875"/>
            <a:ext cx="8258175" cy="48402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b="1" dirty="0"/>
              <a:t>a</a:t>
            </a:r>
            <a:r>
              <a:rPr lang="fr-FR" sz="3000" b="1" dirty="0" smtClean="0"/>
              <a:t>- La démission </a:t>
            </a:r>
            <a:r>
              <a:rPr lang="fr-FR" sz="3000" dirty="0" smtClean="0"/>
              <a:t>: </a:t>
            </a:r>
          </a:p>
          <a:p>
            <a:pPr marL="88900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u="sng" dirty="0" smtClean="0"/>
              <a:t>Définition</a:t>
            </a:r>
            <a:r>
              <a:rPr lang="fr-FR" sz="3000" dirty="0" smtClean="0"/>
              <a:t> «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expression claire et libre de la volonté unilatérale de cesser le travail dans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entreprise, sans un formalisme particulier, à condition que la manifestation de cette volonté revête un caractère sérieux et non équivoque (ambigu) ».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b="1" dirty="0" smtClean="0"/>
              <a:t>Article 34 code de travail marocain </a:t>
            </a:r>
            <a:r>
              <a:rPr lang="fr-FR" sz="3000" dirty="0" smtClean="0"/>
              <a:t>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fr-FR" sz="3000" dirty="0" smtClean="0"/>
              <a:t>Exigence de la légalisation de la signature du salarié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fr-FR" sz="3000" dirty="0" smtClean="0"/>
              <a:t>Respect du délai de préavis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b="1" dirty="0"/>
              <a:t>b</a:t>
            </a:r>
            <a:r>
              <a:rPr lang="fr-FR" sz="3000" b="1" dirty="0" smtClean="0"/>
              <a:t>- Le licenciement </a:t>
            </a:r>
            <a:r>
              <a:rPr lang="fr-FR" sz="3000" dirty="0" smtClean="0"/>
              <a:t>: 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800" dirty="0" smtClean="0">
                <a:cs typeface="Times New Roman" pitchFamily="18" charset="0"/>
              </a:rPr>
              <a:t>Selon </a:t>
            </a:r>
            <a:r>
              <a:rPr lang="fr-FR" sz="2800" b="1" dirty="0" smtClean="0">
                <a:cs typeface="Times New Roman" pitchFamily="18" charset="0"/>
              </a:rPr>
              <a:t>l</a:t>
            </a:r>
            <a:r>
              <a:rPr lang="fr-FR" altLang="fr-FR" sz="2800" b="1" dirty="0" smtClean="0">
                <a:cs typeface="Times New Roman" pitchFamily="18" charset="0"/>
              </a:rPr>
              <a:t>’</a:t>
            </a:r>
            <a:r>
              <a:rPr lang="fr-FR" sz="2800" b="1" dirty="0" smtClean="0">
                <a:cs typeface="Times New Roman" pitchFamily="18" charset="0"/>
              </a:rPr>
              <a:t>article 35 du code de travail marocain :</a:t>
            </a:r>
            <a:endParaRPr lang="fr-FR" sz="2800" dirty="0" smtClean="0">
              <a:cs typeface="Times New Roman" pitchFamily="18" charset="0"/>
            </a:endParaRPr>
          </a:p>
          <a:p>
            <a:pPr marL="4763" indent="-4763"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3000" dirty="0" smtClean="0">
                <a:cs typeface="Times New Roman" pitchFamily="18" charset="0"/>
              </a:rPr>
              <a:t>L</a:t>
            </a:r>
            <a:r>
              <a:rPr lang="fr-FR" altLang="fr-FR" sz="3000" dirty="0" smtClean="0">
                <a:cs typeface="Times New Roman" pitchFamily="18" charset="0"/>
              </a:rPr>
              <a:t>’</a:t>
            </a:r>
            <a:r>
              <a:rPr lang="fr-FR" sz="3000" dirty="0" smtClean="0">
                <a:cs typeface="Times New Roman" pitchFamily="18" charset="0"/>
              </a:rPr>
              <a:t>employeur ne peut mettre fin au CDI  que sur la base d</a:t>
            </a:r>
            <a:r>
              <a:rPr lang="fr-FR" altLang="fr-FR" sz="3000" dirty="0" smtClean="0">
                <a:cs typeface="Times New Roman" pitchFamily="18" charset="0"/>
              </a:rPr>
              <a:t>’</a:t>
            </a:r>
            <a:r>
              <a:rPr lang="fr-FR" sz="3000" dirty="0" smtClean="0">
                <a:cs typeface="Times New Roman" pitchFamily="18" charset="0"/>
              </a:rPr>
              <a:t>un </a:t>
            </a:r>
            <a:r>
              <a:rPr lang="fr-FR" sz="3000" u="sng" dirty="0" smtClean="0">
                <a:cs typeface="Times New Roman" pitchFamily="18" charset="0"/>
              </a:rPr>
              <a:t>motif valable</a:t>
            </a:r>
            <a:r>
              <a:rPr lang="fr-FR" sz="3000" dirty="0" smtClean="0">
                <a:cs typeface="Times New Roman" pitchFamily="18" charset="0"/>
              </a:rPr>
              <a:t>, lié à l</a:t>
            </a:r>
            <a:r>
              <a:rPr lang="fr-FR" altLang="fr-FR" sz="3000" dirty="0" smtClean="0">
                <a:cs typeface="Times New Roman" pitchFamily="18" charset="0"/>
              </a:rPr>
              <a:t>’</a:t>
            </a:r>
            <a:r>
              <a:rPr lang="fr-FR" sz="3000" dirty="0" smtClean="0">
                <a:cs typeface="Times New Roman" pitchFamily="18" charset="0"/>
              </a:rPr>
              <a:t>inaptitude du salarié, à sa conduite ou à un motif lié aux nécessités du fonctionnement de l</a:t>
            </a:r>
            <a:r>
              <a:rPr lang="fr-FR" altLang="fr-FR" sz="3000" dirty="0" smtClean="0">
                <a:cs typeface="Times New Roman" pitchFamily="18" charset="0"/>
              </a:rPr>
              <a:t>’</a:t>
            </a:r>
            <a:r>
              <a:rPr lang="fr-FR" sz="3000" dirty="0" smtClean="0">
                <a:cs typeface="Times New Roman" pitchFamily="18" charset="0"/>
              </a:rPr>
              <a:t>entreprise. 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3000" dirty="0" smtClean="0">
                <a:cs typeface="Times New Roman" pitchFamily="18" charset="0"/>
              </a:rPr>
              <a:t>- Notion de « Motif valable »</a:t>
            </a:r>
          </a:p>
          <a:p>
            <a:pPr marL="88900" indent="17463"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3000" dirty="0" smtClean="0">
                <a:cs typeface="Times New Roman" pitchFamily="18" charset="0"/>
              </a:rPr>
              <a:t>Cette notion constitue une protection contre les licenciements abusifs. Pour être valable, le motif doit être </a:t>
            </a:r>
            <a:r>
              <a:rPr lang="fr-FR" sz="3000" u="sng" dirty="0" smtClean="0">
                <a:cs typeface="Times New Roman" pitchFamily="18" charset="0"/>
              </a:rPr>
              <a:t>exacte</a:t>
            </a:r>
            <a:r>
              <a:rPr lang="fr-FR" sz="3000" dirty="0" smtClean="0">
                <a:cs typeface="Times New Roman" pitchFamily="18" charset="0"/>
              </a:rPr>
              <a:t>, </a:t>
            </a:r>
            <a:r>
              <a:rPr lang="fr-FR" sz="3000" u="sng" dirty="0" smtClean="0">
                <a:cs typeface="Times New Roman" pitchFamily="18" charset="0"/>
              </a:rPr>
              <a:t>précis</a:t>
            </a:r>
            <a:r>
              <a:rPr lang="fr-FR" sz="3000" dirty="0" smtClean="0">
                <a:cs typeface="Times New Roman" pitchFamily="18" charset="0"/>
              </a:rPr>
              <a:t> et </a:t>
            </a:r>
            <a:r>
              <a:rPr lang="fr-FR" sz="3000" u="sng" dirty="0" smtClean="0">
                <a:cs typeface="Times New Roman" pitchFamily="18" charset="0"/>
              </a:rPr>
              <a:t>objectif</a:t>
            </a:r>
            <a:r>
              <a:rPr lang="fr-FR" sz="3000" dirty="0" smtClean="0">
                <a:cs typeface="Times New Roman" pitchFamily="18" charset="0"/>
              </a:rPr>
              <a:t>.  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endParaRPr lang="fr-FR" sz="3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63" cy="939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29612" cy="4983163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800" b="1" dirty="0" smtClean="0">
                <a:cs typeface="Times New Roman" pitchFamily="18" charset="0"/>
              </a:rPr>
              <a:t>+ Les motifs non valables 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800" u="sng" dirty="0" smtClean="0">
                <a:cs typeface="Times New Roman" pitchFamily="18" charset="0"/>
              </a:rPr>
              <a:t>L</a:t>
            </a:r>
            <a:r>
              <a:rPr lang="fr-FR" altLang="fr-FR" sz="2800" u="sng" dirty="0" smtClean="0">
                <a:cs typeface="Times New Roman" pitchFamily="18" charset="0"/>
              </a:rPr>
              <a:t>’</a:t>
            </a:r>
            <a:r>
              <a:rPr lang="fr-FR" sz="2800" u="sng" dirty="0" smtClean="0">
                <a:cs typeface="Times New Roman" pitchFamily="18" charset="0"/>
              </a:rPr>
              <a:t>article 36 du Code de travail</a:t>
            </a:r>
            <a:r>
              <a:rPr lang="fr-FR" sz="2800" dirty="0" smtClean="0">
                <a:cs typeface="Times New Roman" pitchFamily="18" charset="0"/>
              </a:rPr>
              <a:t> marocain énumère les motifs non valables pour licencier : 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800" b="1" dirty="0" smtClean="0">
                <a:cs typeface="Times New Roman" pitchFamily="18" charset="0"/>
              </a:rPr>
              <a:t>1-</a:t>
            </a:r>
            <a:r>
              <a:rPr lang="fr-FR" sz="2800" dirty="0" smtClean="0">
                <a:cs typeface="Times New Roman" pitchFamily="18" charset="0"/>
              </a:rPr>
              <a:t> l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affiliation syndicale 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800" b="1" dirty="0" smtClean="0">
                <a:cs typeface="Times New Roman" pitchFamily="18" charset="0"/>
              </a:rPr>
              <a:t>2- </a:t>
            </a:r>
            <a:r>
              <a:rPr lang="fr-FR" sz="2800" dirty="0" smtClean="0">
                <a:cs typeface="Times New Roman" pitchFamily="18" charset="0"/>
              </a:rPr>
              <a:t>la participation à des activités syndicales en dehors des heures de travail 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800" b="1" dirty="0" smtClean="0">
                <a:cs typeface="Times New Roman" pitchFamily="18" charset="0"/>
              </a:rPr>
              <a:t>3- </a:t>
            </a:r>
            <a:r>
              <a:rPr lang="fr-FR" sz="2800" dirty="0" smtClean="0">
                <a:cs typeface="Times New Roman" pitchFamily="18" charset="0"/>
              </a:rPr>
              <a:t>le fait de se porter candidat à un mandat de délégué des salariés, de l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exercer ou l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avoir exercé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800" b="1" dirty="0" smtClean="0">
                <a:cs typeface="Times New Roman" pitchFamily="18" charset="0"/>
              </a:rPr>
              <a:t>4- </a:t>
            </a:r>
            <a:r>
              <a:rPr lang="fr-FR" sz="2800" dirty="0" smtClean="0">
                <a:cs typeface="Times New Roman" pitchFamily="18" charset="0"/>
              </a:rPr>
              <a:t>le fait d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avoir déposé une plainte ou participé à des actions judiciaires contre l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employeur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800" b="1" dirty="0" smtClean="0">
                <a:cs typeface="Times New Roman" pitchFamily="18" charset="0"/>
              </a:rPr>
              <a:t>5-</a:t>
            </a:r>
            <a:r>
              <a:rPr lang="fr-FR" sz="2800" dirty="0" smtClean="0">
                <a:cs typeface="Times New Roman" pitchFamily="18" charset="0"/>
              </a:rPr>
              <a:t> la race, la couleur, le sexe, la situation conjugale, les responsabilités familiales, la religion </a:t>
            </a:r>
          </a:p>
          <a:p>
            <a:pPr marL="0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800" b="1" dirty="0" smtClean="0">
                <a:cs typeface="Times New Roman" pitchFamily="18" charset="0"/>
              </a:rPr>
              <a:t>6- </a:t>
            </a:r>
            <a:r>
              <a:rPr lang="fr-FR" sz="2800" dirty="0" smtClean="0">
                <a:cs typeface="Times New Roman" pitchFamily="18" charset="0"/>
              </a:rPr>
              <a:t>L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handicap dans la mesure où il ne fait pas obstacle à l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exercice d</a:t>
            </a:r>
            <a:r>
              <a:rPr lang="fr-FR" altLang="fr-FR" sz="2800" dirty="0" smtClean="0">
                <a:cs typeface="Times New Roman" pitchFamily="18" charset="0"/>
              </a:rPr>
              <a:t>’</a:t>
            </a:r>
            <a:r>
              <a:rPr lang="fr-FR" sz="2800" dirty="0" smtClean="0">
                <a:cs typeface="Times New Roman" pitchFamily="18" charset="0"/>
              </a:rPr>
              <a:t>une fonction adéquate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3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FR" sz="3000" b="1" dirty="0" smtClean="0">
                <a:cs typeface="Times New Roman" pitchFamily="18" charset="0"/>
              </a:rPr>
              <a:t>+ Les motifs valables 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fr-FR" sz="3000" b="1" dirty="0" smtClean="0">
                <a:cs typeface="Times New Roman" pitchFamily="18" charset="0"/>
              </a:rPr>
              <a:t>- Motif lié à l</a:t>
            </a:r>
            <a:r>
              <a:rPr lang="fr-FR" altLang="fr-FR" sz="3000" b="1" dirty="0" smtClean="0">
                <a:cs typeface="Times New Roman" pitchFamily="18" charset="0"/>
              </a:rPr>
              <a:t>’</a:t>
            </a:r>
            <a:r>
              <a:rPr lang="fr-FR" sz="3000" b="1" dirty="0" smtClean="0">
                <a:cs typeface="Times New Roman" pitchFamily="18" charset="0"/>
              </a:rPr>
              <a:t>inaptitude du salarié </a:t>
            </a:r>
            <a:r>
              <a:rPr lang="fr-FR" sz="3000" dirty="0" smtClean="0">
                <a:cs typeface="Times New Roman" pitchFamily="18" charset="0"/>
              </a:rPr>
              <a:t>: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r-FR" sz="3000" dirty="0" smtClean="0">
                <a:cs typeface="Times New Roman" pitchFamily="18" charset="0"/>
              </a:rPr>
              <a:t>inaptitude physique ou mentale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fr-FR" sz="3000" dirty="0" smtClean="0">
                <a:cs typeface="Times New Roman" pitchFamily="18" charset="0"/>
              </a:rPr>
              <a:t>inadaptation aux innovations technologiques liées au fonctionnement de son poste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r-FR" sz="3000" dirty="0" smtClean="0">
                <a:cs typeface="Times New Roman" pitchFamily="18" charset="0"/>
              </a:rPr>
              <a:t>manque de dynamisme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r-FR" sz="3000" dirty="0" smtClean="0">
                <a:cs typeface="Times New Roman" pitchFamily="18" charset="0"/>
              </a:rPr>
              <a:t>insuffisance professionnelle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r-FR" sz="3000" dirty="0" smtClean="0">
                <a:cs typeface="Times New Roman" pitchFamily="18" charset="0"/>
              </a:rPr>
              <a:t>incapacité de réaliser des objectifs généralement atteints par tout salarié occupant ce poste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3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97152"/>
          </a:xfrm>
        </p:spPr>
        <p:txBody>
          <a:bodyPr/>
          <a:lstStyle/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400" b="1" dirty="0" smtClean="0">
                <a:cs typeface="Times New Roman" pitchFamily="18" charset="0"/>
              </a:rPr>
              <a:t>- Motifs liés à la conduite du salarié : 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400" b="1" dirty="0" smtClean="0">
                <a:cs typeface="Times New Roman" pitchFamily="18" charset="0"/>
              </a:rPr>
              <a:t>Faute grave </a:t>
            </a:r>
            <a:r>
              <a:rPr lang="fr-FR" sz="2400" dirty="0" smtClean="0">
                <a:cs typeface="Times New Roman" pitchFamily="18" charset="0"/>
              </a:rPr>
              <a:t>: elle justifie la rupture immédiate du contrat de travail. Elle rend impossible le maintien du salarié dans l</a:t>
            </a:r>
            <a:r>
              <a:rPr lang="fr-FR" altLang="fr-FR" sz="2400" dirty="0" smtClean="0">
                <a:cs typeface="Times New Roman" pitchFamily="18" charset="0"/>
              </a:rPr>
              <a:t>’</a:t>
            </a:r>
            <a:r>
              <a:rPr lang="fr-FR" sz="2400" dirty="0" smtClean="0">
                <a:cs typeface="Times New Roman" pitchFamily="18" charset="0"/>
              </a:rPr>
              <a:t>entreprise. Elle prive le salarié du bénéfice du préavis et de l</a:t>
            </a:r>
            <a:r>
              <a:rPr lang="fr-FR" altLang="fr-FR" sz="2400" dirty="0" smtClean="0">
                <a:cs typeface="Times New Roman" pitchFamily="18" charset="0"/>
              </a:rPr>
              <a:t>’</a:t>
            </a:r>
            <a:r>
              <a:rPr lang="fr-FR" sz="2400" dirty="0" smtClean="0">
                <a:cs typeface="Times New Roman" pitchFamily="18" charset="0"/>
              </a:rPr>
              <a:t>indemnité de licenciement. 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400" dirty="0" smtClean="0">
                <a:cs typeface="Times New Roman" pitchFamily="18" charset="0"/>
              </a:rPr>
              <a:t>L</a:t>
            </a:r>
            <a:r>
              <a:rPr lang="fr-FR" altLang="fr-FR" sz="2400" dirty="0" smtClean="0">
                <a:cs typeface="Times New Roman" pitchFamily="18" charset="0"/>
              </a:rPr>
              <a:t>’</a:t>
            </a:r>
            <a:r>
              <a:rPr lang="fr-FR" sz="2400" dirty="0" smtClean="0">
                <a:cs typeface="Times New Roman" pitchFamily="18" charset="0"/>
              </a:rPr>
              <a:t>art. 39 C. Tv. marocain a énuméré les fautes considérées comme graves : 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400" b="1" dirty="0" smtClean="0">
                <a:cs typeface="Times New Roman" pitchFamily="18" charset="0"/>
              </a:rPr>
              <a:t>1- </a:t>
            </a:r>
            <a:r>
              <a:rPr lang="fr-FR" sz="2400" dirty="0" smtClean="0">
                <a:cs typeface="Times New Roman" pitchFamily="18" charset="0"/>
              </a:rPr>
              <a:t>le délit portant atteinte à l</a:t>
            </a:r>
            <a:r>
              <a:rPr lang="fr-FR" altLang="fr-FR" sz="2400" dirty="0" smtClean="0">
                <a:cs typeface="Times New Roman" pitchFamily="18" charset="0"/>
              </a:rPr>
              <a:t>’</a:t>
            </a:r>
            <a:r>
              <a:rPr lang="fr-FR" sz="2400" dirty="0" smtClean="0">
                <a:cs typeface="Times New Roman" pitchFamily="18" charset="0"/>
              </a:rPr>
              <a:t>honneur, à la confiance et mœurs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400" b="1" dirty="0" smtClean="0">
                <a:cs typeface="Times New Roman" pitchFamily="18" charset="0"/>
              </a:rPr>
              <a:t>2-  </a:t>
            </a:r>
            <a:r>
              <a:rPr lang="fr-FR" sz="2400" dirty="0" smtClean="0">
                <a:cs typeface="Times New Roman" pitchFamily="18" charset="0"/>
              </a:rPr>
              <a:t>la divulgation d</a:t>
            </a:r>
            <a:r>
              <a:rPr lang="fr-FR" altLang="fr-FR" sz="2400" dirty="0" smtClean="0">
                <a:cs typeface="Times New Roman" pitchFamily="18" charset="0"/>
              </a:rPr>
              <a:t>’</a:t>
            </a:r>
            <a:r>
              <a:rPr lang="fr-FR" sz="2400" dirty="0" smtClean="0">
                <a:cs typeface="Times New Roman" pitchFamily="18" charset="0"/>
              </a:rPr>
              <a:t>un secret professionnel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400" b="1" dirty="0" smtClean="0">
                <a:cs typeface="Times New Roman" pitchFamily="18" charset="0"/>
              </a:rPr>
              <a:t>3-  </a:t>
            </a:r>
            <a:r>
              <a:rPr lang="fr-FR" sz="2400" dirty="0" smtClean="0">
                <a:cs typeface="Times New Roman" pitchFamily="18" charset="0"/>
              </a:rPr>
              <a:t>le fait de commettre les actes suivants dans l</a:t>
            </a:r>
            <a:r>
              <a:rPr lang="fr-FR" altLang="fr-FR" sz="2400" dirty="0" smtClean="0">
                <a:cs typeface="Times New Roman" pitchFamily="18" charset="0"/>
              </a:rPr>
              <a:t>’</a:t>
            </a:r>
            <a:r>
              <a:rPr lang="fr-FR" sz="2400" dirty="0" smtClean="0">
                <a:cs typeface="Times New Roman" pitchFamily="18" charset="0"/>
              </a:rPr>
              <a:t>établissement : 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400" dirty="0" smtClean="0">
                <a:cs typeface="Times New Roman" pitchFamily="18" charset="0"/>
              </a:rPr>
              <a:t>   + le vol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400" dirty="0" smtClean="0">
                <a:cs typeface="Times New Roman" pitchFamily="18" charset="0"/>
              </a:rPr>
              <a:t>   + l</a:t>
            </a:r>
            <a:r>
              <a:rPr lang="fr-FR" altLang="fr-FR" sz="2400" dirty="0" smtClean="0">
                <a:cs typeface="Times New Roman" pitchFamily="18" charset="0"/>
              </a:rPr>
              <a:t>’</a:t>
            </a:r>
            <a:r>
              <a:rPr lang="fr-FR" sz="2400" dirty="0" smtClean="0">
                <a:cs typeface="Times New Roman" pitchFamily="18" charset="0"/>
              </a:rPr>
              <a:t>abus de confiance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smtClean="0">
                <a:cs typeface="Times New Roman" pitchFamily="18" charset="0"/>
              </a:rPr>
              <a:t>   + l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ivresse publique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smtClean="0">
                <a:cs typeface="Times New Roman" pitchFamily="18" charset="0"/>
              </a:rPr>
              <a:t>   + la consommation de stupéfiants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smtClean="0">
                <a:cs typeface="Times New Roman" pitchFamily="18" charset="0"/>
              </a:rPr>
              <a:t>    + l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agression corporelle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smtClean="0">
                <a:cs typeface="Times New Roman" pitchFamily="18" charset="0"/>
              </a:rPr>
              <a:t>    + l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insulte grave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smtClean="0">
                <a:cs typeface="Times New Roman" pitchFamily="18" charset="0"/>
              </a:rPr>
              <a:t>    + le refus du salarié d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exécuter  un travail de sa compétence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smtClean="0">
                <a:cs typeface="Times New Roman" pitchFamily="18" charset="0"/>
              </a:rPr>
              <a:t>     + l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absence injustifiée du salarié pour plus de 4 j ou 8 demi journées pendant une période de 12 mois.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smtClean="0">
                <a:cs typeface="Times New Roman" pitchFamily="18" charset="0"/>
              </a:rPr>
              <a:t>     + la détérioration grave des équipements, des machines ou matières premières par le salarié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smtClean="0">
                <a:cs typeface="Times New Roman" pitchFamily="18" charset="0"/>
              </a:rPr>
              <a:t>     + toute forme de violence ou agression dirigée contre un salarié, l</a:t>
            </a:r>
            <a:r>
              <a:rPr lang="fr-FR" altLang="fr-FR" sz="2500" smtClean="0">
                <a:cs typeface="Times New Roman" pitchFamily="18" charset="0"/>
              </a:rPr>
              <a:t>’</a:t>
            </a:r>
            <a:r>
              <a:rPr lang="fr-FR" sz="2500" smtClean="0">
                <a:cs typeface="Times New Roman" pitchFamily="18" charset="0"/>
              </a:rPr>
              <a:t>employeur ou son représentant </a:t>
            </a:r>
            <a:endParaRPr lang="fr-FR" sz="25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1011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" y="1357313"/>
            <a:ext cx="8258175" cy="476885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200" b="1" dirty="0" smtClean="0"/>
              <a:t>La procédure de licenciement </a:t>
            </a:r>
          </a:p>
          <a:p>
            <a:pPr marL="88900" indent="17463"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500" dirty="0" smtClean="0"/>
              <a:t>La procédure à suivre diffère selon qu</a:t>
            </a:r>
            <a:r>
              <a:rPr lang="fr-FR" altLang="fr-FR" sz="2500" dirty="0" smtClean="0"/>
              <a:t>’</a:t>
            </a:r>
            <a:r>
              <a:rPr lang="fr-FR" sz="2500" dirty="0" smtClean="0"/>
              <a:t>il s</a:t>
            </a:r>
            <a:r>
              <a:rPr lang="fr-FR" altLang="fr-FR" sz="2500" dirty="0" smtClean="0"/>
              <a:t>’</a:t>
            </a:r>
            <a:r>
              <a:rPr lang="fr-FR" sz="2500" dirty="0" smtClean="0"/>
              <a:t>agit de faute légère ou faute grave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fr-FR" sz="2500" b="1" dirty="0" smtClean="0"/>
              <a:t>la procédure en cas de faute légère </a:t>
            </a:r>
            <a:r>
              <a:rPr lang="fr-FR" sz="2500" dirty="0" smtClean="0"/>
              <a:t>(art. 37 c. Tv.)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500" dirty="0" smtClean="0"/>
              <a:t>L</a:t>
            </a:r>
            <a:r>
              <a:rPr lang="fr-FR" altLang="fr-FR" sz="2500" dirty="0" smtClean="0"/>
              <a:t>’</a:t>
            </a:r>
            <a:r>
              <a:rPr lang="fr-FR" sz="2500" dirty="0" smtClean="0"/>
              <a:t>employeur peut prendre l</a:t>
            </a:r>
            <a:r>
              <a:rPr lang="fr-FR" altLang="fr-FR" sz="2500" dirty="0" smtClean="0"/>
              <a:t>’</a:t>
            </a:r>
            <a:r>
              <a:rPr lang="fr-FR" sz="2500" dirty="0" smtClean="0"/>
              <a:t>une des sanctions  suivantes : 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500" dirty="0" smtClean="0"/>
              <a:t>1- l</a:t>
            </a:r>
            <a:r>
              <a:rPr lang="fr-FR" altLang="fr-FR" sz="2500" dirty="0" smtClean="0"/>
              <a:t>’</a:t>
            </a:r>
            <a:r>
              <a:rPr lang="fr-FR" sz="2500" dirty="0" smtClean="0"/>
              <a:t>avertissement 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500" dirty="0" smtClean="0"/>
              <a:t>2- le blâme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500" dirty="0" smtClean="0"/>
              <a:t>3- un deuxième blâme ou la mise à pied pour une durée n'excédant pas huit jours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500" dirty="0" smtClean="0"/>
              <a:t>4- un troisième blâme ou le transfert à un autre service ou, le cas échéant, à un autre établissement, le lieu de résidence du salarié étant pris en considération. </a:t>
            </a:r>
            <a:endParaRPr lang="fr-FR" sz="2500" b="1" dirty="0" smtClean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2200" dirty="0" smtClean="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22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1011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" y="1357313"/>
            <a:ext cx="8258175" cy="47688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400" smtClean="0"/>
              <a:t> </a:t>
            </a:r>
            <a:r>
              <a:rPr lang="fr-FR" sz="2400" b="1" smtClean="0"/>
              <a:t>la procédure en cas de faute grave </a:t>
            </a:r>
            <a:r>
              <a:rPr lang="fr-FR" sz="2400" smtClean="0"/>
              <a:t>(art. 61 à 65 c. Tv.)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b="1" smtClean="0"/>
              <a:t>1- </a:t>
            </a:r>
            <a:r>
              <a:rPr lang="fr-FR" sz="2400" smtClean="0"/>
              <a:t>Audition du salarié : avant de prendre sa décision l</a:t>
            </a:r>
            <a:r>
              <a:rPr lang="fr-FR" altLang="fr-FR" sz="2400" smtClean="0"/>
              <a:t>’</a:t>
            </a:r>
            <a:r>
              <a:rPr lang="fr-FR" sz="2400" smtClean="0"/>
              <a:t>employeur doit entendre le salarié. Ce dernier peut être accompagné par un délégué de personnel  ou représentant syndical.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b="1" smtClean="0"/>
              <a:t>2-</a:t>
            </a:r>
            <a:r>
              <a:rPr lang="fr-FR" sz="2400" smtClean="0"/>
              <a:t> Un procès verbal d</a:t>
            </a:r>
            <a:r>
              <a:rPr lang="fr-FR" altLang="fr-FR" sz="2400" smtClean="0"/>
              <a:t>’</a:t>
            </a:r>
            <a:r>
              <a:rPr lang="fr-FR" sz="2400" smtClean="0"/>
              <a:t>audition est dressé par la direction de l</a:t>
            </a:r>
            <a:r>
              <a:rPr lang="fr-FR" altLang="fr-FR" sz="2400" smtClean="0"/>
              <a:t>’</a:t>
            </a:r>
            <a:r>
              <a:rPr lang="fr-FR" sz="2400" smtClean="0"/>
              <a:t>entreprise. Il est signé par les deux parties et une copie est remise au salarié. En cas de refus de poursuivre, il y a recours à l</a:t>
            </a:r>
            <a:r>
              <a:rPr lang="fr-FR" altLang="fr-FR" sz="2400" smtClean="0"/>
              <a:t>’</a:t>
            </a:r>
            <a:r>
              <a:rPr lang="fr-FR" sz="2400" smtClean="0"/>
              <a:t>inspecteur du travail.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b="1" smtClean="0"/>
              <a:t>3-</a:t>
            </a:r>
            <a:r>
              <a:rPr lang="fr-FR" sz="2400" smtClean="0"/>
              <a:t> La décision de licenciement est remise au salarié en mains propres contre reçu ou envoyée par LRAR dans un délai de 48h.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2400" b="1" smtClean="0"/>
              <a:t>4-</a:t>
            </a:r>
            <a:r>
              <a:rPr lang="fr-FR" sz="2400" smtClean="0"/>
              <a:t> La décision de licenciement doit être adressée à l</a:t>
            </a:r>
            <a:r>
              <a:rPr lang="fr-FR" altLang="fr-FR" sz="2400" smtClean="0"/>
              <a:t>’</a:t>
            </a:r>
            <a:r>
              <a:rPr lang="fr-FR" sz="2400" smtClean="0"/>
              <a:t>agent chargé de l</a:t>
            </a:r>
            <a:r>
              <a:rPr lang="fr-FR" altLang="fr-FR" sz="2400" smtClean="0"/>
              <a:t>’</a:t>
            </a:r>
            <a:r>
              <a:rPr lang="fr-FR" sz="2400" smtClean="0"/>
              <a:t>inspection de travail.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2400" smtClean="0"/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endParaRPr lang="fr-FR" sz="24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38" y="274638"/>
            <a:ext cx="8043862" cy="939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0825" y="1412875"/>
            <a:ext cx="8401050" cy="5143500"/>
          </a:xfrm>
        </p:spPr>
        <p:txBody>
          <a:bodyPr>
            <a:noAutofit/>
          </a:bodyPr>
          <a:lstStyle/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500" b="1" dirty="0" smtClean="0">
                <a:cs typeface="Times New Roman" pitchFamily="18" charset="0"/>
              </a:rPr>
              <a:t>- Motif lié au fonctionnement de l</a:t>
            </a:r>
            <a:r>
              <a:rPr lang="fr-FR" altLang="fr-FR" sz="2500" b="1" dirty="0" smtClean="0">
                <a:cs typeface="Times New Roman" pitchFamily="18" charset="0"/>
              </a:rPr>
              <a:t>’</a:t>
            </a:r>
            <a:r>
              <a:rPr lang="fr-FR" sz="2500" b="1" dirty="0" smtClean="0">
                <a:cs typeface="Times New Roman" pitchFamily="18" charset="0"/>
              </a:rPr>
              <a:t>entreprise : Licenciement économique (ou pour motifs structurels et technologiques)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500" u="sng" dirty="0" smtClean="0">
                <a:cs typeface="Times New Roman" pitchFamily="18" charset="0"/>
              </a:rPr>
              <a:t>Définition</a:t>
            </a:r>
            <a:r>
              <a:rPr lang="fr-FR" sz="2500" dirty="0" smtClean="0">
                <a:cs typeface="Times New Roman" pitchFamily="18" charset="0"/>
              </a:rPr>
              <a:t> : Contrairement au licenciement précédent qui est individuel il s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agit ici  le plus souvent d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un licenciement </a:t>
            </a:r>
            <a:r>
              <a:rPr lang="fr-FR" sz="2500" b="1" dirty="0" smtClean="0">
                <a:cs typeface="Times New Roman" pitchFamily="18" charset="0"/>
              </a:rPr>
              <a:t>collectif 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500" dirty="0" smtClean="0">
                <a:cs typeface="Times New Roman" pitchFamily="18" charset="0"/>
              </a:rPr>
              <a:t>Il s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agit de difficultés économiques que  l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entreprise ne peut  surmonter  par d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autres moyens que le licenciement.  Exemples :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500" dirty="0" smtClean="0">
                <a:cs typeface="Times New Roman" pitchFamily="18" charset="0"/>
              </a:rPr>
              <a:t> - crise financière grave mettant en péril l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avenir de l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entreprise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500" dirty="0" smtClean="0">
                <a:cs typeface="Times New Roman" pitchFamily="18" charset="0"/>
              </a:rPr>
              <a:t> - diminution durable de l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activité économique de l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entreprise 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z="2500" dirty="0" smtClean="0">
                <a:cs typeface="Times New Roman" pitchFamily="18" charset="0"/>
              </a:rPr>
              <a:t> - situation du marché : baisse saisonnière ou structurelle de la demande ou perte d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une importante clientèle au profit de la concurrence</a:t>
            </a:r>
          </a:p>
          <a:p>
            <a:pPr marL="3175" indent="-3175" eaLnBrk="1" hangingPunct="1">
              <a:buFont typeface="Arial" pitchFamily="34" charset="0"/>
              <a:buNone/>
            </a:pPr>
            <a:endParaRPr lang="fr-FR" sz="26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850" y="1600200"/>
            <a:ext cx="8362950" cy="4708525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600" b="1" dirty="0" smtClean="0">
                <a:cs typeface="Times New Roman" pitchFamily="18" charset="0"/>
              </a:rPr>
              <a:t>Procédure de licenciement économique </a:t>
            </a:r>
            <a:r>
              <a:rPr lang="fr-FR" sz="2600" dirty="0" smtClean="0">
                <a:cs typeface="Times New Roman" pitchFamily="18" charset="0"/>
              </a:rPr>
              <a:t>: </a:t>
            </a:r>
          </a:p>
          <a:p>
            <a:pPr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600" b="1" dirty="0" smtClean="0">
                <a:cs typeface="Times New Roman" pitchFamily="18" charset="0"/>
              </a:rPr>
              <a:t>1-</a:t>
            </a:r>
            <a:r>
              <a:rPr lang="fr-FR" sz="2600" dirty="0" smtClean="0">
                <a:cs typeface="Times New Roman" pitchFamily="18" charset="0"/>
              </a:rPr>
              <a:t> Consultation des représentants de personnel </a:t>
            </a:r>
          </a:p>
          <a:p>
            <a:pPr algn="just" eaLnBrk="1" hangingPunct="1">
              <a:lnSpc>
                <a:spcPct val="70000"/>
              </a:lnSpc>
            </a:pPr>
            <a:r>
              <a:rPr lang="fr-FR" sz="2600" dirty="0" smtClean="0">
                <a:cs typeface="Times New Roman" pitchFamily="18" charset="0"/>
              </a:rPr>
              <a:t> Entreprises occupant </a:t>
            </a:r>
            <a:r>
              <a:rPr lang="fr-FR" sz="2600" u="sng" dirty="0" smtClean="0">
                <a:cs typeface="Times New Roman" pitchFamily="18" charset="0"/>
              </a:rPr>
              <a:t>10 salariés et plus</a:t>
            </a:r>
            <a:r>
              <a:rPr lang="fr-FR" sz="2600" dirty="0" smtClean="0">
                <a:cs typeface="Times New Roman" pitchFamily="18" charset="0"/>
              </a:rPr>
              <a:t>  : informer les délégués du personnel et les syndicats un mois avant.</a:t>
            </a:r>
          </a:p>
          <a:p>
            <a:pPr algn="just" eaLnBrk="1" hangingPunct="1">
              <a:lnSpc>
                <a:spcPct val="70000"/>
              </a:lnSpc>
            </a:pPr>
            <a:r>
              <a:rPr lang="fr-FR" sz="2600" dirty="0" smtClean="0">
                <a:cs typeface="Times New Roman" pitchFamily="18" charset="0"/>
              </a:rPr>
              <a:t> Entreprises occupant </a:t>
            </a:r>
            <a:r>
              <a:rPr lang="fr-FR" sz="2600" u="sng" dirty="0" smtClean="0">
                <a:cs typeface="Times New Roman" pitchFamily="18" charset="0"/>
              </a:rPr>
              <a:t>50 salariés et plus</a:t>
            </a:r>
            <a:r>
              <a:rPr lang="fr-FR" sz="2600" dirty="0" smtClean="0">
                <a:cs typeface="Times New Roman" pitchFamily="18" charset="0"/>
              </a:rPr>
              <a:t> : informer le comité d</a:t>
            </a:r>
            <a:r>
              <a:rPr lang="fr-FR" altLang="fr-FR" sz="2600" dirty="0" smtClean="0">
                <a:cs typeface="Times New Roman" pitchFamily="18" charset="0"/>
              </a:rPr>
              <a:t>’</a:t>
            </a:r>
            <a:r>
              <a:rPr lang="fr-FR" sz="2600" dirty="0" smtClean="0">
                <a:cs typeface="Times New Roman" pitchFamily="18" charset="0"/>
              </a:rPr>
              <a:t>entreprise. </a:t>
            </a:r>
          </a:p>
          <a:p>
            <a:pPr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600" b="1" dirty="0" smtClean="0">
                <a:cs typeface="Times New Roman" pitchFamily="18" charset="0"/>
              </a:rPr>
              <a:t>2- </a:t>
            </a:r>
            <a:r>
              <a:rPr lang="fr-FR" sz="2600" dirty="0" smtClean="0">
                <a:cs typeface="Times New Roman" pitchFamily="18" charset="0"/>
              </a:rPr>
              <a:t>solliciter du délégué régional l</a:t>
            </a:r>
            <a:r>
              <a:rPr lang="fr-FR" altLang="fr-FR" sz="2600" dirty="0" smtClean="0">
                <a:cs typeface="Times New Roman" pitchFamily="18" charset="0"/>
              </a:rPr>
              <a:t>’</a:t>
            </a:r>
            <a:r>
              <a:rPr lang="fr-FR" sz="2600" dirty="0" smtClean="0">
                <a:cs typeface="Times New Roman" pitchFamily="18" charset="0"/>
              </a:rPr>
              <a:t>autorisation de licencier : c</a:t>
            </a:r>
            <a:r>
              <a:rPr lang="fr-FR" altLang="fr-FR" sz="2600" dirty="0" smtClean="0">
                <a:cs typeface="Times New Roman" pitchFamily="18" charset="0"/>
              </a:rPr>
              <a:t>’</a:t>
            </a:r>
            <a:r>
              <a:rPr lang="fr-FR" sz="2600" dirty="0" smtClean="0">
                <a:cs typeface="Times New Roman" pitchFamily="18" charset="0"/>
              </a:rPr>
              <a:t>est une autorisation délivrée par le gouverneur dans un délai max de 2 mois. </a:t>
            </a:r>
          </a:p>
          <a:p>
            <a:pPr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600" dirty="0" smtClean="0">
                <a:cs typeface="Times New Roman" pitchFamily="18" charset="0"/>
              </a:rPr>
              <a:t>Certaines pièces doivent accompagner la demande :</a:t>
            </a:r>
          </a:p>
          <a:p>
            <a:pPr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600" dirty="0" smtClean="0">
                <a:cs typeface="Times New Roman" pitchFamily="18" charset="0"/>
              </a:rPr>
              <a:t> - Rapport sur les motifs du licenciement</a:t>
            </a:r>
          </a:p>
          <a:p>
            <a:pPr marL="84138" indent="0"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600" dirty="0" smtClean="0">
                <a:cs typeface="Times New Roman" pitchFamily="18" charset="0"/>
              </a:rPr>
              <a:t>-Etat de la situation économique et financière de l</a:t>
            </a:r>
            <a:r>
              <a:rPr lang="fr-FR" altLang="fr-FR" sz="2600" dirty="0" smtClean="0">
                <a:cs typeface="Times New Roman" pitchFamily="18" charset="0"/>
              </a:rPr>
              <a:t>’</a:t>
            </a:r>
            <a:r>
              <a:rPr lang="fr-FR" sz="2600" dirty="0" smtClean="0">
                <a:cs typeface="Times New Roman" pitchFamily="18" charset="0"/>
              </a:rPr>
              <a:t>entreprise</a:t>
            </a:r>
          </a:p>
          <a:p>
            <a:pPr algn="just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fr-FR" sz="2600" dirty="0" smtClean="0">
                <a:cs typeface="Times New Roman" pitchFamily="18" charset="0"/>
              </a:rPr>
              <a:t> - Rapport établi par un expert comptable ou un Commissaire aux comptes</a:t>
            </a:r>
          </a:p>
          <a:p>
            <a:pPr eaLnBrk="1" hangingPunct="1">
              <a:lnSpc>
                <a:spcPct val="90000"/>
              </a:lnSpc>
            </a:pPr>
            <a:endParaRPr lang="fr-FR" sz="27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75" y="571500"/>
            <a:ext cx="7500938" cy="928688"/>
          </a:xfrm>
        </p:spPr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776864" cy="4444529"/>
          </a:xfrm>
        </p:spPr>
        <p:txBody>
          <a:bodyPr/>
          <a:lstStyle/>
          <a:p>
            <a:pPr algn="l" eaLnBrk="1" hangingPunct="1"/>
            <a:r>
              <a:rPr lang="fr-FR" b="1" u="sng" dirty="0" smtClean="0">
                <a:solidFill>
                  <a:schemeClr val="tx1"/>
                </a:solidFill>
              </a:rPr>
              <a:t>III- L</a:t>
            </a:r>
            <a:r>
              <a:rPr lang="fr-FR" altLang="fr-FR" b="1" u="sng" dirty="0" smtClean="0">
                <a:solidFill>
                  <a:schemeClr val="tx1"/>
                </a:solidFill>
              </a:rPr>
              <a:t>’</a:t>
            </a:r>
            <a:r>
              <a:rPr lang="fr-FR" b="1" u="sng" dirty="0" smtClean="0">
                <a:solidFill>
                  <a:schemeClr val="tx1"/>
                </a:solidFill>
              </a:rPr>
              <a:t>intérêt et le but du droit du travail</a:t>
            </a:r>
            <a:r>
              <a:rPr lang="fr-FR" sz="2800" dirty="0" smtClean="0">
                <a:solidFill>
                  <a:schemeClr val="tx1"/>
                </a:solidFill>
              </a:rPr>
              <a:t>: </a:t>
            </a:r>
          </a:p>
          <a:p>
            <a:pPr algn="just" eaLnBrk="1" hangingPunct="1"/>
            <a:r>
              <a:rPr lang="fr-FR" sz="2800" b="1" dirty="0" smtClean="0">
                <a:solidFill>
                  <a:schemeClr val="tx1"/>
                </a:solidFill>
              </a:rPr>
              <a:t>Protection du salarié </a:t>
            </a:r>
          </a:p>
          <a:p>
            <a:pPr algn="just" eaLnBrk="1" hangingPunct="1"/>
            <a:r>
              <a:rPr lang="fr-FR" sz="2800" dirty="0" smtClean="0">
                <a:solidFill>
                  <a:schemeClr val="tx1"/>
                </a:solidFill>
              </a:rPr>
              <a:t>Le droit du travail a pour objectif de protéger le salarié considéré comme une partie faible.</a:t>
            </a:r>
          </a:p>
          <a:p>
            <a:pPr algn="just" eaLnBrk="1" hangingPunct="1"/>
            <a:r>
              <a:rPr lang="fr-FR" sz="2800" dirty="0" smtClean="0">
                <a:solidFill>
                  <a:schemeClr val="tx1"/>
                </a:solidFill>
              </a:rPr>
              <a:t>Le salarié est désavantagé dans la relation de travail qui le lie à l</a:t>
            </a:r>
            <a:r>
              <a:rPr lang="fr-FR" altLang="fr-FR" sz="2800" dirty="0" smtClean="0">
                <a:solidFill>
                  <a:schemeClr val="tx1"/>
                </a:solidFill>
              </a:rPr>
              <a:t>’</a:t>
            </a:r>
            <a:r>
              <a:rPr lang="fr-FR" sz="2800" dirty="0" smtClean="0">
                <a:solidFill>
                  <a:schemeClr val="tx1"/>
                </a:solidFill>
              </a:rPr>
              <a:t>employeur. </a:t>
            </a:r>
          </a:p>
          <a:p>
            <a:pPr algn="just" eaLnBrk="1" hangingPunct="1"/>
            <a:r>
              <a:rPr lang="fr-FR" sz="2800" dirty="0" smtClean="0">
                <a:solidFill>
                  <a:schemeClr val="tx1"/>
                </a:solidFill>
              </a:rPr>
              <a:t>L</a:t>
            </a:r>
            <a:r>
              <a:rPr lang="fr-FR" altLang="fr-FR" sz="2800" dirty="0" smtClean="0">
                <a:solidFill>
                  <a:schemeClr val="tx1"/>
                </a:solidFill>
              </a:rPr>
              <a:t>’</a:t>
            </a:r>
            <a:r>
              <a:rPr lang="fr-FR" sz="2800" dirty="0" smtClean="0">
                <a:solidFill>
                  <a:schemeClr val="tx1"/>
                </a:solidFill>
              </a:rPr>
              <a:t>employeur est dans une position de force en raison des prérogatives dont il dispose.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63" y="274638"/>
            <a:ext cx="8186737" cy="1011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88" y="1357313"/>
            <a:ext cx="8329612" cy="4768850"/>
          </a:xfrm>
        </p:spPr>
        <p:txBody>
          <a:bodyPr>
            <a:normAutofit/>
          </a:bodyPr>
          <a:lstStyle/>
          <a:p>
            <a:pPr marL="0" indent="0" algn="just" eaLnBrk="1" hangingPunct="1">
              <a:buFont typeface="Wingdings 2" pitchFamily="18" charset="2"/>
              <a:buNone/>
            </a:pPr>
            <a:r>
              <a:rPr lang="fr-FR" sz="2600" b="1" smtClean="0">
                <a:cs typeface="Times New Roman" pitchFamily="18" charset="0"/>
              </a:rPr>
              <a:t>Le préavis</a:t>
            </a:r>
            <a:r>
              <a:rPr lang="fr-FR" sz="2600" smtClean="0">
                <a:cs typeface="Times New Roman" pitchFamily="18" charset="0"/>
              </a:rPr>
              <a:t> : </a:t>
            </a:r>
          </a:p>
          <a:p>
            <a:pPr marL="0" indent="0" algn="just" eaLnBrk="1" hangingPunct="1">
              <a:buFont typeface="Wingdings 2" pitchFamily="18" charset="2"/>
              <a:buNone/>
            </a:pPr>
            <a:r>
              <a:rPr lang="fr-FR" sz="2600" smtClean="0">
                <a:cs typeface="Times New Roman" pitchFamily="18" charset="0"/>
              </a:rPr>
              <a:t>Le préavis a pour objectif d</a:t>
            </a:r>
            <a:r>
              <a:rPr lang="fr-FR" altLang="fr-FR" sz="2600" smtClean="0">
                <a:cs typeface="Times New Roman" pitchFamily="18" charset="0"/>
              </a:rPr>
              <a:t>’</a:t>
            </a:r>
            <a:r>
              <a:rPr lang="fr-FR" sz="2600" smtClean="0">
                <a:cs typeface="Times New Roman" pitchFamily="18" charset="0"/>
              </a:rPr>
              <a:t>atténuer l</a:t>
            </a:r>
            <a:r>
              <a:rPr lang="fr-FR" altLang="fr-FR" sz="2600" smtClean="0">
                <a:cs typeface="Times New Roman" pitchFamily="18" charset="0"/>
              </a:rPr>
              <a:t>’</a:t>
            </a:r>
            <a:r>
              <a:rPr lang="fr-FR" sz="2600" smtClean="0">
                <a:cs typeface="Times New Roman" pitchFamily="18" charset="0"/>
              </a:rPr>
              <a:t>effet d</a:t>
            </a:r>
            <a:r>
              <a:rPr lang="fr-FR" altLang="fr-FR" sz="2600" smtClean="0">
                <a:cs typeface="Times New Roman" pitchFamily="18" charset="0"/>
              </a:rPr>
              <a:t>’</a:t>
            </a:r>
            <a:r>
              <a:rPr lang="fr-FR" sz="2600" smtClean="0">
                <a:cs typeface="Times New Roman" pitchFamily="18" charset="0"/>
              </a:rPr>
              <a:t>une brusque rupture des relations de travail à l</a:t>
            </a:r>
            <a:r>
              <a:rPr lang="fr-FR" altLang="fr-FR" sz="2600" smtClean="0">
                <a:cs typeface="Times New Roman" pitchFamily="18" charset="0"/>
              </a:rPr>
              <a:t>’</a:t>
            </a:r>
            <a:r>
              <a:rPr lang="fr-FR" sz="2600" smtClean="0">
                <a:cs typeface="Times New Roman" pitchFamily="18" charset="0"/>
              </a:rPr>
              <a:t>initiative de l</a:t>
            </a:r>
            <a:r>
              <a:rPr lang="fr-FR" altLang="fr-FR" sz="2600" smtClean="0">
                <a:cs typeface="Times New Roman" pitchFamily="18" charset="0"/>
              </a:rPr>
              <a:t>’</a:t>
            </a:r>
            <a:r>
              <a:rPr lang="fr-FR" sz="2600" smtClean="0">
                <a:cs typeface="Times New Roman" pitchFamily="18" charset="0"/>
              </a:rPr>
              <a:t>employeur et de permettre au salarié licencié de chercher un nouvel emploi. </a:t>
            </a:r>
          </a:p>
          <a:p>
            <a:pPr marL="0" indent="0" algn="just" eaLnBrk="1" hangingPunct="1">
              <a:buFont typeface="Wingdings 2" pitchFamily="18" charset="2"/>
              <a:buNone/>
            </a:pPr>
            <a:r>
              <a:rPr lang="fr-FR" sz="2600" smtClean="0">
                <a:cs typeface="Times New Roman" pitchFamily="18" charset="0"/>
              </a:rPr>
              <a:t>Le préavis n</a:t>
            </a:r>
            <a:r>
              <a:rPr lang="fr-FR" altLang="fr-FR" sz="2600" smtClean="0">
                <a:cs typeface="Times New Roman" pitchFamily="18" charset="0"/>
              </a:rPr>
              <a:t>’</a:t>
            </a:r>
            <a:r>
              <a:rPr lang="fr-FR" sz="2600" smtClean="0">
                <a:cs typeface="Times New Roman" pitchFamily="18" charset="0"/>
              </a:rPr>
              <a:t>est exigé que lors de la rupture d</a:t>
            </a:r>
            <a:r>
              <a:rPr lang="fr-FR" altLang="fr-FR" sz="2600" smtClean="0">
                <a:cs typeface="Times New Roman" pitchFamily="18" charset="0"/>
              </a:rPr>
              <a:t>’</a:t>
            </a:r>
            <a:r>
              <a:rPr lang="fr-FR" sz="2600" smtClean="0">
                <a:cs typeface="Times New Roman" pitchFamily="18" charset="0"/>
              </a:rPr>
              <a:t>un CDI</a:t>
            </a:r>
          </a:p>
          <a:p>
            <a:pPr marL="0" indent="0" algn="just" eaLnBrk="1" hangingPunct="1">
              <a:buFont typeface="Wingdings 2" pitchFamily="18" charset="2"/>
              <a:buNone/>
            </a:pPr>
            <a:r>
              <a:rPr lang="fr-FR" sz="2600" u="sng" smtClean="0">
                <a:cs typeface="Times New Roman" pitchFamily="18" charset="0"/>
              </a:rPr>
              <a:t>Durée</a:t>
            </a:r>
            <a:r>
              <a:rPr lang="fr-FR" sz="2600" smtClean="0">
                <a:cs typeface="Times New Roman" pitchFamily="18" charset="0"/>
              </a:rPr>
              <a:t> :</a:t>
            </a:r>
          </a:p>
          <a:p>
            <a:pPr marL="0" indent="0" algn="just" eaLnBrk="1" hangingPunct="1">
              <a:buFont typeface="Arial" pitchFamily="34" charset="0"/>
              <a:buNone/>
            </a:pPr>
            <a:r>
              <a:rPr lang="fr-FR" sz="2600" smtClean="0"/>
              <a:t>La détermination  du délai de préavis dépend du grade et de l'ancienneté du salarié.</a:t>
            </a:r>
          </a:p>
          <a:p>
            <a:pPr marL="0" indent="0" algn="just" eaLnBrk="1" hangingPunct="1">
              <a:buFont typeface="Wingdings 2" pitchFamily="18" charset="2"/>
              <a:buNone/>
            </a:pPr>
            <a:endParaRPr lang="fr-FR" sz="24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63" y="274638"/>
            <a:ext cx="8186737" cy="1011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88" y="1285875"/>
            <a:ext cx="8329612" cy="4840288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fr-FR" smtClean="0"/>
              <a:t>Préavis selon ancienneté :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85720" y="2000240"/>
          <a:ext cx="8286808" cy="4000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995"/>
                <a:gridCol w="4054813"/>
              </a:tblGrid>
              <a:tr h="150019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Pour les</a:t>
                      </a:r>
                      <a:r>
                        <a:rPr lang="fr-FR" sz="2200" u="sng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cadres </a:t>
                      </a:r>
                      <a:r>
                        <a:rPr lang="fr-FR" sz="2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et</a:t>
                      </a:r>
                      <a:r>
                        <a:rPr lang="fr-FR" sz="20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assimilés </a:t>
                      </a:r>
                    </a:p>
                    <a:p>
                      <a:r>
                        <a:rPr lang="fr-FR" sz="20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</a:p>
                    <a:p>
                      <a:r>
                        <a:rPr lang="fr-FR" sz="20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Ancienneté                     délai </a:t>
                      </a:r>
                      <a:endParaRPr lang="fr-FR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fr-FR" sz="2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Pour les </a:t>
                      </a:r>
                      <a:r>
                        <a:rPr lang="fr-FR" sz="2200" u="sng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employés </a:t>
                      </a:r>
                      <a:r>
                        <a:rPr lang="fr-FR" sz="2200" u="none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2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et ouvriers   </a:t>
                      </a:r>
                    </a:p>
                    <a:p>
                      <a:r>
                        <a:rPr lang="fr-FR" sz="2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</a:p>
                    <a:p>
                      <a:r>
                        <a:rPr lang="fr-FR" sz="200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Ancienneté</a:t>
                      </a:r>
                      <a:r>
                        <a:rPr lang="fr-FR" sz="2000" baseline="0" dirty="0" smtClean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délai </a:t>
                      </a:r>
                      <a:endParaRPr lang="fr-FR" sz="2000" dirty="0" smtClean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20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833443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sz="1800" b="1" dirty="0" smtClean="0"/>
                        <a:t>Moins</a:t>
                      </a:r>
                      <a:r>
                        <a:rPr lang="fr-FR" sz="1800" b="1" baseline="0" dirty="0" smtClean="0"/>
                        <a:t> d’un an…………………………..1 mois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b="1" dirty="0" smtClean="0"/>
                        <a:t> </a:t>
                      </a:r>
                      <a:r>
                        <a:rPr lang="fr-FR" sz="1600" b="1" dirty="0" smtClean="0"/>
                        <a:t>Moins d’un an………………………………</a:t>
                      </a:r>
                      <a:r>
                        <a:rPr lang="fr-FR" sz="1400" b="1" dirty="0" smtClean="0"/>
                        <a:t>..</a:t>
                      </a:r>
                      <a:r>
                        <a:rPr lang="fr-FR" sz="1600" b="1" dirty="0" smtClean="0"/>
                        <a:t>8 jours</a:t>
                      </a:r>
                      <a:endParaRPr lang="fr-FR" sz="1600" b="1" dirty="0"/>
                    </a:p>
                  </a:txBody>
                  <a:tcPr/>
                </a:tc>
              </a:tr>
              <a:tr h="833443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b="1" dirty="0" smtClean="0"/>
                        <a:t>De</a:t>
                      </a:r>
                      <a:r>
                        <a:rPr lang="fr-FR" b="1" baseline="0" dirty="0" smtClean="0"/>
                        <a:t> 1 à  5 ans………………………………2 mois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sz="1600" b="1" dirty="0" smtClean="0"/>
                        <a:t>De</a:t>
                      </a:r>
                      <a:r>
                        <a:rPr lang="fr-FR" sz="1600" b="1" baseline="0" dirty="0" smtClean="0"/>
                        <a:t> 1 à 5 ans……………………………………</a:t>
                      </a:r>
                      <a:r>
                        <a:rPr lang="fr-FR" sz="1400" b="1" baseline="0" dirty="0" smtClean="0"/>
                        <a:t>..</a:t>
                      </a:r>
                      <a:r>
                        <a:rPr lang="fr-FR" sz="1600" b="1" baseline="0" dirty="0" smtClean="0"/>
                        <a:t>1 mois </a:t>
                      </a:r>
                      <a:endParaRPr lang="fr-FR" sz="1600" b="1" dirty="0"/>
                    </a:p>
                  </a:txBody>
                  <a:tcPr/>
                </a:tc>
              </a:tr>
              <a:tr h="833443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b="1" dirty="0" smtClean="0"/>
                        <a:t>Plus</a:t>
                      </a:r>
                      <a:r>
                        <a:rPr lang="fr-FR" b="1" baseline="0" dirty="0" smtClean="0"/>
                        <a:t> de 5 ans………………………………3 mois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/>
                        <a:t>Plus de 5 ans……………………………</a:t>
                      </a:r>
                      <a:r>
                        <a:rPr lang="fr-FR" sz="1600" b="0" dirty="0" smtClean="0"/>
                        <a:t>…..….2 </a:t>
                      </a:r>
                      <a:r>
                        <a:rPr lang="fr-FR" sz="1600" b="1" dirty="0" smtClean="0"/>
                        <a:t>mois </a:t>
                      </a:r>
                    </a:p>
                    <a:p>
                      <a:endParaRPr lang="fr-FR" sz="16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2500" b="1" dirty="0" smtClean="0"/>
              <a:t>Indemnités de licenciement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b="1" u="sng" dirty="0" smtClean="0">
                <a:cs typeface="Times New Roman" pitchFamily="18" charset="0"/>
              </a:rPr>
              <a:t>Définition</a:t>
            </a:r>
            <a:r>
              <a:rPr lang="fr-FR" sz="2500" dirty="0" smtClean="0">
                <a:cs typeface="Times New Roman" pitchFamily="18" charset="0"/>
              </a:rPr>
              <a:t> : </a:t>
            </a:r>
          </a:p>
          <a:p>
            <a:pPr marL="88900" indent="17463"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dirty="0" smtClean="0">
                <a:cs typeface="Times New Roman" pitchFamily="18" charset="0"/>
              </a:rPr>
              <a:t>La rupture par l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employeur du contrat de travail engage pour celui-ci l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obligation de payer au salarié une indemnité de licenciement, quelque soit le motif qui a justifié sa décision. </a:t>
            </a:r>
          </a:p>
          <a:p>
            <a:pPr marL="88900" indent="17463"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dirty="0" smtClean="0">
                <a:cs typeface="Times New Roman" pitchFamily="18" charset="0"/>
              </a:rPr>
              <a:t>L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indemnité de licenciement ne se confond pas avec les dommages et Intérêts qui sont accordés en cas de licenciement abusif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b="1" u="sng" dirty="0" smtClean="0">
                <a:cs typeface="Times New Roman" pitchFamily="18" charset="0"/>
              </a:rPr>
              <a:t>Conditions d</a:t>
            </a:r>
            <a:r>
              <a:rPr lang="fr-FR" altLang="fr-FR" sz="2500" b="1" u="sng" dirty="0" smtClean="0">
                <a:cs typeface="Times New Roman" pitchFamily="18" charset="0"/>
              </a:rPr>
              <a:t>’</a:t>
            </a:r>
            <a:r>
              <a:rPr lang="fr-FR" sz="2500" b="1" u="sng" dirty="0" smtClean="0">
                <a:cs typeface="Times New Roman" pitchFamily="18" charset="0"/>
              </a:rPr>
              <a:t>octroi</a:t>
            </a:r>
            <a:r>
              <a:rPr lang="fr-FR" sz="2500" b="1" dirty="0" smtClean="0">
                <a:cs typeface="Times New Roman" pitchFamily="18" charset="0"/>
              </a:rPr>
              <a:t> </a:t>
            </a:r>
            <a:r>
              <a:rPr lang="fr-FR" sz="2500" dirty="0" smtClean="0">
                <a:cs typeface="Times New Roman" pitchFamily="18" charset="0"/>
              </a:rPr>
              <a:t>: 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b="1" dirty="0" smtClean="0">
                <a:cs typeface="Times New Roman" pitchFamily="18" charset="0"/>
              </a:rPr>
              <a:t>1-</a:t>
            </a:r>
            <a:r>
              <a:rPr lang="fr-FR" sz="2500" dirty="0" smtClean="0">
                <a:cs typeface="Times New Roman" pitchFamily="18" charset="0"/>
              </a:rPr>
              <a:t> il doit s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agir d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un licenciement. Une démission n</a:t>
            </a:r>
            <a:r>
              <a:rPr lang="fr-FR" altLang="fr-FR" sz="2500" dirty="0" smtClean="0">
                <a:cs typeface="Times New Roman" pitchFamily="18" charset="0"/>
              </a:rPr>
              <a:t>’</a:t>
            </a:r>
            <a:r>
              <a:rPr lang="fr-FR" sz="2500" dirty="0" smtClean="0">
                <a:cs typeface="Times New Roman" pitchFamily="18" charset="0"/>
              </a:rPr>
              <a:t>ouvre pas droit à cette indemnité</a:t>
            </a:r>
          </a:p>
          <a:p>
            <a:pPr algn="just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fr-FR" sz="2500" b="1" dirty="0" smtClean="0">
                <a:cs typeface="Times New Roman" pitchFamily="18" charset="0"/>
              </a:rPr>
              <a:t>2-</a:t>
            </a:r>
            <a:r>
              <a:rPr lang="fr-FR" sz="2500" dirty="0" smtClean="0">
                <a:cs typeface="Times New Roman" pitchFamily="18" charset="0"/>
              </a:rPr>
              <a:t>  le salarié licencié pour faute grave ne peut prétendre à une telle indemnité.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fr-FR" sz="25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fr-FR" smtClean="0"/>
              <a:t>Calcul de l</a:t>
            </a:r>
            <a:r>
              <a:rPr lang="fr-FR" altLang="fr-FR" smtClean="0"/>
              <a:t>’</a:t>
            </a:r>
            <a:r>
              <a:rPr lang="fr-FR" smtClean="0"/>
              <a:t>indemnité :</a:t>
            </a:r>
          </a:p>
          <a:p>
            <a:pPr eaLnBrk="1" hangingPunct="1">
              <a:buFont typeface="Arial" pitchFamily="34" charset="0"/>
              <a:buNone/>
            </a:pPr>
            <a:endParaRPr lang="fr-FR" smtClean="0"/>
          </a:p>
          <a:p>
            <a:pPr eaLnBrk="1" hangingPunct="1">
              <a:buFont typeface="Arial" pitchFamily="34" charset="0"/>
              <a:buNone/>
            </a:pPr>
            <a:r>
              <a:rPr lang="fr-FR" smtClean="0"/>
              <a:t>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85813" y="2500313"/>
          <a:ext cx="7858125" cy="3714750"/>
        </p:xfrm>
        <a:graphic>
          <a:graphicData uri="http://schemas.openxmlformats.org/drawingml/2006/table">
            <a:tbl>
              <a:tblPr/>
              <a:tblGrid>
                <a:gridCol w="3929062"/>
                <a:gridCol w="3929063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Ancienneté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Indemnités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  <a:ea typeface="MS PGothic" pitchFamily="34" charset="-128"/>
                        </a:rPr>
                        <a:t>                  ≤  5 ans 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   96 h de salaire par an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                        </a:t>
                      </a: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6 – 10 ans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       </a:t>
                      </a: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   144 h de salaire par an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                   11  -  15 ans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         192 h de salaire par an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                   &gt; 15 ans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          240 h de salaire par an            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1011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57313"/>
            <a:ext cx="8258175" cy="4768850"/>
          </a:xfrm>
        </p:spPr>
        <p:txBody>
          <a:bodyPr>
            <a:normAutofit/>
          </a:bodyPr>
          <a:lstStyle/>
          <a:p>
            <a:pPr marL="3175" indent="-3175" algn="just" eaLnBrk="1" hangingPunct="1">
              <a:buFont typeface="Wingdings 2" pitchFamily="18" charset="2"/>
              <a:buNone/>
            </a:pPr>
            <a:endParaRPr lang="fr-FR" b="1" u="sng" smtClean="0">
              <a:latin typeface="Times New Roman" pitchFamily="18" charset="0"/>
              <a:cs typeface="Times New Roman" pitchFamily="18" charset="0"/>
            </a:endParaRP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b="1" u="sng" smtClean="0"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: Un salarié ayant travaillé pendant 18 ans et 3mois a été licencié. Sachant que le taux moyen horaire est de 15 DH. </a:t>
            </a:r>
          </a:p>
          <a:p>
            <a:pPr marL="3175" indent="-3175" algn="just" eaLnBrk="1" hangingPunct="1">
              <a:buFont typeface="Wingdings 2" pitchFamily="18" charset="2"/>
              <a:buNone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Calculez l'indemnité de licenciement de cet employé. </a:t>
            </a:r>
          </a:p>
          <a:p>
            <a:pPr marL="3175" indent="-3175" eaLnBrk="1" hangingPunct="1">
              <a:buFont typeface="Arial" pitchFamily="34" charset="0"/>
              <a:buNone/>
            </a:pPr>
            <a:endParaRPr lang="fr-FR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10112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0" y="1617663"/>
          <a:ext cx="9144000" cy="5238751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  <a:gridCol w="3048000"/>
              </a:tblGrid>
              <a:tr h="744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Ancienneté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Indemnité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Total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ook Antiqua" pitchFamily="18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 Antiqua" pitchFamily="18" charset="0"/>
                          <a:ea typeface="MS PGothic" pitchFamily="34" charset="-128"/>
                        </a:rPr>
                        <a:t>≤  5 ans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96 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5 x 96 = 480 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6 – 10 ans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144 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5 x 144 = 720 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11 -  15 ans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192 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5 x 192 = 960 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16 -  18 ans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240 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 3 x 240 = 720 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3 mois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240  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3/12 x 240 = 60 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02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Total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PGothic" pitchFamily="34" charset="-128"/>
                        </a:rPr>
                        <a:t>2940 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ea typeface="+mj-ea"/>
                <a:cs typeface="+mj-cs"/>
              </a:rPr>
              <a:t>Chapitre  2 Cessation de la relation de travail </a:t>
            </a:r>
            <a:endParaRPr lang="fr-FR" dirty="0">
              <a:ea typeface="+mj-ea"/>
              <a:cs typeface="+mj-cs"/>
            </a:endParaRPr>
          </a:p>
        </p:txBody>
      </p:sp>
      <p:sp>
        <p:nvSpPr>
          <p:cNvPr id="6041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fr-FR" b="1" smtClean="0"/>
          </a:p>
          <a:p>
            <a:pPr eaLnBrk="1" hangingPunct="1">
              <a:buFont typeface="Wingdings 2" pitchFamily="18" charset="2"/>
              <a:buNone/>
            </a:pPr>
            <a:r>
              <a:rPr lang="fr-FR" b="1" smtClean="0"/>
              <a:t>Solution</a:t>
            </a:r>
            <a:r>
              <a:rPr lang="fr-FR" smtClean="0"/>
              <a:t> 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smtClean="0"/>
              <a:t>L'indemnité de licenciement   = 2940 h x 15 dh/h </a:t>
            </a:r>
          </a:p>
          <a:p>
            <a:pPr eaLnBrk="1" hangingPunct="1">
              <a:buFont typeface="Wingdings 2" pitchFamily="18" charset="2"/>
              <a:buNone/>
            </a:pPr>
            <a:r>
              <a:rPr lang="fr-FR" smtClean="0"/>
              <a:t>                                                      = 44.100,00  dh </a:t>
            </a:r>
          </a:p>
          <a:p>
            <a:pPr eaLnBrk="1" hangingPunct="1">
              <a:buFont typeface="Arial" pitchFamily="34" charset="0"/>
              <a:buNone/>
            </a:pPr>
            <a:endParaRPr lang="fr-FR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/>
              <a:t>Le licenciement abusif </a:t>
            </a:r>
            <a:r>
              <a:rPr lang="fr-FR" dirty="0"/>
              <a:t>:</a:t>
            </a:r>
          </a:p>
          <a:p>
            <a:pPr marL="0">
              <a:buNone/>
            </a:pPr>
            <a:r>
              <a:rPr lang="fr-FR" dirty="0"/>
              <a:t>Le droit de rupture du contrat doit être pratiqué  sans abus. </a:t>
            </a:r>
          </a:p>
          <a:p>
            <a:pPr marL="0">
              <a:buNone/>
            </a:pPr>
            <a:r>
              <a:rPr lang="fr-FR" dirty="0"/>
              <a:t>En cas de rupture abusive du contrat de travail par l’une des parties, la partie lésée a le droit de demander des dommages-intérêts.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 smtClean="0"/>
              <a:t>Chapitre  2 Cessation de la relation de travail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926430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Chapitre  2 Cessation de la relation de travail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81128"/>
          </a:xfrm>
        </p:spPr>
        <p:txBody>
          <a:bodyPr/>
          <a:lstStyle/>
          <a:p>
            <a:pPr marL="0" algn="just">
              <a:buNone/>
            </a:pPr>
            <a:r>
              <a:rPr lang="fr-FR" dirty="0" smtClean="0"/>
              <a:t> Ce type de licenciement doit être précédé d’une tentative </a:t>
            </a:r>
            <a:r>
              <a:rPr lang="fr-FR" dirty="0"/>
              <a:t>de conciliation </a:t>
            </a:r>
          </a:p>
          <a:p>
            <a:pPr marL="0" algn="just">
              <a:buNone/>
            </a:pPr>
            <a:r>
              <a:rPr lang="fr-FR" dirty="0"/>
              <a:t> </a:t>
            </a:r>
            <a:r>
              <a:rPr lang="fr-FR" dirty="0" smtClean="0"/>
              <a:t>En </a:t>
            </a:r>
            <a:r>
              <a:rPr lang="fr-FR" dirty="0"/>
              <a:t>cas d’échec de la tentative, le salarié pourra engager une action en justice pour demander des </a:t>
            </a:r>
            <a:r>
              <a:rPr lang="fr-FR" dirty="0" smtClean="0"/>
              <a:t>dommages et intérêts.</a:t>
            </a:r>
            <a:endParaRPr lang="fr-FR" dirty="0"/>
          </a:p>
          <a:p>
            <a:pPr marL="0" algn="just">
              <a:buNone/>
            </a:pPr>
            <a:r>
              <a:rPr lang="fr-FR" dirty="0"/>
              <a:t>La base de l’indemnité pour licenciement abusif : 1 mois et demi par année avec un maximum cumulé de 36 </a:t>
            </a:r>
            <a:r>
              <a:rPr lang="fr-FR" dirty="0" smtClean="0"/>
              <a:t>mois.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1359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Chapitre 3 Le salaire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/>
          <a:lstStyle/>
          <a:p>
            <a:pPr eaLnBrk="1" hangingPunct="1">
              <a:buNone/>
            </a:pPr>
            <a:r>
              <a:rPr lang="fr-FR" b="1" dirty="0"/>
              <a:t>Notion de salaire </a:t>
            </a:r>
          </a:p>
          <a:p>
            <a:pPr marL="85725" indent="17463" algn="just" eaLnBrk="1" hangingPunct="1">
              <a:buNone/>
            </a:pPr>
            <a:r>
              <a:rPr lang="fr-FR" dirty="0"/>
              <a:t>Aucune définition </a:t>
            </a:r>
            <a:r>
              <a:rPr lang="fr-FR" u="sng" dirty="0"/>
              <a:t>légale </a:t>
            </a:r>
            <a:r>
              <a:rPr lang="fr-FR" dirty="0"/>
              <a:t>n</a:t>
            </a:r>
            <a:r>
              <a:rPr lang="fr-FR" altLang="fr-FR" dirty="0"/>
              <a:t>’</a:t>
            </a:r>
            <a:r>
              <a:rPr lang="fr-FR" dirty="0"/>
              <a:t>a été donnée au salaire. </a:t>
            </a:r>
          </a:p>
          <a:p>
            <a:pPr marL="0" algn="just" eaLnBrk="1" hangingPunct="1">
              <a:spcBef>
                <a:spcPts val="0"/>
              </a:spcBef>
              <a:buNone/>
            </a:pPr>
            <a:r>
              <a:rPr lang="fr-FR" dirty="0"/>
              <a:t>Le salaire est « la contrepartie d</a:t>
            </a:r>
            <a:r>
              <a:rPr lang="fr-FR" altLang="fr-FR" dirty="0"/>
              <a:t>’</a:t>
            </a:r>
            <a:r>
              <a:rPr lang="fr-FR" dirty="0"/>
              <a:t>un travail effectué par un ouvrier ou un employé au profit d</a:t>
            </a:r>
            <a:r>
              <a:rPr lang="fr-FR" altLang="fr-FR" dirty="0"/>
              <a:t>’</a:t>
            </a:r>
            <a:r>
              <a:rPr lang="fr-FR" dirty="0"/>
              <a:t>un employeur auquel il est lié par un contrat de travail ». </a:t>
            </a:r>
          </a:p>
          <a:p>
            <a:pPr marL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9670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b="1" u="sng" dirty="0" smtClean="0"/>
              <a:t>IV- Les sources du droit du travail</a:t>
            </a:r>
            <a:r>
              <a:rPr lang="fr-FR" sz="3000" b="1" dirty="0" smtClean="0"/>
              <a:t> </a:t>
            </a:r>
            <a:r>
              <a:rPr lang="fr-FR" sz="3000" dirty="0" smtClean="0"/>
              <a:t>: 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b="1" i="1" dirty="0" smtClean="0"/>
              <a:t>Les sources internes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fr-FR" sz="3000" dirty="0" smtClean="0"/>
              <a:t>Les sources d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origine étatiques 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dirty="0" smtClean="0"/>
              <a:t>1- La constitution : elle reconnaît les droits fondamentaux (liberté syndicale, droit au travail, droit de grève…).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dirty="0" smtClean="0"/>
              <a:t>2- La loi : détermine les principes fondamentaux du droit du travail.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dirty="0" smtClean="0"/>
              <a:t>3- La jurisprudence :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ensemble des décisions des  tribunaux 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Chapitre 3 Le salaire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/>
          <a:lstStyle/>
          <a:p>
            <a:pPr eaLnBrk="1" hangingPunct="1">
              <a:buNone/>
            </a:pPr>
            <a:r>
              <a:rPr lang="fr-FR" b="1" dirty="0"/>
              <a:t> I- Fixation du salaire</a:t>
            </a:r>
            <a:r>
              <a:rPr lang="fr-FR" dirty="0"/>
              <a:t> : </a:t>
            </a:r>
          </a:p>
          <a:p>
            <a:pPr marL="0" eaLnBrk="1" hangingPunct="1">
              <a:spcBef>
                <a:spcPts val="0"/>
              </a:spcBef>
              <a:buNone/>
            </a:pPr>
            <a:r>
              <a:rPr lang="fr-FR" dirty="0"/>
              <a:t>Selon </a:t>
            </a:r>
            <a:r>
              <a:rPr lang="fr-FR" u="sng" dirty="0"/>
              <a:t>l</a:t>
            </a:r>
            <a:r>
              <a:rPr lang="fr-FR" altLang="fr-FR" u="sng" dirty="0"/>
              <a:t>’</a:t>
            </a:r>
            <a:r>
              <a:rPr lang="fr-FR" u="sng" dirty="0"/>
              <a:t>article 345 </a:t>
            </a:r>
            <a:r>
              <a:rPr lang="fr-FR" dirty="0"/>
              <a:t>du code de travail : </a:t>
            </a:r>
          </a:p>
          <a:p>
            <a:pPr marL="0" algn="just" eaLnBrk="1" hangingPunct="1">
              <a:spcBef>
                <a:spcPts val="0"/>
              </a:spcBef>
              <a:buNone/>
            </a:pPr>
            <a:r>
              <a:rPr lang="fr-FR" dirty="0"/>
              <a:t>« Le salaire est librement fixé par accord direct entre les parties ». </a:t>
            </a:r>
          </a:p>
          <a:p>
            <a:pPr marL="0" algn="just" eaLnBrk="1" hangingPunct="1">
              <a:spcBef>
                <a:spcPts val="0"/>
              </a:spcBef>
              <a:buNone/>
            </a:pPr>
            <a:r>
              <a:rPr lang="fr-FR" dirty="0">
                <a:cs typeface="Times New Roman" pitchFamily="18" charset="0"/>
              </a:rPr>
              <a:t>le montant du salaire est, le plus souvent, déterminé par l</a:t>
            </a:r>
            <a:r>
              <a:rPr lang="fr-FR" altLang="fr-FR" dirty="0">
                <a:cs typeface="Times New Roman" pitchFamily="18" charset="0"/>
              </a:rPr>
              <a:t>’</a:t>
            </a:r>
            <a:r>
              <a:rPr lang="fr-FR" dirty="0">
                <a:cs typeface="Times New Roman" pitchFamily="18" charset="0"/>
              </a:rPr>
              <a:t>employeur en fonction de la qualification reconnue au salarié à l</a:t>
            </a:r>
            <a:r>
              <a:rPr lang="fr-FR" altLang="fr-FR" dirty="0">
                <a:cs typeface="Times New Roman" pitchFamily="18" charset="0"/>
              </a:rPr>
              <a:t>’</a:t>
            </a:r>
            <a:r>
              <a:rPr lang="fr-FR" dirty="0">
                <a:cs typeface="Times New Roman" pitchFamily="18" charset="0"/>
              </a:rPr>
              <a:t>embauche.</a:t>
            </a:r>
            <a:endParaRPr lang="fr-FR" dirty="0"/>
          </a:p>
          <a:p>
            <a:pPr marL="0" algn="just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5693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Chapitre 3 Le salaire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/>
          <a:lstStyle/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b="1" dirty="0"/>
              <a:t>SMIG (Salaire Minimum Interprofessionnel Garanti)</a:t>
            </a:r>
          </a:p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dirty="0"/>
              <a:t>Selon l</a:t>
            </a:r>
            <a:r>
              <a:rPr lang="fr-FR" altLang="fr-FR" sz="2400" dirty="0"/>
              <a:t>’</a:t>
            </a:r>
            <a:r>
              <a:rPr lang="fr-FR" sz="2400" dirty="0"/>
              <a:t>article 356 c. Tv. </a:t>
            </a:r>
          </a:p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dirty="0"/>
              <a:t>« le salaire minimum légal ne peut être inférieur aux montants fixés par voie réglementaire ». </a:t>
            </a:r>
          </a:p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dirty="0"/>
              <a:t>Aucun salaire ne peut être payé en dessous du salaire minimum. </a:t>
            </a:r>
          </a:p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dirty="0"/>
              <a:t>Calcul : depuis le 1</a:t>
            </a:r>
            <a:r>
              <a:rPr lang="fr-FR" sz="2400" baseline="30000" dirty="0"/>
              <a:t>er</a:t>
            </a:r>
            <a:r>
              <a:rPr lang="fr-FR" sz="2400" dirty="0"/>
              <a:t> juillet 2019</a:t>
            </a:r>
          </a:p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dirty="0"/>
              <a:t>- </a:t>
            </a:r>
            <a:r>
              <a:rPr lang="fr-FR" sz="2400" u="sng" dirty="0"/>
              <a:t>Dans les activités non agricoles</a:t>
            </a:r>
            <a:r>
              <a:rPr lang="fr-FR" sz="2400" dirty="0"/>
              <a:t>, le SMIG est calculé sur la base d</a:t>
            </a:r>
            <a:r>
              <a:rPr lang="fr-FR" altLang="fr-FR" sz="2400" dirty="0"/>
              <a:t>’</a:t>
            </a:r>
            <a:r>
              <a:rPr lang="fr-FR" sz="2400" dirty="0"/>
              <a:t>une rémunération horaire : </a:t>
            </a:r>
          </a:p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dirty="0"/>
              <a:t>Taux actuel 14,13 MAD /h </a:t>
            </a:r>
          </a:p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dirty="0"/>
              <a:t>44 h / semaine (44 h/6 jours = 7,33 h / j   7,33 x 26 j travail = 190, 58 arrondi  à 191 h)</a:t>
            </a:r>
          </a:p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dirty="0"/>
              <a:t>191h / mois </a:t>
            </a:r>
          </a:p>
          <a:p>
            <a:pPr marL="0" algn="just" eaLnBrk="1" hangingPunct="1">
              <a:lnSpc>
                <a:spcPct val="80000"/>
              </a:lnSpc>
              <a:buNone/>
            </a:pPr>
            <a:r>
              <a:rPr lang="fr-FR" sz="2400" dirty="0"/>
              <a:t>SMIG mensuel  :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2698,83 MAD </a:t>
            </a:r>
            <a:r>
              <a:rPr lang="fr-FR" sz="2400" dirty="0">
                <a:cs typeface="Times New Roman" pitchFamily="18" charset="0"/>
              </a:rPr>
              <a:t>/ mois</a:t>
            </a:r>
            <a:endParaRPr lang="fr-FR" sz="2400" dirty="0"/>
          </a:p>
          <a:p>
            <a:pPr marL="0" algn="just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757124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Chapitre 3 Le salaire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/>
          <a:lstStyle/>
          <a:p>
            <a:pPr marL="0" algn="just" eaLnBrk="1" hangingPunct="1">
              <a:buNone/>
            </a:pPr>
            <a:r>
              <a:rPr lang="fr-FR" sz="2400" dirty="0"/>
              <a:t>- </a:t>
            </a:r>
            <a:r>
              <a:rPr lang="fr-FR" sz="2400" u="sng" dirty="0"/>
              <a:t>Dans les activités agricoles</a:t>
            </a:r>
            <a:r>
              <a:rPr lang="fr-FR" sz="2400" dirty="0"/>
              <a:t>, le SMAG (Salaire Minimum Agricole garanti) est calculé sur la base d</a:t>
            </a:r>
            <a:r>
              <a:rPr lang="fr-FR" altLang="fr-FR" sz="2400" dirty="0"/>
              <a:t>’</a:t>
            </a:r>
            <a:r>
              <a:rPr lang="fr-FR" sz="2400" dirty="0"/>
              <a:t>une rémunération journalière . </a:t>
            </a:r>
          </a:p>
          <a:p>
            <a:pPr marL="0" algn="just" eaLnBrk="1" hangingPunct="1">
              <a:buNone/>
            </a:pPr>
            <a:r>
              <a:rPr lang="fr-FR" sz="2400" dirty="0"/>
              <a:t>Taux actuel  73,22 MAD / jour (depuis le 1</a:t>
            </a:r>
            <a:r>
              <a:rPr lang="fr-FR" sz="2400" baseline="30000" dirty="0"/>
              <a:t>er</a:t>
            </a:r>
            <a:r>
              <a:rPr lang="fr-FR" sz="2400" dirty="0"/>
              <a:t> juillet 2019).</a:t>
            </a:r>
          </a:p>
          <a:p>
            <a:pPr marL="0" algn="just" eaLnBrk="1" hangingPunct="1">
              <a:buNone/>
            </a:pPr>
            <a:r>
              <a:rPr lang="fr-FR" sz="2400" b="1" dirty="0"/>
              <a:t>II- Formes du salaire </a:t>
            </a:r>
          </a:p>
          <a:p>
            <a:pPr marL="0" algn="just" eaLnBrk="1" hangingPunct="1">
              <a:buNone/>
            </a:pPr>
            <a:r>
              <a:rPr lang="fr-FR" sz="2400" dirty="0"/>
              <a:t>Le salaire peut prendre l</a:t>
            </a:r>
            <a:r>
              <a:rPr lang="fr-FR" altLang="fr-FR" sz="2400" dirty="0"/>
              <a:t>’</a:t>
            </a:r>
            <a:r>
              <a:rPr lang="fr-FR" sz="2400" dirty="0"/>
              <a:t>une des formes suivantes : </a:t>
            </a:r>
          </a:p>
          <a:p>
            <a:pPr marL="0" algn="just" eaLnBrk="1" hangingPunct="1">
              <a:buNone/>
            </a:pPr>
            <a:r>
              <a:rPr lang="fr-FR" sz="2400" b="1" dirty="0"/>
              <a:t>A- Salaire au temps </a:t>
            </a:r>
          </a:p>
          <a:p>
            <a:pPr marL="0" algn="just" eaLnBrk="1" hangingPunct="1">
              <a:buNone/>
            </a:pPr>
            <a:r>
              <a:rPr lang="fr-FR" sz="2400" dirty="0"/>
              <a:t>Ce salaire ne tient compte que du temps passé au travail. Aucun autre élément n</a:t>
            </a:r>
            <a:r>
              <a:rPr lang="fr-FR" altLang="fr-FR" sz="2400" dirty="0"/>
              <a:t>’</a:t>
            </a:r>
            <a:r>
              <a:rPr lang="fr-FR" sz="2400" dirty="0"/>
              <a:t>est pris en considération.</a:t>
            </a:r>
          </a:p>
          <a:p>
            <a:pPr marL="0" algn="just" eaLnBrk="1" hangingPunct="1">
              <a:buNone/>
            </a:pPr>
            <a:r>
              <a:rPr lang="fr-FR" sz="2400" dirty="0"/>
              <a:t>Il peut être horaire, journalier, hebdomadaire, bimensuel ou mensuel. </a:t>
            </a:r>
          </a:p>
          <a:p>
            <a:pPr marL="0" algn="just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3337306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Chapitre 3 Le salaire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/>
          <a:lstStyle/>
          <a:p>
            <a:pPr eaLnBrk="1" hangingPunct="1">
              <a:buNone/>
            </a:pPr>
            <a:r>
              <a:rPr lang="fr-FR" sz="2000" u="sng" dirty="0"/>
              <a:t>a- Rémunération au temps effectif </a:t>
            </a:r>
            <a:r>
              <a:rPr lang="fr-FR" sz="2000" dirty="0"/>
              <a:t>:</a:t>
            </a:r>
          </a:p>
          <a:p>
            <a:pPr eaLnBrk="1" hangingPunct="1">
              <a:buNone/>
            </a:pPr>
            <a:r>
              <a:rPr lang="fr-FR" sz="2000" dirty="0"/>
              <a:t>Seules les heures de travail effectif sont payées. </a:t>
            </a:r>
          </a:p>
          <a:p>
            <a:pPr marL="0" eaLnBrk="1" hangingPunct="1">
              <a:spcBef>
                <a:spcPts val="0"/>
              </a:spcBef>
              <a:buNone/>
            </a:pPr>
            <a:r>
              <a:rPr lang="fr-FR" sz="2000" dirty="0"/>
              <a:t>Le temps perdu est rémunéré lorsque la cause est indépendante de la volonté du salarié. </a:t>
            </a:r>
          </a:p>
          <a:p>
            <a:pPr eaLnBrk="1" hangingPunct="1">
              <a:buNone/>
            </a:pPr>
            <a:r>
              <a:rPr lang="fr-FR" sz="2000" dirty="0"/>
              <a:t>Dans le secteur agricole : </a:t>
            </a:r>
          </a:p>
          <a:p>
            <a:pPr marL="0" algn="just" eaLnBrk="1" hangingPunct="1">
              <a:spcBef>
                <a:spcPts val="0"/>
              </a:spcBef>
              <a:buNone/>
            </a:pPr>
            <a:r>
              <a:rPr lang="fr-FR" sz="2000" dirty="0"/>
              <a:t>Le salaire est payé lorsque ce sont les conditions météorologiques qui  ont empêché l</a:t>
            </a:r>
            <a:r>
              <a:rPr lang="fr-FR" altLang="fr-FR" sz="2000" dirty="0"/>
              <a:t>’</a:t>
            </a:r>
            <a:r>
              <a:rPr lang="fr-FR" sz="2000" dirty="0"/>
              <a:t>accomplissement du travail</a:t>
            </a:r>
          </a:p>
          <a:p>
            <a:pPr algn="just" eaLnBrk="1" hangingPunct="1">
              <a:buNone/>
            </a:pPr>
            <a:r>
              <a:rPr lang="fr-FR" sz="2000" dirty="0"/>
              <a:t>Plusieurs situations à distinguer : </a:t>
            </a:r>
          </a:p>
          <a:p>
            <a:pPr algn="just" eaLnBrk="1" hangingPunct="1">
              <a:buFontTx/>
              <a:buChar char="-"/>
            </a:pPr>
            <a:r>
              <a:rPr lang="fr-FR" sz="2000" dirty="0"/>
              <a:t>Si le salarié reste la matinée et l</a:t>
            </a:r>
            <a:r>
              <a:rPr lang="fr-FR" altLang="fr-FR" sz="2000" dirty="0"/>
              <a:t>’</a:t>
            </a:r>
            <a:r>
              <a:rPr lang="fr-FR" sz="2000" dirty="0"/>
              <a:t>après midi : il perçoit la rémunération d</a:t>
            </a:r>
            <a:r>
              <a:rPr lang="fr-FR" altLang="fr-FR" sz="2000" dirty="0"/>
              <a:t>’</a:t>
            </a:r>
            <a:r>
              <a:rPr lang="fr-FR" sz="2000" dirty="0"/>
              <a:t>une ½ journée. </a:t>
            </a:r>
          </a:p>
          <a:p>
            <a:pPr algn="just" eaLnBrk="1" hangingPunct="1">
              <a:buFontTx/>
              <a:buChar char="-"/>
            </a:pPr>
            <a:r>
              <a:rPr lang="fr-FR" sz="2000" dirty="0"/>
              <a:t>Si le salarié reste uniquement une ½ journée : il perçoit les 2/3 de la rémunération  journalière. </a:t>
            </a:r>
          </a:p>
          <a:p>
            <a:pPr marL="0" algn="just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375673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Chapitre 3 Le salaire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fr-FR" sz="2200" u="sng" dirty="0"/>
              <a:t>b- Retenues pour absence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fr-FR" sz="2200" dirty="0"/>
              <a:t>Le salaire n</a:t>
            </a:r>
            <a:r>
              <a:rPr lang="fr-FR" altLang="fr-FR" sz="2200" dirty="0"/>
              <a:t>’</a:t>
            </a:r>
            <a:r>
              <a:rPr lang="fr-FR" sz="2200" dirty="0"/>
              <a:t>est pas dû lorsque le travail n</a:t>
            </a:r>
            <a:r>
              <a:rPr lang="fr-FR" altLang="fr-FR" sz="2200" dirty="0"/>
              <a:t>’</a:t>
            </a:r>
            <a:r>
              <a:rPr lang="fr-FR" sz="2200" dirty="0"/>
              <a:t>est pas fourni.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fr-FR" sz="2200" u="sng" dirty="0"/>
              <a:t>c- Paiement des jours fériés </a:t>
            </a:r>
          </a:p>
          <a:p>
            <a:pPr marL="0" algn="just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2200" dirty="0">
                <a:cs typeface="Times New Roman" pitchFamily="18" charset="0"/>
              </a:rPr>
              <a:t>le décret du 29 décembre 2004 fixe les jours fériés, chômés et payés. Ils sont au nombre de 13.  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fr-FR" sz="2200" dirty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None/>
            </a:pPr>
            <a:r>
              <a:rPr lang="fr-FR" sz="2200" b="1" dirty="0">
                <a:cs typeface="Times New Roman" pitchFamily="18" charset="0"/>
              </a:rPr>
              <a:t>B- Salaire au rendement </a:t>
            </a:r>
          </a:p>
          <a:p>
            <a:pPr marL="0" algn="just" eaLnBrk="1" hangingPunct="1">
              <a:lnSpc>
                <a:spcPct val="90000"/>
              </a:lnSpc>
              <a:spcBef>
                <a:spcPts val="0"/>
              </a:spcBef>
              <a:buNone/>
            </a:pPr>
            <a:r>
              <a:rPr lang="fr-FR" sz="2200" dirty="0">
                <a:cs typeface="Times New Roman" pitchFamily="18" charset="0"/>
              </a:rPr>
              <a:t>Il est fixé en fonction des quantités produites, de l</a:t>
            </a:r>
            <a:r>
              <a:rPr lang="fr-FR" altLang="fr-FR" sz="2200" dirty="0">
                <a:cs typeface="Times New Roman" pitchFamily="18" charset="0"/>
              </a:rPr>
              <a:t>’</a:t>
            </a:r>
            <a:r>
              <a:rPr lang="fr-FR" sz="2200" dirty="0">
                <a:cs typeface="Times New Roman" pitchFamily="18" charset="0"/>
              </a:rPr>
              <a:t>économie de temps réalisé ou de l</a:t>
            </a:r>
            <a:r>
              <a:rPr lang="fr-FR" altLang="fr-FR" sz="2200" dirty="0">
                <a:cs typeface="Times New Roman" pitchFamily="18" charset="0"/>
              </a:rPr>
              <a:t>’</a:t>
            </a:r>
            <a:r>
              <a:rPr lang="fr-FR" sz="2200" dirty="0">
                <a:cs typeface="Times New Roman" pitchFamily="18" charset="0"/>
              </a:rPr>
              <a:t>effort déployé  par le salarié. 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Il peut prendre l</a:t>
            </a:r>
            <a:r>
              <a:rPr lang="fr-FR" altLang="fr-FR" sz="22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une des formes suivantes :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Salaire aux pièces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Salaire à la tâche </a:t>
            </a:r>
          </a:p>
          <a:p>
            <a:pPr algn="just" eaLnBrk="1" hangingPunct="1">
              <a:lnSpc>
                <a:spcPct val="90000"/>
              </a:lnSpc>
              <a:buFontTx/>
              <a:buChar char="-"/>
            </a:pPr>
            <a:r>
              <a:rPr lang="fr-FR" sz="2200" dirty="0">
                <a:latin typeface="Times New Roman" pitchFamily="18" charset="0"/>
                <a:cs typeface="Times New Roman" pitchFamily="18" charset="0"/>
              </a:rPr>
              <a:t> Primes de rendement</a:t>
            </a:r>
          </a:p>
          <a:p>
            <a:pPr marL="0" algn="just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20294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Chapitre 3 Le salaire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/>
          <a:lstStyle/>
          <a:p>
            <a:pPr eaLnBrk="1" hangingPunct="1">
              <a:buNone/>
            </a:pPr>
            <a:r>
              <a:rPr lang="fr-FR" sz="2400" b="1" dirty="0"/>
              <a:t>C- Salaire en fonction du chiffre d</a:t>
            </a:r>
            <a:r>
              <a:rPr lang="fr-FR" altLang="fr-FR" sz="2400" b="1" dirty="0"/>
              <a:t>’</a:t>
            </a:r>
            <a:r>
              <a:rPr lang="fr-FR" sz="2400" b="1" dirty="0"/>
              <a:t>affaires </a:t>
            </a:r>
          </a:p>
          <a:p>
            <a:pPr marL="0" algn="just" eaLnBrk="1" hangingPunct="1">
              <a:spcBef>
                <a:spcPts val="0"/>
              </a:spcBef>
              <a:buNone/>
            </a:pPr>
            <a:r>
              <a:rPr lang="fr-FR" sz="2400" dirty="0"/>
              <a:t>Le salaire est constitué d</a:t>
            </a:r>
            <a:r>
              <a:rPr lang="fr-FR" altLang="fr-FR" sz="2400" dirty="0"/>
              <a:t>’</a:t>
            </a:r>
            <a:r>
              <a:rPr lang="fr-FR" altLang="ja-JP" sz="2400" dirty="0">
                <a:cs typeface="Times New Roman" pitchFamily="18" charset="0"/>
              </a:rPr>
              <a:t>un pourcentage du chiffre d</a:t>
            </a:r>
            <a:r>
              <a:rPr lang="fr-FR" altLang="fr-FR" sz="2400" dirty="0">
                <a:cs typeface="Times New Roman" pitchFamily="18" charset="0"/>
              </a:rPr>
              <a:t>’</a:t>
            </a:r>
            <a:r>
              <a:rPr lang="fr-FR" altLang="ja-JP" sz="2400" dirty="0">
                <a:cs typeface="Times New Roman" pitchFamily="18" charset="0"/>
              </a:rPr>
              <a:t>affaires réalisé par le salarié.  C</a:t>
            </a:r>
            <a:r>
              <a:rPr lang="fr-FR" altLang="fr-FR" sz="2400" dirty="0">
                <a:cs typeface="Times New Roman" pitchFamily="18" charset="0"/>
              </a:rPr>
              <a:t>’</a:t>
            </a:r>
            <a:r>
              <a:rPr lang="fr-FR" altLang="ja-JP" sz="2400" dirty="0">
                <a:cs typeface="Times New Roman" pitchFamily="18" charset="0"/>
              </a:rPr>
              <a:t>est un pourcentage des commandes fermes s</a:t>
            </a:r>
            <a:r>
              <a:rPr lang="fr-FR" altLang="fr-FR" sz="2400" dirty="0">
                <a:cs typeface="Times New Roman" pitchFamily="18" charset="0"/>
              </a:rPr>
              <a:t>’</a:t>
            </a:r>
            <a:r>
              <a:rPr lang="fr-FR" altLang="ja-JP" sz="2400" dirty="0">
                <a:cs typeface="Times New Roman" pitchFamily="18" charset="0"/>
              </a:rPr>
              <a:t>ajoutant au salaire fixe.  </a:t>
            </a:r>
          </a:p>
          <a:p>
            <a:pPr marL="0" algn="just">
              <a:buNone/>
            </a:pP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980964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38" cy="1011237"/>
          </a:xfrm>
        </p:spPr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63" y="1428750"/>
            <a:ext cx="8186737" cy="4697413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fr-FR" dirty="0" smtClean="0"/>
              <a:t>Sources d</a:t>
            </a:r>
            <a:r>
              <a:rPr lang="fr-FR" altLang="fr-FR" dirty="0" smtClean="0"/>
              <a:t>’</a:t>
            </a:r>
            <a:r>
              <a:rPr lang="fr-FR" dirty="0" smtClean="0"/>
              <a:t>origine professionnelles</a:t>
            </a:r>
          </a:p>
          <a:p>
            <a:pPr eaLnBrk="1" hangingPunct="1">
              <a:buFont typeface="Arial" pitchFamily="34" charset="0"/>
              <a:buNone/>
            </a:pPr>
            <a:r>
              <a:rPr lang="fr-FR" dirty="0" smtClean="0"/>
              <a:t>1- Les accords et conventions collectives </a:t>
            </a:r>
          </a:p>
          <a:p>
            <a:pPr eaLnBrk="1" hangingPunct="1">
              <a:buFont typeface="Arial" pitchFamily="34" charset="0"/>
              <a:buNone/>
            </a:pPr>
            <a:r>
              <a:rPr lang="fr-FR" dirty="0" smtClean="0"/>
              <a:t>   Ce sont des contrats collectifs conclus entre </a:t>
            </a:r>
          </a:p>
          <a:p>
            <a:pPr marL="84138" indent="0" algn="just" eaLnBrk="1" hangingPunct="1">
              <a:buFont typeface="Arial" pitchFamily="34" charset="0"/>
              <a:buNone/>
            </a:pPr>
            <a:r>
              <a:rPr lang="fr-FR" dirty="0" smtClean="0"/>
              <a:t>Organisations d</a:t>
            </a:r>
            <a:r>
              <a:rPr lang="fr-FR" altLang="fr-FR" dirty="0" smtClean="0"/>
              <a:t>’</a:t>
            </a:r>
            <a:r>
              <a:rPr lang="fr-FR" dirty="0" smtClean="0"/>
              <a:t>employeurs et de salariés au niveau  interprofessionnel, de la branche professionnelle ou même de l</a:t>
            </a:r>
            <a:r>
              <a:rPr lang="fr-FR" altLang="fr-FR" dirty="0" smtClean="0"/>
              <a:t>’</a:t>
            </a:r>
            <a:r>
              <a:rPr lang="fr-FR" dirty="0" smtClean="0"/>
              <a:t>entreprise en vue de fixer les conditions de travail et de rémunération des salariés.</a:t>
            </a:r>
          </a:p>
          <a:p>
            <a:pPr algn="just" eaLnBrk="1" hangingPunct="1">
              <a:buFont typeface="Arial" pitchFamily="34" charset="0"/>
              <a:buNone/>
            </a:pPr>
            <a:endParaRPr lang="fr-FR" dirty="0" smtClean="0"/>
          </a:p>
          <a:p>
            <a:pPr eaLnBrk="1" hangingPunct="1">
              <a:buFont typeface="Arial" pitchFamily="34" charset="0"/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00" cy="1011237"/>
          </a:xfrm>
        </p:spPr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dirty="0" smtClean="0"/>
              <a:t>2- Le Règlement intérieur de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entreprise </a:t>
            </a:r>
          </a:p>
          <a:p>
            <a:pPr marL="85725" indent="17463"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dirty="0" smtClean="0"/>
              <a:t>Il fixe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organisation et les règles de travail dans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entreprise. Le Règlement intérieur est un acte unilatéral de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employeur par lequel il impose sa discipline dans l</a:t>
            </a:r>
            <a:r>
              <a:rPr lang="fr-FR" altLang="fr-FR" sz="3000" dirty="0" smtClean="0"/>
              <a:t>’</a:t>
            </a:r>
            <a:r>
              <a:rPr lang="fr-FR" sz="3000" dirty="0" smtClean="0"/>
              <a:t>entreprise.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b="1" i="1" dirty="0" smtClean="0"/>
              <a:t>Les sources internationales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dirty="0" smtClean="0"/>
              <a:t>1- Traités bilatéraux et conventions internationales (Organisation Internationale de Travail ). </a:t>
            </a:r>
          </a:p>
          <a:p>
            <a:pPr algn="just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fr-FR" sz="3000" dirty="0" smtClean="0"/>
              <a:t>2-  Législation et jurisprudence communautaire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fr-FR" b="1" u="sng" dirty="0" smtClean="0"/>
              <a:t>V- Les caractères du droit du travail </a:t>
            </a:r>
            <a:endParaRPr lang="fr-FR" b="1" dirty="0" smtClean="0"/>
          </a:p>
          <a:p>
            <a:pPr algn="just" eaLnBrk="1" hangingPunct="1">
              <a:buFont typeface="Arial" pitchFamily="34" charset="0"/>
              <a:buNone/>
            </a:pPr>
            <a:r>
              <a:rPr lang="fr-FR" dirty="0" smtClean="0"/>
              <a:t>- Le droit du travail est un </a:t>
            </a:r>
            <a:r>
              <a:rPr lang="fr-FR" b="1" i="1" dirty="0" smtClean="0"/>
              <a:t>droit jeune </a:t>
            </a:r>
            <a:r>
              <a:rPr lang="fr-FR" dirty="0" smtClean="0"/>
              <a:t>: il n</a:t>
            </a:r>
            <a:r>
              <a:rPr lang="fr-FR" altLang="fr-FR" dirty="0" smtClean="0"/>
              <a:t>’</a:t>
            </a:r>
            <a:r>
              <a:rPr lang="fr-FR" dirty="0" smtClean="0"/>
              <a:t>a commencé  à s</a:t>
            </a:r>
            <a:r>
              <a:rPr lang="fr-FR" altLang="fr-FR" dirty="0" smtClean="0"/>
              <a:t>’</a:t>
            </a:r>
            <a:r>
              <a:rPr lang="fr-FR" dirty="0" smtClean="0"/>
              <a:t>affirmer comme un droit indépendant du droit civil qu</a:t>
            </a:r>
            <a:r>
              <a:rPr lang="fr-FR" altLang="fr-FR" dirty="0" smtClean="0"/>
              <a:t>’</a:t>
            </a:r>
            <a:r>
              <a:rPr lang="fr-FR" dirty="0" smtClean="0"/>
              <a:t>à la fin du 19</a:t>
            </a:r>
            <a:r>
              <a:rPr lang="fr-FR" baseline="30000" dirty="0" smtClean="0"/>
              <a:t>ème</a:t>
            </a:r>
            <a:r>
              <a:rPr lang="fr-FR" dirty="0" smtClean="0"/>
              <a:t> siècle. </a:t>
            </a:r>
          </a:p>
          <a:p>
            <a:pPr algn="just" eaLnBrk="1" hangingPunct="1">
              <a:buFont typeface="Arial" pitchFamily="34" charset="0"/>
              <a:buNone/>
            </a:pPr>
            <a:r>
              <a:rPr lang="fr-FR" dirty="0" smtClean="0"/>
              <a:t>- Le droit du travail est un </a:t>
            </a:r>
            <a:r>
              <a:rPr lang="fr-FR" b="1" i="1" dirty="0" smtClean="0"/>
              <a:t>droit instable </a:t>
            </a:r>
            <a:r>
              <a:rPr lang="fr-FR" dirty="0" smtClean="0"/>
              <a:t>: il suit l</a:t>
            </a:r>
            <a:r>
              <a:rPr lang="fr-FR" altLang="fr-FR" dirty="0" smtClean="0"/>
              <a:t>’</a:t>
            </a:r>
            <a:r>
              <a:rPr lang="fr-FR" dirty="0" smtClean="0"/>
              <a:t>évolution de la classe ouvrière et l</a:t>
            </a:r>
            <a:r>
              <a:rPr lang="fr-FR" altLang="fr-FR" dirty="0" smtClean="0"/>
              <a:t>’</a:t>
            </a:r>
            <a:r>
              <a:rPr lang="fr-FR" dirty="0" smtClean="0"/>
              <a:t>évolution économique du pays.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INTRODUCTION GENERALE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u="sng" smtClean="0"/>
              <a:t>Histoire du droit du travail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smtClean="0"/>
              <a:t>- </a:t>
            </a:r>
            <a:r>
              <a:rPr lang="fr-FR" sz="3000" b="1" smtClean="0"/>
              <a:t>1913</a:t>
            </a:r>
            <a:r>
              <a:rPr lang="fr-FR" sz="3000" smtClean="0"/>
              <a:t> : la première intervention de l</a:t>
            </a:r>
            <a:r>
              <a:rPr lang="fr-FR" altLang="fr-FR" sz="3000" smtClean="0"/>
              <a:t>’</a:t>
            </a:r>
            <a:r>
              <a:rPr lang="fr-FR" sz="3000" smtClean="0"/>
              <a:t>Etat dans les rapports entre salariés et employeurs. 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fr-FR" sz="3000" b="1" smtClean="0"/>
              <a:t>Entre 1927 et 1940 </a:t>
            </a:r>
            <a:r>
              <a:rPr lang="fr-FR" sz="3000" smtClean="0"/>
              <a:t>: des textes importants relatifs aux conditions de travail ont vu le jour.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fr-FR" sz="3000" b="1" smtClean="0"/>
              <a:t>Après l</a:t>
            </a:r>
            <a:r>
              <a:rPr lang="fr-FR" altLang="fr-FR" sz="3000" b="1" smtClean="0"/>
              <a:t>’</a:t>
            </a:r>
            <a:r>
              <a:rPr lang="fr-FR" sz="3000" b="1" smtClean="0"/>
              <a:t>indépendance </a:t>
            </a:r>
            <a:r>
              <a:rPr lang="fr-FR" sz="3000" smtClean="0"/>
              <a:t>: des dahirs essentiels pour la vie sociale ont été promulgués. </a:t>
            </a:r>
          </a:p>
          <a:p>
            <a:pPr algn="just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fr-FR" sz="3000" smtClean="0"/>
              <a:t>- </a:t>
            </a:r>
            <a:r>
              <a:rPr lang="fr-FR" sz="3000" b="1" smtClean="0"/>
              <a:t>2003</a:t>
            </a:r>
            <a:r>
              <a:rPr lang="fr-FR" sz="3000" smtClean="0"/>
              <a:t> : une nouvelle loi n° 65-99 a été promulguée par le Dahir n° 1-03-194. En vigueur depuis le 8 juin 2004.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8997</TotalTime>
  <Words>4440</Words>
  <Application>Microsoft Macintosh PowerPoint</Application>
  <PresentationFormat>Présentation à l'écran (4:3)</PresentationFormat>
  <Paragraphs>429</Paragraphs>
  <Slides>55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55</vt:i4>
      </vt:variant>
    </vt:vector>
  </HeadingPairs>
  <TitlesOfParts>
    <vt:vector size="56" baseType="lpstr">
      <vt:lpstr>Thème Office</vt:lpstr>
      <vt:lpstr>Présentation PowerPoint</vt:lpstr>
      <vt:lpstr>INTRODUCTION GENERALE </vt:lpstr>
      <vt:lpstr>INTRODUCTION GENERALE </vt:lpstr>
      <vt:lpstr>INTRODUCTION GENERALE </vt:lpstr>
      <vt:lpstr>INTRODUCTION GENERALE </vt:lpstr>
      <vt:lpstr>INTRODUCTION GENERALE </vt:lpstr>
      <vt:lpstr>INTRODUCTION GENERALE </vt:lpstr>
      <vt:lpstr>INTRODUCTION GENERALE </vt:lpstr>
      <vt:lpstr>INTRODUCTION GENERALE </vt:lpstr>
      <vt:lpstr>INTRODUCTION GENERALE </vt:lpstr>
      <vt:lpstr>INTRODUCTION GENERALE </vt:lpstr>
      <vt:lpstr>Chapitre 1 Le contrat de travail</vt:lpstr>
      <vt:lpstr>Chapitre 1 Le contrat de travail </vt:lpstr>
      <vt:lpstr>Chapitre 1 Le contrat de travail </vt:lpstr>
      <vt:lpstr>Chapitre 1 Le contrat de travail </vt:lpstr>
      <vt:lpstr>Chapitre 1 Le contrat de travail </vt:lpstr>
      <vt:lpstr>Chapitre 1 Le contrat de travail  </vt:lpstr>
      <vt:lpstr>Chapitre 1 Le contrat de travail </vt:lpstr>
      <vt:lpstr>Chapitre 1 Le contrat de travail </vt:lpstr>
      <vt:lpstr>Chapitre 1 Le contrat de travail </vt:lpstr>
      <vt:lpstr>Chapitre 1 Le contrat de travail </vt:lpstr>
      <vt:lpstr>Chapitre1 Le contrat de travail  </vt:lpstr>
      <vt:lpstr>Chapitre1 Le contrat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 2 Cessation de la relation de travail </vt:lpstr>
      <vt:lpstr>Chapitre 3 Le salaire </vt:lpstr>
      <vt:lpstr>Chapitre 3 Le salaire </vt:lpstr>
      <vt:lpstr>Chapitre 3 Le salaire </vt:lpstr>
      <vt:lpstr>Chapitre 3 Le salaire </vt:lpstr>
      <vt:lpstr>Chapitre 3 Le salaire </vt:lpstr>
      <vt:lpstr>Chapitre 3 Le salaire </vt:lpstr>
      <vt:lpstr>Chapitre 3 Le salaire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GENERALE</dc:title>
  <dc:creator>user</dc:creator>
  <cp:lastModifiedBy>user</cp:lastModifiedBy>
  <cp:revision>318</cp:revision>
  <dcterms:created xsi:type="dcterms:W3CDTF">2016-10-26T09:25:34Z</dcterms:created>
  <dcterms:modified xsi:type="dcterms:W3CDTF">2020-08-19T08:59:46Z</dcterms:modified>
</cp:coreProperties>
</file>