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63" r:id="rId3"/>
    <p:sldId id="264" r:id="rId4"/>
    <p:sldId id="265" r:id="rId5"/>
    <p:sldId id="266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8" r:id="rId16"/>
    <p:sldId id="296" r:id="rId17"/>
    <p:sldId id="299" r:id="rId18"/>
    <p:sldId id="297" r:id="rId19"/>
    <p:sldId id="300" r:id="rId20"/>
    <p:sldId id="279" r:id="rId21"/>
    <p:sldId id="281" r:id="rId22"/>
    <p:sldId id="282" r:id="rId23"/>
    <p:sldId id="301" r:id="rId24"/>
    <p:sldId id="289" r:id="rId25"/>
    <p:sldId id="290" r:id="rId26"/>
    <p:sldId id="283" r:id="rId27"/>
    <p:sldId id="284" r:id="rId28"/>
    <p:sldId id="285" r:id="rId29"/>
    <p:sldId id="286" r:id="rId30"/>
    <p:sldId id="298" r:id="rId31"/>
    <p:sldId id="312" r:id="rId32"/>
    <p:sldId id="287" r:id="rId33"/>
    <p:sldId id="291" r:id="rId34"/>
    <p:sldId id="293" r:id="rId35"/>
    <p:sldId id="292" r:id="rId36"/>
    <p:sldId id="294" r:id="rId37"/>
    <p:sldId id="295" r:id="rId38"/>
    <p:sldId id="303" r:id="rId39"/>
    <p:sldId id="304" r:id="rId40"/>
    <p:sldId id="306" r:id="rId41"/>
    <p:sldId id="307" r:id="rId42"/>
    <p:sldId id="310" r:id="rId43"/>
    <p:sldId id="305" r:id="rId44"/>
    <p:sldId id="311" r:id="rId45"/>
    <p:sldId id="302" r:id="rId46"/>
    <p:sldId id="308" r:id="rId4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2A74D6-631E-44D5-87D3-EDC5E0A14013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55F94-C801-4BAB-9BC8-433A6AC5CDC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Coordinateur HSE : SAID HACHCHOUMI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55F94-C801-4BAB-9BC8-433A6AC5CDCA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55F94-C801-4BAB-9BC8-433A6AC5CDCA}" type="slidenum">
              <a:rPr lang="fr-FR" smtClean="0"/>
              <a:pPr/>
              <a:t>33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55F94-C801-4BAB-9BC8-433A6AC5CDCA}" type="slidenum">
              <a:rPr lang="fr-FR" smtClean="0"/>
              <a:pPr/>
              <a:t>46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0B40D-116D-49C8-8615-CB0FCEBA8B29}" type="datetimeFigureOut">
              <a:rPr lang="fr-FR" smtClean="0"/>
              <a:pPr/>
              <a:t>20/03/2020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20720-4110-4D59-8B8A-4153FFAA33D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4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2976" y="2214554"/>
            <a:ext cx="6400800" cy="3357586"/>
          </a:xfrm>
        </p:spPr>
        <p:txBody>
          <a:bodyPr>
            <a:normAutofit/>
          </a:bodyPr>
          <a:lstStyle/>
          <a:p>
            <a:pPr algn="l"/>
            <a:r>
              <a:rPr lang="fr-FR" b="1" dirty="0" smtClean="0"/>
              <a:t>1-Sensibilisation </a:t>
            </a:r>
            <a:endParaRPr lang="fr-FR" b="1" dirty="0" smtClean="0"/>
          </a:p>
          <a:p>
            <a:pPr algn="l"/>
            <a:r>
              <a:rPr lang="fr-FR" b="1" dirty="0" smtClean="0"/>
              <a:t>2-Formation </a:t>
            </a:r>
          </a:p>
          <a:p>
            <a:pPr algn="l"/>
            <a:r>
              <a:rPr lang="fr-FR" b="1" dirty="0" smtClean="0"/>
              <a:t>3-Bonnes pratiques &amp; actions correctives </a:t>
            </a:r>
          </a:p>
          <a:p>
            <a:endParaRPr lang="fr-FR" b="1" dirty="0" smtClean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772400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Présentation HSE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29190" y="6000768"/>
            <a:ext cx="313951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fr-FR" dirty="0" smtClean="0"/>
              <a:t>Coordinateur </a:t>
            </a:r>
            <a:r>
              <a:rPr lang="fr-FR" dirty="0" smtClean="0"/>
              <a:t>Relations Sociales</a:t>
            </a:r>
            <a:endParaRPr lang="fr-F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4254502" cy="121444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endParaRPr lang="fr-FR" dirty="0" smtClean="0"/>
          </a:p>
          <a:p>
            <a:r>
              <a:rPr lang="fr-FR" dirty="0" smtClean="0"/>
              <a:t>CNA </a:t>
            </a:r>
          </a:p>
          <a:p>
            <a:r>
              <a:rPr lang="fr-FR" dirty="0" smtClean="0"/>
              <a:t>Sensibilisation </a:t>
            </a:r>
            <a:r>
              <a:rPr lang="fr-FR" dirty="0"/>
              <a:t>sécurité sur les risques liées aux travaux par points chauds suite a l’incendie survenu sur chalutier TAFADNA du </a:t>
            </a:r>
            <a:r>
              <a:rPr lang="fr-FR" dirty="0" smtClean="0"/>
              <a:t>16/11/2018</a:t>
            </a:r>
          </a:p>
          <a:p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1080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sz="1500" dirty="0"/>
              <a:t>CNA</a:t>
            </a:r>
          </a:p>
          <a:p>
            <a:r>
              <a:rPr lang="fr-FR" sz="1500" dirty="0"/>
              <a:t>Sensibilisation sécurité sur les risques liés aux Travaux par points chaud, nettoyage et rangements 27/11/2018</a:t>
            </a:r>
          </a:p>
        </p:txBody>
      </p:sp>
      <p:pic>
        <p:nvPicPr>
          <p:cNvPr id="14" name="Espace réservé du contenu 13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2857497"/>
            <a:ext cx="4000528" cy="3357586"/>
          </a:xfrm>
          <a:prstGeom prst="rect">
            <a:avLst/>
          </a:prstGeom>
          <a:noFill/>
        </p:spPr>
      </p:pic>
      <p:pic>
        <p:nvPicPr>
          <p:cNvPr id="16" name="Espace réservé du contenu 15"/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28934"/>
            <a:ext cx="4214842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4254502" cy="135732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CNA </a:t>
            </a:r>
            <a:r>
              <a:rPr lang="fr-FR" dirty="0"/>
              <a:t>Sensibilisation sécurité sur les risques liés aux Travaux par points chaud, nettoyage et rangements.</a:t>
            </a:r>
          </a:p>
          <a:p>
            <a:r>
              <a:rPr lang="fr-FR" dirty="0"/>
              <a:t>Quai -8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1080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sz="1500" dirty="0"/>
              <a:t>CNA</a:t>
            </a:r>
          </a:p>
          <a:p>
            <a:r>
              <a:rPr lang="fr-FR" sz="1500" dirty="0"/>
              <a:t>Sensibilisation sécurité sur les risques liés aux Travaux par points chaud, nettoyage et rangements 27/11/2018</a:t>
            </a:r>
          </a:p>
        </p:txBody>
      </p:sp>
      <p:pic>
        <p:nvPicPr>
          <p:cNvPr id="10" name="Espace réservé du contenu 9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4282" y="3000372"/>
            <a:ext cx="4071965" cy="3286148"/>
          </a:xfrm>
          <a:prstGeom prst="rect">
            <a:avLst/>
          </a:prstGeom>
          <a:noFill/>
        </p:spPr>
      </p:pic>
      <p:pic>
        <p:nvPicPr>
          <p:cNvPr id="11" name="Espace réservé du contenu 10" descr="C:\Users\pc\AppData\Local\Microsoft\Windows\Temporary Internet Files\Content.Word\IMG20181215084237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000373"/>
            <a:ext cx="407196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4254502" cy="135732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endParaRPr lang="fr-FR" dirty="0" smtClean="0"/>
          </a:p>
          <a:p>
            <a:endParaRPr lang="fr-FR" dirty="0" smtClean="0"/>
          </a:p>
          <a:p>
            <a:r>
              <a:rPr lang="fr-FR" dirty="0">
                <a:solidFill>
                  <a:schemeClr val="tx1"/>
                </a:solidFill>
              </a:rPr>
              <a:t>Sensibilisation sécurité sur les risques liés aux travaux par points chaud et sur le contrôle de l’existence de l’eau sur le lieu de travail  Le 06/12/2018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25094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sz="1600" dirty="0">
                <a:solidFill>
                  <a:srgbClr val="FF0000"/>
                </a:solidFill>
              </a:rPr>
              <a:t>Sensibilisation sécurité sur les cause primordiale de l’incendie du 05/12/2018 survenu sur bateau GHAIT suite a une étincelle de soudage</a:t>
            </a:r>
            <a:endParaRPr lang="fr-FR" sz="1500" dirty="0"/>
          </a:p>
        </p:txBody>
      </p:sp>
      <p:pic>
        <p:nvPicPr>
          <p:cNvPr id="10" name="Espace réservé du contenu 9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4282" y="3000372"/>
            <a:ext cx="4071965" cy="3286148"/>
          </a:xfrm>
          <a:prstGeom prst="rect">
            <a:avLst/>
          </a:prstGeom>
          <a:noFill/>
        </p:spPr>
      </p:pic>
      <p:pic>
        <p:nvPicPr>
          <p:cNvPr id="8" name="Espace réservé du contenu 7" descr="C:\Users\pc\Desktop\TANTAN\raport hebdo\RH Mois 12\03-12 au 09-12\IMG20181205083303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071810"/>
            <a:ext cx="4143403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8501122" cy="135732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Sensibilisation sécurité sur le port obligatoire des EPI et EPI de soudage </a:t>
            </a:r>
          </a:p>
          <a:p>
            <a:r>
              <a:rPr lang="fr-FR" dirty="0">
                <a:solidFill>
                  <a:srgbClr val="FF0000"/>
                </a:solidFill>
              </a:rPr>
              <a:t>Cagoule / Tablier / Gants long manches</a:t>
            </a:r>
          </a:p>
          <a:p>
            <a:r>
              <a:rPr lang="fr-FR" dirty="0">
                <a:solidFill>
                  <a:srgbClr val="FF0000"/>
                </a:solidFill>
              </a:rPr>
              <a:t>Suite à l’incident survenu sur chantier lors d’un écrasement du doit de l’index main gauche de Mr BELHOUS MUSTAFE </a:t>
            </a:r>
          </a:p>
        </p:txBody>
      </p:sp>
      <p:pic>
        <p:nvPicPr>
          <p:cNvPr id="13" name="Espace réservé du contenu 10" descr="C:\Users\pc\AppData\Local\Microsoft\Windows\Temporary Internet Files\Content.Word\IMG20181215084237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928934"/>
            <a:ext cx="842968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4254502" cy="135732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endParaRPr lang="fr-FR" dirty="0" smtClean="0"/>
          </a:p>
          <a:p>
            <a:endParaRPr lang="fr-FR" dirty="0" smtClean="0"/>
          </a:p>
          <a:p>
            <a:r>
              <a:rPr lang="fr-FR" dirty="0">
                <a:solidFill>
                  <a:schemeClr val="tx1"/>
                </a:solidFill>
              </a:rPr>
              <a:t>Sensibilisation sécurité sur les risques liés aux travaux par points chaud et sur le contrôle de l’existence de l’eau sur le lieu de travail  Le 06/12/2018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25094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sz="1600" dirty="0">
                <a:solidFill>
                  <a:srgbClr val="FF0000"/>
                </a:solidFill>
              </a:rPr>
              <a:t>Sensibilisation sécurité sur les cause primordiale de l’incendie du 05/12/2018 survenu sur bateau GHAIT suite a une étincelle de soudage</a:t>
            </a:r>
            <a:endParaRPr lang="fr-FR" sz="1500" dirty="0"/>
          </a:p>
        </p:txBody>
      </p:sp>
      <p:pic>
        <p:nvPicPr>
          <p:cNvPr id="10" name="Espace réservé du contenu 9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4282" y="3000372"/>
            <a:ext cx="4071965" cy="3143272"/>
          </a:xfrm>
          <a:prstGeom prst="rect">
            <a:avLst/>
          </a:prstGeom>
          <a:noFill/>
        </p:spPr>
      </p:pic>
      <p:pic>
        <p:nvPicPr>
          <p:cNvPr id="8" name="Espace réservé du contenu 7" descr="C:\Users\pc\Desktop\TANTAN\raport hebdo\RH Mois 12\03-12 au 09-12\IMG20181205083303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071810"/>
            <a:ext cx="414340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428596" y="1428736"/>
            <a:ext cx="3929090" cy="142876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 </a:t>
            </a:r>
          </a:p>
          <a:p>
            <a:endParaRPr lang="fr-FR" dirty="0" smtClean="0">
              <a:solidFill>
                <a:srgbClr val="FF0000"/>
              </a:solidFill>
            </a:endParaRPr>
          </a:p>
          <a:p>
            <a:r>
              <a:rPr lang="fr-FR" sz="4000" dirty="0" smtClean="0">
                <a:solidFill>
                  <a:schemeClr val="tx1"/>
                </a:solidFill>
              </a:rPr>
              <a:t>Le 01-01-2019   Quai  8</a:t>
            </a:r>
          </a:p>
          <a:p>
            <a:endParaRPr lang="fr-FR" sz="4000" dirty="0" smtClean="0">
              <a:solidFill>
                <a:schemeClr val="tx1"/>
              </a:solidFill>
            </a:endParaRPr>
          </a:p>
          <a:p>
            <a:r>
              <a:rPr lang="fr-FR" sz="4000" dirty="0" smtClean="0">
                <a:solidFill>
                  <a:schemeClr val="tx1"/>
                </a:solidFill>
              </a:rPr>
              <a:t>-Sensibilisation sécurité sur les risques liés aux travaux par charriot élévateur suite à l’accident survenu sur quai M 8 </a:t>
            </a:r>
          </a:p>
          <a:p>
            <a:endParaRPr lang="fr-FR" dirty="0" smtClean="0">
              <a:solidFill>
                <a:srgbClr val="FF0000"/>
              </a:solidFill>
            </a:endParaRPr>
          </a:p>
        </p:txBody>
      </p:sp>
      <p:sp>
        <p:nvSpPr>
          <p:cNvPr id="8" name="Espace réservé du texte 6"/>
          <p:cNvSpPr>
            <a:spLocks noGrp="1"/>
          </p:cNvSpPr>
          <p:nvPr>
            <p:ph type="body" idx="1"/>
          </p:nvPr>
        </p:nvSpPr>
        <p:spPr>
          <a:xfrm>
            <a:off x="4572000" y="1428736"/>
            <a:ext cx="4143404" cy="135732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sz="1600" dirty="0" smtClean="0">
                <a:solidFill>
                  <a:schemeClr val="tx1"/>
                </a:solidFill>
              </a:rPr>
              <a:t>Le 03-01-2019</a:t>
            </a:r>
            <a:br>
              <a:rPr lang="fr-FR" sz="1600" dirty="0" smtClean="0">
                <a:solidFill>
                  <a:schemeClr val="tx1"/>
                </a:solidFill>
              </a:rPr>
            </a:br>
            <a:r>
              <a:rPr lang="fr-FR" sz="1600" dirty="0" smtClean="0">
                <a:solidFill>
                  <a:schemeClr val="tx1"/>
                </a:solidFill>
              </a:rPr>
              <a:t>-Sensibilisation sécurité sur le port obligatoire des Équipements de protection individuels </a:t>
            </a:r>
          </a:p>
        </p:txBody>
      </p:sp>
      <p:pic>
        <p:nvPicPr>
          <p:cNvPr id="9" name="Espace réservé du contenu 11" descr="C:\Users\pc\Desktop\TANTAN\raport hebdo\RH Mois 01-19\02-01-2019\IMG20190102083437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3071810"/>
            <a:ext cx="385765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Espace réservé du contenu 14" descr="C:\Users\pc\Desktop\TANTAN\raport hebdo\RH Mois 01-19\03-01-2019\IMG20190103151642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143248"/>
            <a:ext cx="392908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00034" y="1500174"/>
            <a:ext cx="4040188" cy="135732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sz="1200" dirty="0" smtClean="0"/>
              <a:t> </a:t>
            </a:r>
          </a:p>
          <a:p>
            <a:r>
              <a:rPr lang="fr-FR" sz="1200" dirty="0" smtClean="0"/>
              <a:t>  </a:t>
            </a:r>
          </a:p>
          <a:p>
            <a:r>
              <a:rPr lang="fr-FR" sz="1200" dirty="0" smtClean="0"/>
              <a:t>-</a:t>
            </a:r>
          </a:p>
          <a:p>
            <a:endParaRPr lang="fr-FR" sz="1200" dirty="0" smtClean="0"/>
          </a:p>
          <a:p>
            <a:endParaRPr lang="fr-FR" sz="1200" dirty="0" smtClean="0"/>
          </a:p>
          <a:p>
            <a:pPr>
              <a:lnSpc>
                <a:spcPct val="80000"/>
              </a:lnSpc>
            </a:pPr>
            <a:endParaRPr lang="fr-FR" sz="1300" dirty="0" smtClean="0"/>
          </a:p>
          <a:p>
            <a:pPr>
              <a:lnSpc>
                <a:spcPct val="80000"/>
              </a:lnSpc>
            </a:pPr>
            <a:endParaRPr lang="fr-FR" sz="1300" dirty="0" smtClean="0"/>
          </a:p>
          <a:p>
            <a:pPr>
              <a:lnSpc>
                <a:spcPct val="80000"/>
              </a:lnSpc>
            </a:pPr>
            <a:endParaRPr lang="fr-FR" sz="1300" dirty="0" smtClean="0"/>
          </a:p>
          <a:p>
            <a:pPr>
              <a:lnSpc>
                <a:spcPct val="80000"/>
              </a:lnSpc>
            </a:pPr>
            <a:endParaRPr lang="fr-FR" sz="1600" dirty="0" smtClean="0"/>
          </a:p>
          <a:p>
            <a:pPr>
              <a:lnSpc>
                <a:spcPct val="80000"/>
              </a:lnSpc>
            </a:pPr>
            <a:endParaRPr lang="fr-FR" sz="1600" dirty="0" smtClean="0"/>
          </a:p>
          <a:p>
            <a:pPr>
              <a:lnSpc>
                <a:spcPct val="80000"/>
              </a:lnSpc>
            </a:pPr>
            <a:endParaRPr lang="fr-FR" sz="1600" dirty="0" smtClean="0"/>
          </a:p>
          <a:p>
            <a:pPr>
              <a:lnSpc>
                <a:spcPct val="80000"/>
              </a:lnSpc>
            </a:pPr>
            <a:r>
              <a:rPr lang="fr-FR" sz="1800" dirty="0" smtClean="0"/>
              <a:t>21/01/2019</a:t>
            </a:r>
          </a:p>
          <a:p>
            <a:pPr>
              <a:lnSpc>
                <a:spcPct val="80000"/>
              </a:lnSpc>
            </a:pPr>
            <a:r>
              <a:rPr lang="fr-FR" sz="1800" dirty="0" smtClean="0"/>
              <a:t>Sensibilisation sécurité sur le port des EPI /EPC-Travaux en hauteurs  </a:t>
            </a:r>
          </a:p>
          <a:p>
            <a:r>
              <a:rPr lang="fr-FR" sz="1800" dirty="0" smtClean="0"/>
              <a:t> </a:t>
            </a:r>
          </a:p>
          <a:p>
            <a:endParaRPr lang="fr-FR" sz="1200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Espace réservé du contenu 7" descr="C:\Users\pc\Desktop\TANTAN\PHOTOS FORMATION\Sensibillisation 21\IMG-20190122-WA0004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928934"/>
            <a:ext cx="4040188" cy="30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Espace réservé du texte 2"/>
          <p:cNvSpPr>
            <a:spLocks noGrp="1"/>
          </p:cNvSpPr>
          <p:nvPr>
            <p:ph type="body" sz="quarter" idx="3"/>
          </p:nvPr>
        </p:nvSpPr>
        <p:spPr>
          <a:xfrm>
            <a:off x="4643438" y="1500175"/>
            <a:ext cx="4041775" cy="135732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fr-FR" sz="1800" dirty="0" smtClean="0"/>
              <a:t>21/01/2019-Sensibilisation sécurité sur le port obligatoire des Équipements de protection individuels  </a:t>
            </a:r>
          </a:p>
          <a:p>
            <a:endParaRPr lang="fr-FR" sz="1200" dirty="0"/>
          </a:p>
        </p:txBody>
      </p:sp>
      <p:pic>
        <p:nvPicPr>
          <p:cNvPr id="10" name="Espace réservé du contenu 9" descr="C:\Users\pc\Desktop\TANTAN\PHOTOS FORMATION\Sensibillisation 21\IMG-20190122-WA0003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928934"/>
            <a:ext cx="4041775" cy="30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28596" y="1571613"/>
            <a:ext cx="4040188" cy="8572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sz="1200" dirty="0" smtClean="0"/>
              <a:t> </a:t>
            </a:r>
          </a:p>
          <a:p>
            <a:r>
              <a:rPr lang="fr-FR" sz="1200" dirty="0" smtClean="0"/>
              <a:t>  </a:t>
            </a:r>
          </a:p>
          <a:p>
            <a:r>
              <a:rPr lang="fr-FR" sz="1200" dirty="0" smtClean="0"/>
              <a:t>-</a:t>
            </a:r>
          </a:p>
          <a:p>
            <a:endParaRPr lang="fr-FR" sz="1200" dirty="0" smtClean="0"/>
          </a:p>
          <a:p>
            <a:endParaRPr lang="fr-FR" sz="1200" dirty="0" smtClean="0"/>
          </a:p>
          <a:p>
            <a:pPr>
              <a:lnSpc>
                <a:spcPct val="80000"/>
              </a:lnSpc>
            </a:pPr>
            <a:endParaRPr lang="fr-FR" sz="1300" dirty="0" smtClean="0"/>
          </a:p>
          <a:p>
            <a:pPr>
              <a:lnSpc>
                <a:spcPct val="80000"/>
              </a:lnSpc>
            </a:pPr>
            <a:endParaRPr lang="fr-FR" sz="1300" dirty="0" smtClean="0"/>
          </a:p>
          <a:p>
            <a:pPr>
              <a:lnSpc>
                <a:spcPct val="80000"/>
              </a:lnSpc>
            </a:pPr>
            <a:endParaRPr lang="fr-FR" sz="1300" dirty="0" smtClean="0"/>
          </a:p>
          <a:p>
            <a:pPr>
              <a:lnSpc>
                <a:spcPct val="80000"/>
              </a:lnSpc>
            </a:pPr>
            <a:endParaRPr lang="fr-FR" sz="1600" dirty="0" smtClean="0"/>
          </a:p>
          <a:p>
            <a:pPr>
              <a:lnSpc>
                <a:spcPct val="80000"/>
              </a:lnSpc>
            </a:pPr>
            <a:endParaRPr lang="fr-FR" sz="1600" dirty="0" smtClean="0"/>
          </a:p>
          <a:p>
            <a:pPr>
              <a:lnSpc>
                <a:spcPct val="80000"/>
              </a:lnSpc>
            </a:pPr>
            <a:endParaRPr lang="fr-FR" sz="1600" dirty="0" smtClean="0"/>
          </a:p>
          <a:p>
            <a:pPr>
              <a:lnSpc>
                <a:spcPct val="80000"/>
              </a:lnSpc>
            </a:pPr>
            <a:endParaRPr lang="fr-FR" sz="1800" dirty="0" smtClean="0"/>
          </a:p>
          <a:p>
            <a:pPr>
              <a:lnSpc>
                <a:spcPct val="80000"/>
              </a:lnSpc>
            </a:pPr>
            <a:r>
              <a:rPr lang="fr-FR" sz="1800" dirty="0" smtClean="0"/>
              <a:t>Sensibilisation sécurité sur le port des EPI</a:t>
            </a:r>
            <a:endParaRPr lang="fr-FR" sz="1200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Espace réservé du texte 2"/>
          <p:cNvSpPr>
            <a:spLocks noGrp="1"/>
          </p:cNvSpPr>
          <p:nvPr>
            <p:ph type="body" sz="quarter" idx="3"/>
          </p:nvPr>
        </p:nvSpPr>
        <p:spPr>
          <a:xfrm>
            <a:off x="4643438" y="1500174"/>
            <a:ext cx="4041775" cy="8572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fr-FR" sz="1800" dirty="0" smtClean="0"/>
              <a:t>Sensibilisation sécurité sur le port des EPI a l’ensemble des équipe sur Bateaux </a:t>
            </a:r>
          </a:p>
        </p:txBody>
      </p:sp>
      <p:pic>
        <p:nvPicPr>
          <p:cNvPr id="8" name="Espace réservé du contenu 7" descr="C:\Users\pc\Desktop\TANTAN\raport hebdo\RH Mois 01-19\03-01-2019\IMG20190103151727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86058"/>
            <a:ext cx="4040188" cy="325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Espace réservé du contenu 9" descr="C:\Users\pc\Desktop\TANTAN\raport hebdo\RH Mois 01-19\03-01-2019\IMG20190103160957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786058"/>
            <a:ext cx="392908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et formations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28596" y="1571612"/>
            <a:ext cx="8286808" cy="10715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fr-FR" dirty="0" smtClean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r>
              <a:rPr lang="fr-FR" sz="6800" dirty="0" smtClean="0"/>
              <a:t>03/10/2018</a:t>
            </a:r>
          </a:p>
          <a:p>
            <a:r>
              <a:rPr lang="fr-FR" sz="6800" dirty="0" smtClean="0"/>
              <a:t>-Formation d’équipe de 1</a:t>
            </a:r>
            <a:r>
              <a:rPr lang="fr-FR" sz="6800" baseline="30000" dirty="0" smtClean="0"/>
              <a:t>er</a:t>
            </a:r>
            <a:r>
              <a:rPr lang="fr-FR" sz="6800" dirty="0" smtClean="0"/>
              <a:t> Intervention par Mr SAID HACHCHOUMI</a:t>
            </a:r>
          </a:p>
          <a:p>
            <a:r>
              <a:rPr lang="fr-FR" sz="6800" dirty="0" smtClean="0"/>
              <a:t>-Utilisation des moyens d’extinctions / Utilisation des bouches et poteaux d’incendie    </a:t>
            </a:r>
            <a:endParaRPr lang="fr-FR" sz="6800" dirty="0"/>
          </a:p>
        </p:txBody>
      </p:sp>
      <p:pic>
        <p:nvPicPr>
          <p:cNvPr id="1026" name="Picture 2" descr="C:\Users\pc\Desktop\TANTAN\PHOTO DU CHANTIER\PHOTO\OPO\IMG201810031032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98167"/>
            <a:ext cx="4040188" cy="3030141"/>
          </a:xfrm>
          <a:prstGeom prst="rect">
            <a:avLst/>
          </a:prstGeom>
          <a:noFill/>
        </p:spPr>
      </p:pic>
      <p:pic>
        <p:nvPicPr>
          <p:cNvPr id="2050" name="Picture 2" descr="C:\Users\pc\Desktop\TANTAN\PHOTO DU CHANTIER\PHOTO\OPO\IMG2018100410215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86058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formations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28596" y="1571612"/>
            <a:ext cx="8286808" cy="10715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fr-FR" dirty="0" smtClean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r>
              <a:rPr lang="fr-FR" sz="6800" dirty="0" smtClean="0"/>
              <a:t>03/10/2018</a:t>
            </a:r>
          </a:p>
          <a:p>
            <a:r>
              <a:rPr lang="fr-FR" sz="6800" dirty="0" smtClean="0"/>
              <a:t>-Formation d’équipe de 1</a:t>
            </a:r>
            <a:r>
              <a:rPr lang="fr-FR" sz="6800" baseline="30000" dirty="0" smtClean="0"/>
              <a:t>er</a:t>
            </a:r>
            <a:r>
              <a:rPr lang="fr-FR" sz="6800" dirty="0" smtClean="0"/>
              <a:t> Intervention par Mr SAID HACHCHOUMI</a:t>
            </a:r>
          </a:p>
          <a:p>
            <a:r>
              <a:rPr lang="fr-FR" sz="6800" dirty="0" smtClean="0"/>
              <a:t>-Utilisation des moyens d’extinctions / Utilisation des bouches et poteaux d’incendie    </a:t>
            </a:r>
            <a:endParaRPr lang="fr-FR" sz="6800" dirty="0"/>
          </a:p>
        </p:txBody>
      </p:sp>
      <p:pic>
        <p:nvPicPr>
          <p:cNvPr id="1026" name="Picture 2" descr="C:\Users\pc\Desktop\TANTAN\PHOTO DU CHANTIER\PHOTO\OPO\IMG201810031032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98167"/>
            <a:ext cx="4040188" cy="3030141"/>
          </a:xfrm>
          <a:prstGeom prst="rect">
            <a:avLst/>
          </a:prstGeom>
          <a:noFill/>
        </p:spPr>
      </p:pic>
      <p:pic>
        <p:nvPicPr>
          <p:cNvPr id="2050" name="Picture 2" descr="C:\Users\pc\Desktop\TANTAN\PHOTO DU CHANTIER\PHOTO\OPO\IMG2018100410215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86058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2" name="Espace réservé du contenu 11" descr="C:\Users\pc\Desktop\TANTAN\Nouveau dossier (2)\IMG20181017083912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2786058"/>
            <a:ext cx="4003200" cy="300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28596" y="1428736"/>
            <a:ext cx="4040188" cy="117950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sz="1700" dirty="0">
                <a:solidFill>
                  <a:schemeClr val="dk1"/>
                </a:solidFill>
              </a:rPr>
              <a:t>16/10/2018</a:t>
            </a:r>
          </a:p>
          <a:p>
            <a:r>
              <a:rPr lang="fr-FR" sz="1700" dirty="0">
                <a:solidFill>
                  <a:schemeClr val="dk1"/>
                </a:solidFill>
              </a:rPr>
              <a:t>Équipe menuiserie : Sensibilisation sécurité sur le port obligatoire des équipements de protection individuels  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643438" y="1428736"/>
            <a:ext cx="4041775" cy="121444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endParaRPr lang="fr-FR" sz="1700" dirty="0" smtClean="0">
              <a:solidFill>
                <a:schemeClr val="dk1"/>
              </a:solidFill>
            </a:endParaRPr>
          </a:p>
          <a:p>
            <a:r>
              <a:rPr lang="fr-FR" sz="1800" dirty="0">
                <a:solidFill>
                  <a:schemeClr val="dk1"/>
                </a:solidFill>
              </a:rPr>
              <a:t>17/10/2018 </a:t>
            </a:r>
          </a:p>
          <a:p>
            <a:r>
              <a:rPr lang="fr-FR" sz="1800" dirty="0">
                <a:solidFill>
                  <a:schemeClr val="dk1"/>
                </a:solidFill>
              </a:rPr>
              <a:t>Équipe carénage : : Sensibilisation sécurité sur le port obligatoire des équipements de protection individuels </a:t>
            </a:r>
          </a:p>
          <a:p>
            <a:endParaRPr lang="fr-FR" sz="1700" dirty="0">
              <a:solidFill>
                <a:schemeClr val="dk1"/>
              </a:solidFill>
            </a:endParaRPr>
          </a:p>
        </p:txBody>
      </p:sp>
      <p:pic>
        <p:nvPicPr>
          <p:cNvPr id="15" name="Espace réservé du contenu 14" descr="C:\Users\pc\Desktop\TANTAN\Nouveau dossier (2)\IMG20181017083025.jpg"/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786058"/>
            <a:ext cx="4003200" cy="30003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Formation incendie et utilisation des extincteurs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428596" y="1643050"/>
            <a:ext cx="3929090" cy="114300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fr-FR" dirty="0" smtClean="0"/>
              <a:t>Formation théorique : </a:t>
            </a:r>
          </a:p>
          <a:p>
            <a:r>
              <a:rPr lang="fr-FR" dirty="0" smtClean="0"/>
              <a:t>-sécurité d’incendie  1</a:t>
            </a:r>
            <a:r>
              <a:rPr lang="fr-FR" baseline="30000" dirty="0" smtClean="0"/>
              <a:t>er</a:t>
            </a:r>
            <a:r>
              <a:rPr lang="fr-FR" dirty="0" smtClean="0"/>
              <a:t> groupe </a:t>
            </a:r>
          </a:p>
          <a:p>
            <a:r>
              <a:rPr lang="fr-FR" dirty="0" smtClean="0"/>
              <a:t>24/01/2019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idx="1"/>
          </p:nvPr>
        </p:nvSpPr>
        <p:spPr>
          <a:xfrm>
            <a:off x="4572000" y="1643050"/>
            <a:ext cx="4143404" cy="114300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1600" dirty="0" smtClean="0"/>
              <a:t>-</a:t>
            </a:r>
            <a:r>
              <a:rPr lang="fr-FR" sz="2200" dirty="0" smtClean="0"/>
              <a:t>Formation pratique </a:t>
            </a:r>
          </a:p>
          <a:p>
            <a:pPr>
              <a:lnSpc>
                <a:spcPct val="90000"/>
              </a:lnSpc>
            </a:pPr>
            <a:r>
              <a:rPr lang="fr-FR" sz="2200" dirty="0" smtClean="0"/>
              <a:t>-utilisation des extincteur 25/01/2019 </a:t>
            </a:r>
          </a:p>
        </p:txBody>
      </p:sp>
      <p:pic>
        <p:nvPicPr>
          <p:cNvPr id="15" name="Espace réservé du contenu 7" descr="C:\Users\pc\Desktop\TANTAN\PHOTOS FORMATION\IMG-20190124-WA001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928935"/>
            <a:ext cx="404018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Espace réservé du contenu 8" descr="C:\Users\pc\Desktop\TANTAN\PHOTOS FORMATION\IMG-20190124-WA0019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3012790"/>
            <a:ext cx="4041775" cy="31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79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/>
              <a:t>-Formation : sécurité d’incendie</a:t>
            </a:r>
          </a:p>
          <a:p>
            <a:r>
              <a:rPr lang="fr-FR" dirty="0" smtClean="0"/>
              <a:t>Utilisation des extincteurs </a:t>
            </a:r>
            <a:r>
              <a:rPr lang="fr-FR" dirty="0" smtClean="0">
                <a:solidFill>
                  <a:srgbClr val="FF0000"/>
                </a:solidFill>
              </a:rPr>
              <a:t>28/01/2019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/>
              <a:t>-Formation : sécurité d’incendie</a:t>
            </a:r>
          </a:p>
          <a:p>
            <a:r>
              <a:rPr lang="fr-FR" dirty="0" smtClean="0"/>
              <a:t>Utilisation des extincteurs </a:t>
            </a:r>
            <a:r>
              <a:rPr lang="fr-FR" dirty="0" smtClean="0">
                <a:solidFill>
                  <a:srgbClr val="FF0000"/>
                </a:solidFill>
              </a:rPr>
              <a:t>29/01/2019</a:t>
            </a: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Formation incendie et utilisation des extincteurs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Espace réservé du contenu 7" descr="C:\Users\pc\AppData\Local\Microsoft\Windows\Temporary Internet Files\Content.Word\IMG-20190128-WA0038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428867"/>
            <a:ext cx="4071965" cy="369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Espace réservé du contenu 8" descr="C:\Users\pc\AppData\Local\Microsoft\Windows\Temporary Internet Files\Content.Word\IMG-20190129-WA0020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285992"/>
            <a:ext cx="404177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/>
              <a:t>-Formation : sécurité d’incendie </a:t>
            </a:r>
          </a:p>
          <a:p>
            <a:r>
              <a:rPr lang="fr-FR" dirty="0" smtClean="0"/>
              <a:t>Utilisation des extincteurs </a:t>
            </a:r>
            <a:r>
              <a:rPr lang="fr-FR" dirty="0" smtClean="0">
                <a:solidFill>
                  <a:srgbClr val="FF0000"/>
                </a:solidFill>
              </a:rPr>
              <a:t>31/01/2019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822317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CC SERAJ le 07/02/2019 </a:t>
            </a:r>
            <a:r>
              <a:rPr lang="fr-FR" dirty="0" smtClean="0"/>
              <a:t>Formation : sécurité d’incendie </a:t>
            </a:r>
          </a:p>
          <a:p>
            <a:r>
              <a:rPr lang="fr-FR" dirty="0" smtClean="0"/>
              <a:t>Utilisation des extincteurs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Formation incendie et utilisation des extincteurs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Espace réservé du contenu 7" descr="C:\Users\pc\AppData\Local\Microsoft\Windows\Temporary Internet Files\Content.Word\IMG-20190131-WA0009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57430"/>
            <a:ext cx="4040188" cy="37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Espace réservé du contenu 8" descr="C:\Users\pc\AppData\Local\Microsoft\Windows\Temporary Internet Files\Content.Word\IMG20190207144415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428868"/>
            <a:ext cx="4071966" cy="36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7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fr-FR" dirty="0" smtClean="0"/>
              <a:t>Formation interne de lutte contre l’incendie et l’utilisation des extincteurs</a:t>
            </a:r>
          </a:p>
          <a:p>
            <a:r>
              <a:rPr lang="fr-FR" dirty="0" smtClean="0"/>
              <a:t>(CC SERAJ)  1 er groupe    Le 07/02/2019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8937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sz="1500" dirty="0" smtClean="0"/>
              <a:t>Formation interne de lutte contre l’incendie et l’utilisation des extincteurs</a:t>
            </a: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Formation incendie et utilisation des extincteurs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1" name="Espace réservé du contenu 10" descr="C:\Users\pc\AppData\Local\Microsoft\Windows\Temporary Internet Files\Content.Word\IMG20190207144415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00306"/>
            <a:ext cx="40719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Espace réservé du contenu 11"/>
          <p:cNvSpPr>
            <a:spLocks noGrp="1"/>
          </p:cNvSpPr>
          <p:nvPr>
            <p:ph sz="quarter" idx="4"/>
          </p:nvPr>
        </p:nvSpPr>
        <p:spPr>
          <a:xfrm>
            <a:off x="4645025" y="2500305"/>
            <a:ext cx="4041775" cy="3625857"/>
          </a:xfrm>
        </p:spPr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7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fr-FR" dirty="0" smtClean="0"/>
              <a:t>Formation interne de lutte contre l’incendie et l’utilisation des extincteurs</a:t>
            </a:r>
          </a:p>
          <a:p>
            <a:r>
              <a:rPr lang="fr-FR" dirty="0" smtClean="0"/>
              <a:t>(équipage bateau KHAIR)  1 er groupe 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8937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fr-FR" dirty="0" smtClean="0"/>
              <a:t>Formation interne de lutte contre l’incendie et l’utilisation des extincteurs</a:t>
            </a:r>
          </a:p>
          <a:p>
            <a:r>
              <a:rPr lang="fr-FR" dirty="0" smtClean="0"/>
              <a:t>Les causes réelles de départ de feu sur bateau KHAIR  2éme groupe 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Formation incendie et utilisation des extincteurs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Espace réservé du contenu 7" descr="C:\Users\pc\AppData\Local\Microsoft\Windows\Temporary Internet Files\Content.Word\IMG2019022015255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t="22364" b="16613"/>
          <a:stretch>
            <a:fillRect/>
          </a:stretch>
        </p:blipFill>
        <p:spPr bwMode="auto">
          <a:xfrm>
            <a:off x="428596" y="2428868"/>
            <a:ext cx="407196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Espace réservé du contenu 8" descr="C:\Users\pc\AppData\Local\Microsoft\Windows\Temporary Internet Files\Content.Word\IMG-20190219-WA0014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428869"/>
            <a:ext cx="4041775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96519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fr-FR" dirty="0" smtClean="0"/>
              <a:t>Formation interne de lutte contre l’incendie et l’utilisation des extincteurs</a:t>
            </a:r>
          </a:p>
          <a:p>
            <a:r>
              <a:rPr lang="fr-FR" dirty="0" smtClean="0"/>
              <a:t>(CC TAFADNA)  1C</a:t>
            </a:r>
            <a:r>
              <a:rPr lang="fr-FR" baseline="30000" dirty="0" smtClean="0"/>
              <a:t>er</a:t>
            </a:r>
            <a:r>
              <a:rPr lang="fr-FR" dirty="0" smtClean="0"/>
              <a:t> groupe 26/02/2109</a:t>
            </a:r>
          </a:p>
          <a:p>
            <a:r>
              <a:rPr lang="fr-FR" dirty="0" smtClean="0"/>
              <a:t>  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428736"/>
            <a:ext cx="4041775" cy="107156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Formation interne de lutte contre l’incendie et l’utilisation des </a:t>
            </a:r>
            <a:r>
              <a:rPr lang="fr-FR" sz="2900" dirty="0" smtClean="0"/>
              <a:t>extincteurs</a:t>
            </a:r>
            <a:endParaRPr lang="fr-FR" dirty="0" smtClean="0"/>
          </a:p>
          <a:p>
            <a:r>
              <a:rPr lang="fr-FR" dirty="0" smtClean="0"/>
              <a:t>(CC  TAFADNA)  2éme groupe  27/02/2109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Formation incendie et utilisation des extincteurs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Espace réservé du contenu 7" descr="C:\Users\pc\AppData\Local\Microsoft\Windows\Temporary Internet Files\Content.Word\IMG2019022015250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7"/>
            <a:ext cx="421484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Espace réservé du contenu 8" descr="C:\Users\pc\AppData\Local\Microsoft\Windows\Temporary Internet Files\Content.Word\IMG20190227161445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500306"/>
            <a:ext cx="392908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fr-FR" dirty="0" smtClean="0"/>
              <a:t> Travaux en hauteurs  &amp; utilisation des harnais de sécurité </a:t>
            </a:r>
            <a:r>
              <a:rPr lang="fr-FR" dirty="0" smtClean="0">
                <a:solidFill>
                  <a:srgbClr val="FF0000"/>
                </a:solidFill>
              </a:rPr>
              <a:t>01/02/2019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03663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30/01/2019 : Sensibilisation sécurité suite a l’incident survenu sur chantier naval lors d’une chute plein pied du soudeur Mr Y .LAHMAR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Formation : Travaux en hauteurs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Espace réservé du contenu 7" descr="C:\Users\pc\AppData\Local\Microsoft\Windows\Temporary Internet Files\Content.Word\IMG-20190201-WA0043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500306"/>
            <a:ext cx="4040188" cy="357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Espace réservé du contenu 8" descr="C:\Users\pc\AppData\Local\Microsoft\Windows\Temporary Internet Files\Content.Word\IMG-20190130-WA0022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571744"/>
            <a:ext cx="4041775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822317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04/02/2019  </a:t>
            </a:r>
            <a:r>
              <a:rPr lang="fr-FR" dirty="0" smtClean="0"/>
              <a:t>travaux en hauteurs &amp; Utilisation des harnais de sécurité  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00174"/>
            <a:ext cx="4041775" cy="85725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fr-FR" dirty="0" smtClean="0">
              <a:solidFill>
                <a:srgbClr val="FF0000"/>
              </a:solidFill>
            </a:endParaRPr>
          </a:p>
          <a:p>
            <a:endParaRPr lang="fr-FR" sz="5200" dirty="0" smtClean="0">
              <a:solidFill>
                <a:srgbClr val="FF0000"/>
              </a:solidFill>
            </a:endParaRPr>
          </a:p>
          <a:p>
            <a:endParaRPr lang="fr-FR" sz="5200" dirty="0" smtClean="0">
              <a:solidFill>
                <a:srgbClr val="FF0000"/>
              </a:solidFill>
            </a:endParaRPr>
          </a:p>
          <a:p>
            <a:endParaRPr lang="fr-FR" sz="5200" dirty="0" smtClean="0">
              <a:solidFill>
                <a:srgbClr val="FF0000"/>
              </a:solidFill>
            </a:endParaRPr>
          </a:p>
          <a:p>
            <a:endParaRPr lang="fr-FR" sz="5200" dirty="0" smtClean="0">
              <a:solidFill>
                <a:srgbClr val="FF0000"/>
              </a:solidFill>
            </a:endParaRPr>
          </a:p>
          <a:p>
            <a:r>
              <a:rPr lang="fr-FR" sz="8000" dirty="0" smtClean="0">
                <a:solidFill>
                  <a:srgbClr val="FF0000"/>
                </a:solidFill>
              </a:rPr>
              <a:t>05/02/2019 </a:t>
            </a:r>
            <a:r>
              <a:rPr lang="fr-FR" sz="5200" dirty="0" smtClean="0"/>
              <a:t>:  </a:t>
            </a:r>
            <a:r>
              <a:rPr lang="fr-FR" sz="8000" dirty="0" smtClean="0"/>
              <a:t>travaux en hauteurs &amp; Utilisation des harnais de sécurité 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Formation : Travaux en hauteurs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Espace réservé du contenu 7" descr="C:\Users\pc\AppData\Local\Microsoft\Windows\Temporary Internet Files\Content.Word\IMG-20190204-WA0015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57430"/>
            <a:ext cx="4040188" cy="37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Espace réservé du contenu 8" descr="C:\Users\pc\AppData\Local\Microsoft\Windows\Temporary Internet Files\Content.Word\IMG20190205110221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357430"/>
            <a:ext cx="4000528" cy="37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7944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06/02/2019 </a:t>
            </a:r>
            <a:r>
              <a:rPr lang="fr-FR" dirty="0" smtClean="0"/>
              <a:t>travaux en hauteurs &amp; Utilisation des harnais de sécurité 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fr-FR" sz="2200" dirty="0" smtClean="0">
                <a:solidFill>
                  <a:srgbClr val="FF0000"/>
                </a:solidFill>
              </a:rPr>
              <a:t>08/02/2019</a:t>
            </a:r>
            <a:r>
              <a:rPr lang="fr-FR" dirty="0" smtClean="0"/>
              <a:t> Travaux en hauteurs et utilisation des EPI/EPC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Formation : Travaux en hauteurs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Espace réservé du contenu 7" descr="C:\Users\pc\AppData\Local\Microsoft\Windows\Temporary Internet Files\Content.Word\IMG2019020611253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428868"/>
            <a:ext cx="421484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Espace réservé du contenu 8" descr="C:\Users\pc\AppData\Local\Microsoft\Windows\Temporary Internet Files\Content.Word\IMG20190207155648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428868"/>
            <a:ext cx="407196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82231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Sensibilisation sécurité suite à l’accident survenu sur chantier (Magasin farine) lors d’une opération de levage d’un moteur DOUTZ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00174"/>
            <a:ext cx="4041775" cy="10001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endParaRPr lang="fr-FR" dirty="0" smtClean="0">
              <a:solidFill>
                <a:srgbClr val="FF0000"/>
              </a:solidFill>
            </a:endParaRPr>
          </a:p>
          <a:p>
            <a:r>
              <a:rPr lang="fr-FR" sz="2700" dirty="0" smtClean="0">
                <a:solidFill>
                  <a:srgbClr val="FF0000"/>
                </a:solidFill>
              </a:rPr>
              <a:t>Sensibilisation sécurité suite à l’accident survenu sur chantier (Magasin farine) lors d’une opération de levage d’un moteur DOUTZ (Ateliers)</a:t>
            </a:r>
          </a:p>
          <a:p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ln>
            <a:solidFill>
              <a:srgbClr val="FFFF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fr-FR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fr-FR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Sensibilisation suite a l’accident du15/02/2109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Espace réservé du contenu 7" descr="C:\Users\pc\AppData\Local\Microsoft\Windows\Temporary Internet Files\Content.Word\IMG20190215094353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428869"/>
            <a:ext cx="407196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Espace réservé du contenu 8" descr="C:\Users\pc\AppData\Local\Microsoft\Windows\Temporary Internet Files\Content.Word\IMG20190215091934.jpg"/>
          <p:cNvPicPr>
            <a:picLocks noGrp="1"/>
          </p:cNvPicPr>
          <p:nvPr>
            <p:ph sz="quarter" idx="4"/>
          </p:nvPr>
        </p:nvPicPr>
        <p:blipFill>
          <a:blip r:embed="rId3" cstate="email"/>
          <a:srcRect t="9655" b="20345"/>
          <a:stretch>
            <a:fillRect/>
          </a:stretch>
        </p:blipFill>
        <p:spPr bwMode="auto">
          <a:xfrm>
            <a:off x="4643438" y="2571744"/>
            <a:ext cx="4000528" cy="350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357158" y="1571612"/>
            <a:ext cx="4040188" cy="107156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endParaRPr lang="fr-FR" dirty="0" smtClean="0"/>
          </a:p>
          <a:p>
            <a:pPr lvl="0" algn="ctr">
              <a:spcBef>
                <a:spcPct val="0"/>
              </a:spcBef>
              <a:defRPr/>
            </a:pPr>
            <a:r>
              <a:rPr lang="fr-FR" dirty="0" smtClean="0"/>
              <a:t>22/10/2018</a:t>
            </a:r>
            <a:r>
              <a:rPr lang="fr-FR" dirty="0" smtClean="0">
                <a:solidFill>
                  <a:schemeClr val="dk1"/>
                </a:solidFill>
              </a:rPr>
              <a:t>  </a:t>
            </a:r>
            <a:r>
              <a:rPr lang="fr-FR" dirty="0" smtClean="0"/>
              <a:t>Atelier externe</a:t>
            </a:r>
            <a:endParaRPr lang="fr-FR" dirty="0">
              <a:solidFill>
                <a:schemeClr val="dk1"/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fr-FR" dirty="0" smtClean="0">
                <a:solidFill>
                  <a:schemeClr val="dk1"/>
                </a:solidFill>
              </a:rPr>
              <a:t>-Sensibilisation </a:t>
            </a:r>
            <a:r>
              <a:rPr lang="fr-FR" dirty="0">
                <a:solidFill>
                  <a:schemeClr val="dk1"/>
                </a:solidFill>
              </a:rPr>
              <a:t>sécurité sur la lutte contre l’incendie sur </a:t>
            </a:r>
            <a:r>
              <a:rPr lang="fr-FR" dirty="0" smtClean="0">
                <a:solidFill>
                  <a:schemeClr val="dk1"/>
                </a:solidFill>
              </a:rPr>
              <a:t>chantier</a:t>
            </a:r>
            <a:endParaRPr lang="fr-FR" dirty="0">
              <a:solidFill>
                <a:schemeClr val="dk1"/>
              </a:solidFill>
            </a:endParaRPr>
          </a:p>
          <a:p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3"/>
          </p:nvPr>
        </p:nvSpPr>
        <p:spPr>
          <a:xfrm>
            <a:off x="4643438" y="1500175"/>
            <a:ext cx="4041775" cy="10715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sz="8000" dirty="0">
              <a:solidFill>
                <a:schemeClr val="dk1"/>
              </a:solidFill>
            </a:endParaRPr>
          </a:p>
          <a:p>
            <a:r>
              <a:rPr lang="fr-FR" sz="8000" dirty="0" smtClean="0">
                <a:solidFill>
                  <a:schemeClr val="dk1"/>
                </a:solidFill>
              </a:rPr>
              <a:t>24/10/2018</a:t>
            </a:r>
          </a:p>
          <a:p>
            <a:r>
              <a:rPr lang="fr-FR" sz="8000" dirty="0" smtClean="0">
                <a:solidFill>
                  <a:schemeClr val="dk1"/>
                </a:solidFill>
              </a:rPr>
              <a:t>Sensibilisation </a:t>
            </a:r>
            <a:r>
              <a:rPr lang="fr-FR" sz="8000" dirty="0">
                <a:solidFill>
                  <a:schemeClr val="dk1"/>
                </a:solidFill>
              </a:rPr>
              <a:t>sécurité sur les risques liées aux utilisation  des produits chimiques</a:t>
            </a:r>
          </a:p>
        </p:txBody>
      </p:sp>
      <p:pic>
        <p:nvPicPr>
          <p:cNvPr id="16" name="Espace réservé du contenu 15"/>
          <p:cNvPicPr>
            <a:picLocks noGrp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14876" y="2643182"/>
            <a:ext cx="4003200" cy="3286148"/>
          </a:xfrm>
          <a:prstGeom prst="rect">
            <a:avLst/>
          </a:prstGeom>
          <a:noFill/>
        </p:spPr>
      </p:pic>
      <p:pic>
        <p:nvPicPr>
          <p:cNvPr id="4098" name="Picture 2" descr="C:\Users\pc\Desktop\TANTAN\PHOTO DU CHANTIER\PHOTO\Photo du 23 au 28\Nouveau dossier (2)\IMG2018100508563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928934"/>
            <a:ext cx="4040188" cy="3030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Accueil sécurité ateliers externes 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28596" y="1500174"/>
            <a:ext cx="4040188" cy="103189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fr-FR" dirty="0" smtClean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 smtClean="0"/>
          </a:p>
          <a:p>
            <a:r>
              <a:rPr lang="fr-FR" sz="6800" dirty="0" smtClean="0"/>
              <a:t>02/10/2018</a:t>
            </a:r>
          </a:p>
          <a:p>
            <a:r>
              <a:rPr lang="fr-FR" sz="6800" dirty="0" smtClean="0"/>
              <a:t>-Sensibilisation sécurité sur les risques liées a la conduite des charriots élévateurs sur chantier  </a:t>
            </a:r>
          </a:p>
          <a:p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00174"/>
            <a:ext cx="4041775" cy="10001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fr-FR" sz="1700" dirty="0" smtClean="0"/>
              <a:t>-Accueil sécurité SAHARA IDUSTRIE </a:t>
            </a:r>
          </a:p>
          <a:p>
            <a:pPr>
              <a:lnSpc>
                <a:spcPct val="90000"/>
              </a:lnSpc>
            </a:pPr>
            <a:r>
              <a:rPr lang="fr-FR" sz="1700" dirty="0" smtClean="0"/>
              <a:t>port </a:t>
            </a:r>
            <a:r>
              <a:rPr lang="fr-FR" sz="1700" dirty="0"/>
              <a:t>obligatoire des </a:t>
            </a:r>
            <a:r>
              <a:rPr lang="fr-FR" sz="1700" dirty="0" smtClean="0"/>
              <a:t>EPI /travaux par points chauds /travaux en hauteur/ levage et manutention  </a:t>
            </a:r>
            <a:endParaRPr lang="fr-FR" sz="1700" dirty="0"/>
          </a:p>
        </p:txBody>
      </p:sp>
      <p:pic>
        <p:nvPicPr>
          <p:cNvPr id="7" name="Picture 2" descr="C:\Users\pc\Desktop\TANTAN\raport hebdo\02-10-2018\IMG201810020945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005" y="2650071"/>
            <a:ext cx="4002578" cy="3000895"/>
          </a:xfrm>
          <a:prstGeom prst="rect">
            <a:avLst/>
          </a:prstGeom>
          <a:noFill/>
        </p:spPr>
      </p:pic>
      <p:pic>
        <p:nvPicPr>
          <p:cNvPr id="3074" name="Picture 2" descr="C:\Users\pc\Desktop\TANTAN\PHOTO DU CHANTIER\PHOTO\Photo du 23 au 28\Nouveau dossier (2)\IMG2018100510261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571750"/>
            <a:ext cx="4071966" cy="3071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Accueil sécurité ateliers externes 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28596" y="1500174"/>
            <a:ext cx="4040188" cy="103189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fr-FR" dirty="0" smtClean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/>
          </a:p>
          <a:p>
            <a:endParaRPr lang="fr-FR" sz="6800" dirty="0" smtClean="0"/>
          </a:p>
          <a:p>
            <a:endParaRPr lang="fr-FR" sz="6800" dirty="0" smtClean="0"/>
          </a:p>
          <a:p>
            <a:r>
              <a:rPr lang="fr-FR" sz="6800" dirty="0" smtClean="0"/>
              <a:t>30/11/2018</a:t>
            </a:r>
          </a:p>
          <a:p>
            <a:r>
              <a:rPr lang="fr-FR" sz="6800" dirty="0" smtClean="0"/>
              <a:t>-Accueil &amp; sensibilisation sécurité sur les risque sur chantier (SAHARA MAONTAGE )</a:t>
            </a:r>
            <a:endParaRPr lang="fr-FR" sz="6800" dirty="0"/>
          </a:p>
          <a:p>
            <a:endParaRPr lang="fr-FR" dirty="0"/>
          </a:p>
        </p:txBody>
      </p:sp>
      <p:pic>
        <p:nvPicPr>
          <p:cNvPr id="9" name="Espace réservé du contenu 8" descr="C:\Users\pc\Desktop\TANTAN\raport hebdo\RH Mois 11\30-11-2018\IMG20181130092950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714620"/>
            <a:ext cx="4040188" cy="303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Manque du gardes corps cc AZILAL  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fr-FR" dirty="0" smtClean="0">
                <a:solidFill>
                  <a:srgbClr val="00B050"/>
                </a:solidFill>
              </a:rPr>
              <a:t>Mise en place de la protection collectives provisoires 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7" name="Espace réservé du contenu 6" descr="C:\Users\pc\Desktop\TANTAN\raport hebdo\RH Mois 01-19\14-01- AU 20\IMG20190116092039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285993"/>
            <a:ext cx="4071965" cy="34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Espace réservé du contenu 7" descr="C:\Users\pc\AppData\Local\Microsoft\Windows\Temporary Internet Files\Content.Word\IMG20190201161507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571745"/>
            <a:ext cx="3929089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 rot="19613652">
            <a:off x="621585" y="2698547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 rot="19870054">
            <a:off x="5484569" y="2886358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8223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Coffré électrique non conforme : branchement directe  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8223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fr-FR" dirty="0" smtClean="0">
                <a:solidFill>
                  <a:srgbClr val="00B050"/>
                </a:solidFill>
              </a:rPr>
              <a:t>Installation des prise </a:t>
            </a:r>
          </a:p>
          <a:p>
            <a:r>
              <a:rPr lang="fr-FR" dirty="0" smtClean="0">
                <a:solidFill>
                  <a:srgbClr val="00B050"/>
                </a:solidFill>
              </a:rPr>
              <a:t>adaptées  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9" name="Espace réservé du contenu 8" descr="C:\Users\pc\Desktop\TANTAN\raport hebdo\RH Mois 01-19\21-01-- AU 27\IMG20190123095729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571744"/>
            <a:ext cx="400052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Espace réservé du contenu 9" descr="C:\Users\pc\Desktop\TANTAN\raport hebdo\RH Mois 01-19\21-01-- AU 27\IMG20190124151225.jpg"/>
          <p:cNvPicPr>
            <a:picLocks noGr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643182"/>
            <a:ext cx="421484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 rot="19613652">
            <a:off x="1550277" y="3198614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 rot="19870054">
            <a:off x="5270256" y="2672045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fr-FR" dirty="0" smtClean="0">
                <a:solidFill>
                  <a:srgbClr val="FF0000"/>
                </a:solidFill>
              </a:rPr>
              <a:t>Échafaudage non conforme  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fr-FR" dirty="0" smtClean="0">
                <a:solidFill>
                  <a:srgbClr val="00B050"/>
                </a:solidFill>
              </a:rPr>
              <a:t>Installation d’un garde Corp. adapté 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7" name="Espace réservé du contenu 6" descr="C:\Users\pc\AppData\Local\Microsoft\Windows\Temporary Internet Files\Content.Word\IMG20190128100849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571744"/>
            <a:ext cx="392909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Espace réservé du contenu 8" descr="C:\Users\pc\AppData\Local\Microsoft\Windows\Temporary Internet Files\Content.Word\IMG20190128111357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14620"/>
            <a:ext cx="4071966" cy="350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 rot="19613652">
            <a:off x="621584" y="2912861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 rot="19870054">
            <a:off x="4841629" y="2957797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fr-FR" dirty="0" smtClean="0">
                <a:solidFill>
                  <a:srgbClr val="FF0000"/>
                </a:solidFill>
              </a:rPr>
              <a:t>Fosse styptique non protéger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fr-FR" dirty="0" smtClean="0">
                <a:solidFill>
                  <a:srgbClr val="00B050"/>
                </a:solidFill>
              </a:rPr>
              <a:t>Installation de la protection de la fosse 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7" name="Espace réservé du contenu 6" descr="C:\Users\pc\Desktop\TANTAN\raport hebdo\RH Mois 01-19\21-01-- AU 27\IMG20190122154948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357430"/>
            <a:ext cx="4000528" cy="3643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Espace réservé du contenu 9" descr="C:\Users\pc\AppData\Local\Microsoft\Windows\Temporary Internet Files\Content.Word\IMG-20190108-WA0007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428868"/>
            <a:ext cx="40719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 rot="19613652">
            <a:off x="835898" y="2912861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 rot="19870054">
            <a:off x="4913067" y="2743483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fr-FR" dirty="0" smtClean="0">
                <a:solidFill>
                  <a:srgbClr val="FF0000"/>
                </a:solidFill>
              </a:rPr>
              <a:t>Réservation non protéger 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fr-FR" dirty="0" smtClean="0">
                <a:solidFill>
                  <a:srgbClr val="00B050"/>
                </a:solidFill>
              </a:rPr>
              <a:t>Mise en place des couverture conforme 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7" name="Espace réservé du contenu 6" descr="C:\Users\pc\AppData\Local\Microsoft\Windows\Temporary Internet Files\Content.Word\IMG20190128104247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00306"/>
            <a:ext cx="40005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Espace réservé du contenu 8" descr="C:\Users\pc\AppData\Local\Microsoft\Windows\Temporary Internet Files\Content.Word\IMG20190130160317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571744"/>
            <a:ext cx="407196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 rot="19613652">
            <a:off x="621584" y="2912861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 rot="19870054">
            <a:off x="4841629" y="2957797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71472" y="1500174"/>
            <a:ext cx="4040188" cy="63976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fr-FR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Passage piéton non identifier DTC  </a:t>
            </a:r>
            <a:endParaRPr lang="fr-F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fr-FR" dirty="0" smtClean="0">
                <a:solidFill>
                  <a:srgbClr val="00B050"/>
                </a:solidFill>
              </a:rPr>
              <a:t>Passage piéton bien identifier 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</a:t>
            </a:r>
            <a:endParaRPr lang="fr-FR" dirty="0"/>
          </a:p>
        </p:txBody>
      </p:sp>
      <p:pic>
        <p:nvPicPr>
          <p:cNvPr id="10" name="Espace réservé du contenu 9" descr="C:\Users\pc\AppData\Local\Microsoft\Windows\Temporary Internet Files\Content.Word\IMG20190204094523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357429"/>
            <a:ext cx="4143403" cy="3768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Espace réservé du contenu 10" descr="C:\Users\pc\AppData\Local\Microsoft\Windows\Temporary Internet Files\Content.Word\IMG20190305143453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357430"/>
            <a:ext cx="4041775" cy="37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 rot="19613652">
            <a:off x="621584" y="2912861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 rot="19870054">
            <a:off x="4841629" y="2957797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7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Manque de gardes corps au </a:t>
            </a:r>
            <a:r>
              <a:rPr lang="fr-FR" dirty="0" err="1" smtClean="0">
                <a:solidFill>
                  <a:srgbClr val="FF0000"/>
                </a:solidFill>
              </a:rPr>
              <a:t>niv</a:t>
            </a:r>
            <a:r>
              <a:rPr lang="fr-FR" dirty="0" smtClean="0">
                <a:solidFill>
                  <a:srgbClr val="FF0000"/>
                </a:solidFill>
              </a:rPr>
              <a:t> de transporteur élévateur 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428736"/>
            <a:ext cx="4041775" cy="1000132"/>
          </a:xfr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pPr>
              <a:lnSpc>
                <a:spcPct val="80000"/>
              </a:lnSpc>
            </a:pPr>
            <a:r>
              <a:rPr lang="fr-FR" sz="2200" dirty="0" smtClean="0">
                <a:solidFill>
                  <a:srgbClr val="00B050"/>
                </a:solidFill>
              </a:rPr>
              <a:t>Installation des gardes corps </a:t>
            </a:r>
          </a:p>
          <a:p>
            <a:pPr>
              <a:lnSpc>
                <a:spcPct val="80000"/>
              </a:lnSpc>
            </a:pPr>
            <a:r>
              <a:rPr lang="fr-FR" sz="2200" dirty="0" smtClean="0">
                <a:solidFill>
                  <a:srgbClr val="00B050"/>
                </a:solidFill>
              </a:rPr>
              <a:t>définitive au niveau de transporteur élévateur.</a:t>
            </a: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 </a:t>
            </a:r>
            <a:endParaRPr lang="fr-FR" dirty="0"/>
          </a:p>
        </p:txBody>
      </p:sp>
      <p:pic>
        <p:nvPicPr>
          <p:cNvPr id="10" name="Espace réservé du contenu 9" descr="C:\Users\pc\AppData\Local\Microsoft\Windows\Temporary Internet Files\Content.Word\IMG20190228103939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500313"/>
            <a:ext cx="3929090" cy="362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Espace réservé du contenu 10" descr="C:\Users\pc\AppData\Local\Microsoft\Windows\Temporary Internet Files\Content.Word\IMG20190204094807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357438"/>
            <a:ext cx="4071966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 rot="19613652">
            <a:off x="621584" y="2912861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 rot="19870054">
            <a:off x="4841629" y="2957797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00174"/>
            <a:ext cx="4040188" cy="85725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Réservations non obturer &amp; passage non conforme  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00174"/>
            <a:ext cx="4041775" cy="857256"/>
          </a:xfr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r>
              <a:rPr lang="fr-FR" sz="2200" dirty="0" smtClean="0">
                <a:solidFill>
                  <a:srgbClr val="00B050"/>
                </a:solidFill>
              </a:rPr>
              <a:t>Passage bien identifier &amp; réservation obturer </a:t>
            </a: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 </a:t>
            </a:r>
            <a:endParaRPr lang="fr-FR" dirty="0"/>
          </a:p>
        </p:txBody>
      </p:sp>
      <p:pic>
        <p:nvPicPr>
          <p:cNvPr id="12" name="Espace réservé du contenu 11" descr="C:\Users\pc\AppData\Local\Microsoft\Windows\Temporary Internet Files\Content.Word\IMG2019013114462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428875"/>
            <a:ext cx="4071966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Espace réservé du contenu 12" descr="C:\Users\pc\AppData\Local\Microsoft\Windows\Temporary Internet Files\Content.Word\IMG20190204151309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428875"/>
            <a:ext cx="4143404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 rot="19613652">
            <a:off x="621584" y="2912861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 rot="19870054">
            <a:off x="4841629" y="2957797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357158" y="1571613"/>
            <a:ext cx="4040188" cy="500066"/>
          </a:xfr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endParaRPr lang="fr-FR" dirty="0" smtClean="0"/>
          </a:p>
          <a:p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3"/>
          </p:nvPr>
        </p:nvSpPr>
        <p:spPr>
          <a:xfrm>
            <a:off x="4786314" y="1500174"/>
            <a:ext cx="4071966" cy="1174767"/>
          </a:xfrm>
        </p:spPr>
        <p:txBody>
          <a:bodyPr>
            <a:normAutofit/>
          </a:bodyPr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sz="8000" dirty="0">
              <a:solidFill>
                <a:schemeClr val="dk1"/>
              </a:solidFill>
            </a:endParaRPr>
          </a:p>
        </p:txBody>
      </p:sp>
      <p:pic>
        <p:nvPicPr>
          <p:cNvPr id="12" name="Espace réservé du contenu 11" descr="C:\Users\pc\AppData\Local\Microsoft\Windows\Temporary Internet Files\Content.Word\IMG20181024170658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2786058"/>
            <a:ext cx="4003200" cy="3143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Espace réservé du contenu 12" descr="C:\Users\pc\AppData\Local\Microsoft\Windows\Temporary Internet Files\Content.Word\IMG20181024082747.jpg"/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14876" y="2714620"/>
            <a:ext cx="3857652" cy="321471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/>
        </p:nvSpPr>
        <p:spPr>
          <a:xfrm>
            <a:off x="285720" y="1500174"/>
            <a:ext cx="407196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fr-FR" b="1" dirty="0" smtClean="0"/>
              <a:t>Sensibilisation sécurité sur les risques d’incendie lors de départ de feu (Voir rapport d’incident du 24/10/2018 )</a:t>
            </a:r>
            <a:endParaRPr lang="fr-FR" b="1" dirty="0">
              <a:solidFill>
                <a:schemeClr val="dk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86314" y="1500174"/>
            <a:ext cx="407193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b="1" dirty="0" smtClean="0"/>
              <a:t>Sensibilisation sécurité sur le port des  </a:t>
            </a:r>
            <a:br>
              <a:rPr lang="fr-FR" b="1" dirty="0" smtClean="0"/>
            </a:br>
            <a:r>
              <a:rPr lang="fr-FR" b="1" dirty="0" smtClean="0"/>
              <a:t>EPI obligatoire</a:t>
            </a:r>
            <a:br>
              <a:rPr lang="fr-FR" b="1" dirty="0" smtClean="0"/>
            </a:br>
            <a:r>
              <a:rPr lang="fr-FR" b="1" dirty="0" smtClean="0"/>
              <a:t> </a:t>
            </a:r>
            <a:r>
              <a:rPr lang="fr-FR" sz="1600" b="1" dirty="0" smtClean="0"/>
              <a:t>29/10/2018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00174"/>
            <a:ext cx="4040188" cy="85725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Réservations non obturer &amp; passage non conforme  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00174"/>
            <a:ext cx="4041775" cy="857256"/>
          </a:xfr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r>
              <a:rPr lang="fr-FR" sz="2200" dirty="0" smtClean="0">
                <a:solidFill>
                  <a:srgbClr val="00B050"/>
                </a:solidFill>
              </a:rPr>
              <a:t>Passage bien identifier &amp; réservation obturer </a:t>
            </a: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 </a:t>
            </a:r>
            <a:endParaRPr lang="fr-FR" dirty="0"/>
          </a:p>
        </p:txBody>
      </p:sp>
      <p:pic>
        <p:nvPicPr>
          <p:cNvPr id="12" name="Espace réservé du contenu 11" descr="C:\Users\pc\AppData\Local\Microsoft\Windows\Temporary Internet Files\Content.Word\IMG2019013114462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428875"/>
            <a:ext cx="4071966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Espace réservé du contenu 12" descr="C:\Users\pc\AppData\Local\Microsoft\Windows\Temporary Internet Files\Content.Word\IMG20190204151309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428875"/>
            <a:ext cx="4143404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 rot="19613652">
            <a:off x="621584" y="2912861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 rot="19870054">
            <a:off x="4841629" y="2957797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428736"/>
            <a:ext cx="4040188" cy="92869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Inspection des extincteurs 25kg non utiliser  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572000" y="1357298"/>
            <a:ext cx="4041775" cy="1071570"/>
          </a:xfr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r>
              <a:rPr lang="fr-FR" sz="2200" dirty="0" smtClean="0">
                <a:solidFill>
                  <a:srgbClr val="00B050"/>
                </a:solidFill>
              </a:rPr>
              <a:t> </a:t>
            </a: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r>
              <a:rPr lang="fr-FR" sz="2200" dirty="0" smtClean="0">
                <a:solidFill>
                  <a:srgbClr val="00B050"/>
                </a:solidFill>
              </a:rPr>
              <a:t>Réutilisation et mise en place sur les ateliers  </a:t>
            </a:r>
          </a:p>
          <a:p>
            <a:endParaRPr lang="fr-FR" sz="2200" dirty="0" smtClean="0">
              <a:solidFill>
                <a:srgbClr val="00B050"/>
              </a:solidFill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00013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 </a:t>
            </a:r>
            <a:endParaRPr lang="fr-FR" dirty="0"/>
          </a:p>
        </p:txBody>
      </p:sp>
      <p:pic>
        <p:nvPicPr>
          <p:cNvPr id="10" name="Espace réservé du contenu 9" descr="C:\Users\pc\AppData\Local\Microsoft\Windows\Temporary Internet Files\Content.Word\IMG20190109140524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357438"/>
            <a:ext cx="4071966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Espace réservé du contenu 15" descr="C:\Users\pc\Desktop\TANTAN\raport hebdo\RH Mois 01-19\21-01-- AU 27\IMG20190124144124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571744"/>
            <a:ext cx="4041775" cy="357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 rot="19613652">
            <a:off x="407269" y="2912862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8" name="Rectangle 17"/>
          <p:cNvSpPr/>
          <p:nvPr/>
        </p:nvSpPr>
        <p:spPr>
          <a:xfrm rot="19870054">
            <a:off x="4698753" y="2886360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714884"/>
            <a:ext cx="1959540" cy="1349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428736"/>
            <a:ext cx="4040188" cy="92869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Utilisation d’une nacelle non conforme 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572000" y="1357298"/>
            <a:ext cx="4041775" cy="1071570"/>
          </a:xfr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r>
              <a:rPr lang="fr-FR" sz="2200" dirty="0" smtClean="0">
                <a:solidFill>
                  <a:srgbClr val="00B050"/>
                </a:solidFill>
              </a:rPr>
              <a:t> </a:t>
            </a: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endParaRPr lang="fr-FR" sz="2200" dirty="0" smtClean="0">
              <a:solidFill>
                <a:srgbClr val="00B050"/>
              </a:solidFill>
            </a:endParaRPr>
          </a:p>
          <a:p>
            <a:r>
              <a:rPr lang="fr-FR" sz="2200" dirty="0" smtClean="0">
                <a:solidFill>
                  <a:srgbClr val="00B050"/>
                </a:solidFill>
              </a:rPr>
              <a:t>Confection d’une nacelle adaptée </a:t>
            </a:r>
          </a:p>
          <a:p>
            <a:endParaRPr lang="fr-FR" sz="2200" dirty="0" smtClean="0">
              <a:solidFill>
                <a:srgbClr val="00B050"/>
              </a:solidFill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00013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 </a:t>
            </a:r>
            <a:endParaRPr lang="fr-FR" dirty="0"/>
          </a:p>
        </p:txBody>
      </p:sp>
      <p:pic>
        <p:nvPicPr>
          <p:cNvPr id="19" name="Espace réservé du contenu 18" descr="C:\Users\pc\AppData\Local\Microsoft\Windows\Temporary Internet Files\Content.Word\IMG20190313120448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508755"/>
            <a:ext cx="3929089" cy="328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Espace réservé du contenu 19" descr="C:\Users\pc\AppData\Local\Microsoft\Windows\Temporary Internet Files\Content.Word\IMG20190109154220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571744"/>
            <a:ext cx="3857652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 rot="19613652">
            <a:off x="621584" y="3055738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22" name="Rectangle 21"/>
          <p:cNvSpPr/>
          <p:nvPr/>
        </p:nvSpPr>
        <p:spPr>
          <a:xfrm rot="19870054">
            <a:off x="4770190" y="2886358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28596" y="1500174"/>
            <a:ext cx="4043362" cy="92869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sz="1600" dirty="0" smtClean="0">
                <a:solidFill>
                  <a:srgbClr val="00B050"/>
                </a:solidFill>
              </a:rPr>
              <a:t>Approvisionnement des Équipements de protection </a:t>
            </a:r>
          </a:p>
          <a:p>
            <a:r>
              <a:rPr lang="fr-FR" dirty="0" smtClean="0">
                <a:solidFill>
                  <a:srgbClr val="00B050"/>
                </a:solidFill>
              </a:rPr>
              <a:t> 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fr-FR" dirty="0" smtClean="0"/>
              <a:t>ACTIONS CORRECTIVES  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 rot="19613652">
            <a:off x="621584" y="2912861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Avant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 rot="19870054">
            <a:off x="4841629" y="2957797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B050"/>
                </a:solidFill>
              </a:rPr>
              <a:t>Après</a:t>
            </a:r>
            <a:r>
              <a:rPr lang="fr-FR" sz="2800" b="1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11" name="Espace réservé du contenu 10" descr="C:\Users\pc\Desktop\TANTAN\raport hebdo\RH Mois 01-19\02-01-2019\IMG2019010215523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00313"/>
            <a:ext cx="4000528" cy="362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Espace réservé du contenu 11" descr="C:\Users\pc\Desktop\TANTAN\raport hebdo\RH Mois 12\27-12-2018\IMG20181227153609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571744"/>
            <a:ext cx="4041775" cy="357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Espace réservé du texte 2"/>
          <p:cNvSpPr>
            <a:spLocks noGrp="1"/>
          </p:cNvSpPr>
          <p:nvPr>
            <p:ph type="body" idx="1"/>
          </p:nvPr>
        </p:nvSpPr>
        <p:spPr>
          <a:xfrm>
            <a:off x="4643438" y="1500174"/>
            <a:ext cx="4043362" cy="92869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sz="1600" dirty="0" smtClean="0">
                <a:solidFill>
                  <a:srgbClr val="00B050"/>
                </a:solidFill>
              </a:rPr>
              <a:t>Mise en place d’un moto pompe sur quai - 8  </a:t>
            </a:r>
          </a:p>
          <a:p>
            <a:r>
              <a:rPr lang="fr-FR" dirty="0" smtClean="0">
                <a:solidFill>
                  <a:srgbClr val="00B050"/>
                </a:solidFill>
              </a:rPr>
              <a:t> 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17" name="Image 16" descr="C:\Users\pc\Desktop\TANTAN\raport hebdo\RH Mois 12\06-07-12-2018\IMG2018120615473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214818"/>
            <a:ext cx="1785950" cy="194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14546" y="1714488"/>
            <a:ext cx="4040188" cy="8223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fr-FR" dirty="0" smtClean="0"/>
              <a:t>Réunion comité CHCS  </a:t>
            </a:r>
          </a:p>
          <a:p>
            <a:r>
              <a:rPr lang="fr-FR" dirty="0" smtClean="0"/>
              <a:t>26/12/2018</a:t>
            </a:r>
            <a:endParaRPr lang="fr-FR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fr-FR" dirty="0" smtClean="0"/>
              <a:t>Réunion sécurité  </a:t>
            </a:r>
            <a:endParaRPr lang="fr-FR" dirty="0"/>
          </a:p>
        </p:txBody>
      </p:sp>
      <p:pic>
        <p:nvPicPr>
          <p:cNvPr id="9" name="Espace réservé du contenu 8" descr="C:\Users\pc\Desktop\TANTAN\raport hebdo\RH Mois 12\26-12-2018\IMG2018122611132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857496"/>
            <a:ext cx="4040188" cy="3381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8223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fr-FR" dirty="0" smtClean="0"/>
              <a:t>Réunion sous comité </a:t>
            </a:r>
          </a:p>
          <a:p>
            <a:r>
              <a:rPr lang="fr-FR" dirty="0" smtClean="0"/>
              <a:t>Mise à jour du plan d’action sécurité 08/02/2019</a:t>
            </a:r>
            <a:endParaRPr lang="fr-FR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71612"/>
            <a:ext cx="4041775" cy="7858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sz="1700" dirty="0" smtClean="0">
                <a:solidFill>
                  <a:schemeClr val="dk1"/>
                </a:solidFill>
              </a:rPr>
              <a:t>Réunion comité CHSE 30/01/2019</a:t>
            </a:r>
            <a:endParaRPr lang="fr-FR" sz="1700" dirty="0">
              <a:solidFill>
                <a:schemeClr val="dk1"/>
              </a:solidFill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71744"/>
            <a:ext cx="4041775" cy="355441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fr-FR" dirty="0" smtClean="0"/>
              <a:t>Réunion sécurité  </a:t>
            </a:r>
            <a:endParaRPr lang="fr-FR" dirty="0"/>
          </a:p>
        </p:txBody>
      </p:sp>
      <p:pic>
        <p:nvPicPr>
          <p:cNvPr id="10" name="Espace réservé du contenu 9" descr="C:\Users\pc\AppData\Local\Microsoft\Windows\Temporary Internet Files\Content.Word\IMG20190208153847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571744"/>
            <a:ext cx="392909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 10" descr="C:\Users\pc\AppData\Local\Microsoft\Windows\Temporary Internet Files\Content.Word\IMG201901301155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571744"/>
            <a:ext cx="40719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85720" y="1535112"/>
            <a:ext cx="4286280" cy="8223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dirty="0" smtClean="0"/>
              <a:t>Réunion sécurité (plan d’action )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fr-FR" dirty="0" smtClean="0"/>
              <a:t>Réunion sécurité  </a:t>
            </a:r>
            <a:endParaRPr lang="fr-FR" dirty="0"/>
          </a:p>
        </p:txBody>
      </p:sp>
      <p:pic>
        <p:nvPicPr>
          <p:cNvPr id="9" name="Espace réservé du contenu 8" descr="C:\Users\pc\AppData\Local\Microsoft\Windows\Temporary Internet Files\Content.Word\IMG20190305112234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00306"/>
            <a:ext cx="4040188" cy="357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Espace réservé du contenu 11" descr="C:\Users\pc\AppData\Local\Microsoft\Windows\Temporary Internet Files\Content.Word\IMG20190131163019.jpg"/>
          <p:cNvPicPr>
            <a:picLocks noGr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5025" y="2571744"/>
            <a:ext cx="4041775" cy="350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ce réservé du texte 2"/>
          <p:cNvSpPr>
            <a:spLocks noGrp="1"/>
          </p:cNvSpPr>
          <p:nvPr>
            <p:ph type="body" idx="1"/>
          </p:nvPr>
        </p:nvSpPr>
        <p:spPr>
          <a:xfrm>
            <a:off x="4643438" y="1500174"/>
            <a:ext cx="4286280" cy="8223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fr-FR" dirty="0" smtClean="0"/>
              <a:t>Réunion sécurité (plan d’action ) 31/01/2019</a:t>
            </a:r>
            <a:endParaRPr lang="fr-F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142844" y="1571612"/>
            <a:ext cx="4254502" cy="928693"/>
          </a:xfr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endParaRPr lang="fr-FR" dirty="0" smtClean="0"/>
          </a:p>
          <a:p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3"/>
          </p:nvPr>
        </p:nvSpPr>
        <p:spPr>
          <a:xfrm>
            <a:off x="4357686" y="1428736"/>
            <a:ext cx="4572032" cy="15716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sz="8000" dirty="0" smtClean="0">
              <a:solidFill>
                <a:srgbClr val="FF0000"/>
              </a:solidFill>
            </a:endParaRPr>
          </a:p>
          <a:p>
            <a:endParaRPr lang="fr-FR" sz="8000" dirty="0">
              <a:solidFill>
                <a:srgbClr val="FF0000"/>
              </a:solidFill>
            </a:endParaRPr>
          </a:p>
          <a:p>
            <a:endParaRPr lang="fr-FR" sz="8000" dirty="0" smtClean="0">
              <a:solidFill>
                <a:srgbClr val="FF0000"/>
              </a:solidFill>
            </a:endParaRPr>
          </a:p>
          <a:p>
            <a:endParaRPr lang="fr-FR" sz="8000" dirty="0">
              <a:solidFill>
                <a:srgbClr val="FF0000"/>
              </a:solidFill>
            </a:endParaRPr>
          </a:p>
          <a:p>
            <a:endParaRPr lang="fr-FR" sz="8000" dirty="0" smtClean="0">
              <a:solidFill>
                <a:srgbClr val="FF0000"/>
              </a:solidFill>
            </a:endParaRPr>
          </a:p>
          <a:p>
            <a:endParaRPr lang="fr-FR" sz="8000" dirty="0">
              <a:solidFill>
                <a:srgbClr val="FF0000"/>
              </a:solidFill>
            </a:endParaRPr>
          </a:p>
          <a:p>
            <a:endParaRPr lang="fr-FR" sz="8000" dirty="0" smtClean="0">
              <a:solidFill>
                <a:srgbClr val="FF0000"/>
              </a:solidFill>
            </a:endParaRPr>
          </a:p>
          <a:p>
            <a:endParaRPr lang="fr-FR" sz="8000" dirty="0">
              <a:solidFill>
                <a:srgbClr val="FF0000"/>
              </a:solidFill>
            </a:endParaRPr>
          </a:p>
          <a:p>
            <a:r>
              <a:rPr lang="fr-FR" sz="8000" dirty="0" smtClean="0">
                <a:solidFill>
                  <a:schemeClr val="tx1"/>
                </a:solidFill>
              </a:rPr>
              <a:t>Ateliers externes </a:t>
            </a:r>
          </a:p>
          <a:p>
            <a:r>
              <a:rPr lang="fr-FR" sz="8000" dirty="0" smtClean="0">
                <a:solidFill>
                  <a:srgbClr val="FF0000"/>
                </a:solidFill>
              </a:rPr>
              <a:t>Sensibilisation </a:t>
            </a:r>
            <a:r>
              <a:rPr lang="fr-FR" sz="8000" dirty="0">
                <a:solidFill>
                  <a:srgbClr val="FF0000"/>
                </a:solidFill>
              </a:rPr>
              <a:t>sécurité sur les risques </a:t>
            </a:r>
            <a:br>
              <a:rPr lang="fr-FR" sz="8000" dirty="0">
                <a:solidFill>
                  <a:srgbClr val="FF0000"/>
                </a:solidFill>
              </a:rPr>
            </a:br>
            <a:r>
              <a:rPr lang="fr-FR" sz="8000" dirty="0">
                <a:solidFill>
                  <a:srgbClr val="FF0000"/>
                </a:solidFill>
              </a:rPr>
              <a:t>liées aux travaux par point chaud suite a l’incident survenu sur chantier d’AGADIR lors d’incendie qui a été propager sur le bateau SADR  </a:t>
            </a:r>
            <a:r>
              <a:rPr lang="de-DE" sz="7200" dirty="0">
                <a:solidFill>
                  <a:srgbClr val="FF0000"/>
                </a:solidFill>
              </a:rPr>
              <a:t>31/10/2018</a:t>
            </a:r>
            <a:endParaRPr lang="fr-FR" sz="8000" dirty="0">
              <a:solidFill>
                <a:schemeClr val="dk1"/>
              </a:solidFill>
            </a:endParaRPr>
          </a:p>
        </p:txBody>
      </p:sp>
      <p:pic>
        <p:nvPicPr>
          <p:cNvPr id="11" name="Espace réservé du contenu 10" descr="C:\Users\pc\AppData\Local\Microsoft\Windows\Temporary Internet Files\Content.Word\IMG20181030082933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28596" y="2786058"/>
            <a:ext cx="3929090" cy="3286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Espace réservé du contenu 15" descr="C:\Users\pc\AppData\Local\Microsoft\Windows\Temporary Internet Files\Content.Word\IMG20181031083228.jpg"/>
          <p:cNvPicPr>
            <a:picLocks noGrp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rcRect/>
          <a:stretch>
            <a:fillRect/>
          </a:stretch>
        </p:blipFill>
        <p:spPr bwMode="auto">
          <a:xfrm>
            <a:off x="4572000" y="3000372"/>
            <a:ext cx="4071966" cy="300039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Rectangle 16"/>
          <p:cNvSpPr/>
          <p:nvPr/>
        </p:nvSpPr>
        <p:spPr>
          <a:xfrm>
            <a:off x="214282" y="1643050"/>
            <a:ext cx="414340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b="1" dirty="0" smtClean="0"/>
              <a:t>Atelier TRINYO </a:t>
            </a:r>
          </a:p>
          <a:p>
            <a:r>
              <a:rPr lang="fr-FR" b="1" dirty="0" smtClean="0"/>
              <a:t>Sensibilisation sécurité sur les risque liées aux travaux par point chaud 30/10/2018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142844" y="1571612"/>
            <a:ext cx="4254502" cy="928693"/>
          </a:xfr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endParaRPr lang="fr-FR" dirty="0" smtClean="0"/>
          </a:p>
          <a:p>
            <a:endParaRPr lang="fr-FR" dirty="0"/>
          </a:p>
        </p:txBody>
      </p:sp>
      <p:pic>
        <p:nvPicPr>
          <p:cNvPr id="13" name="Espace réservé du contenu 12" descr="C:\Users\pc\AppData\Local\Microsoft\Windows\Temporary Internet Files\Content.Word\IMG20181101083601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20" y="2928934"/>
            <a:ext cx="4071966" cy="3143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Espace réservé du contenu 13" descr="C:\Users\pc\AppData\Local\Microsoft\Windows\Temporary Internet Files\Content.Word\IMG20181102123713.jpg"/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500562" y="2928934"/>
            <a:ext cx="4286280" cy="321471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/>
          <p:cNvSpPr/>
          <p:nvPr/>
        </p:nvSpPr>
        <p:spPr>
          <a:xfrm>
            <a:off x="214282" y="1571612"/>
            <a:ext cx="428628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dirty="0" smtClean="0"/>
              <a:t> </a:t>
            </a:r>
            <a:r>
              <a:rPr lang="fr-FR" b="1" dirty="0" smtClean="0"/>
              <a:t>Atelier INOX BOUBEL / TRINYO 01/11/2018     </a:t>
            </a:r>
          </a:p>
          <a:p>
            <a:r>
              <a:rPr lang="fr-FR" b="1" dirty="0" smtClean="0"/>
              <a:t>Sensibilisation sécurité sur les risques liées aux travaux par points chaud</a:t>
            </a:r>
            <a:endParaRPr lang="fr-FR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4572000" y="1571612"/>
            <a:ext cx="421484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b="1" dirty="0" smtClean="0"/>
              <a:t>CNA / 02/11/2018 </a:t>
            </a:r>
          </a:p>
          <a:p>
            <a:r>
              <a:rPr lang="fr-FR" b="1" dirty="0" smtClean="0"/>
              <a:t>Sensibilisation sécurité sur les risques a chaque ateliers par Mr HAKIM NADIR et Mr SAID AOUFI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142844" y="1571612"/>
            <a:ext cx="4254502" cy="928693"/>
          </a:xfr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endParaRPr lang="fr-FR" dirty="0" smtClean="0"/>
          </a:p>
          <a:p>
            <a:endParaRPr lang="fr-FR" dirty="0"/>
          </a:p>
        </p:txBody>
      </p:sp>
      <p:pic>
        <p:nvPicPr>
          <p:cNvPr id="10" name="Espace réservé du contenu 9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2928934"/>
            <a:ext cx="4214842" cy="3143272"/>
          </a:xfrm>
          <a:prstGeom prst="rect">
            <a:avLst/>
          </a:prstGeom>
          <a:noFill/>
        </p:spPr>
      </p:pic>
      <p:pic>
        <p:nvPicPr>
          <p:cNvPr id="11" name="Espace réservé du contenu 10" descr="C:\Users\pc\AppData\Local\Microsoft\Windows\Temporary Internet Files\Content.Word\IMG20181024082747.jpg"/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928934"/>
            <a:ext cx="4071966" cy="31432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/>
          <p:cNvSpPr/>
          <p:nvPr/>
        </p:nvSpPr>
        <p:spPr>
          <a:xfrm>
            <a:off x="214282" y="1571612"/>
            <a:ext cx="457200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fr-FR" b="1" dirty="0" smtClean="0"/>
              <a:t>Atelier CNA / 03/11/2018</a:t>
            </a:r>
          </a:p>
          <a:p>
            <a:r>
              <a:rPr lang="fr-FR" b="1" dirty="0" smtClean="0"/>
              <a:t>Sensibilisation sécurité sur le port obligatoire des EPI et sur l’utilisation des accès aux bateaux (voir plan d’action de la semaine) </a:t>
            </a:r>
            <a:endParaRPr lang="fr-FR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4929190" y="1571612"/>
            <a:ext cx="4000528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b="1" dirty="0" smtClean="0"/>
              <a:t>Ateliers externes / 29/11/2018 </a:t>
            </a:r>
          </a:p>
          <a:p>
            <a:r>
              <a:rPr lang="fr-FR" b="1" dirty="0" smtClean="0"/>
              <a:t>Sensibilisation sécurité liées aux travaux en hauteurs  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285720" y="1571612"/>
            <a:ext cx="4111626" cy="785817"/>
          </a:xfr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endParaRPr lang="fr-FR" dirty="0" smtClean="0"/>
          </a:p>
          <a:p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89375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fr-FR" dirty="0" smtClean="0"/>
              <a:t>13/11/2018 / CNA Menuiserie </a:t>
            </a:r>
          </a:p>
          <a:p>
            <a:r>
              <a:rPr lang="fr-FR" dirty="0" smtClean="0"/>
              <a:t> Sensibilisation </a:t>
            </a:r>
            <a:r>
              <a:rPr lang="fr-FR" dirty="0"/>
              <a:t>sécurité sur les risques liées aux utilisation des produits </a:t>
            </a:r>
            <a:r>
              <a:rPr lang="fr-FR" dirty="0" smtClean="0"/>
              <a:t>chimique</a:t>
            </a:r>
            <a:endParaRPr lang="fr-FR" dirty="0"/>
          </a:p>
        </p:txBody>
      </p:sp>
      <p:pic>
        <p:nvPicPr>
          <p:cNvPr id="11" name="Espace réservé du contenu 10" descr="C:\Users\pc\AppData\Local\Microsoft\Windows\Temporary Internet Files\Content.Word\IMG20181113081922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2786058"/>
            <a:ext cx="3929090" cy="3214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Espace réservé du contenu 12"/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71744"/>
            <a:ext cx="4143404" cy="3429024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285720" y="1500174"/>
            <a:ext cx="4214842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b="1" dirty="0" smtClean="0"/>
              <a:t>Le 13/11/2018 / CNA  </a:t>
            </a:r>
          </a:p>
          <a:p>
            <a:r>
              <a:rPr lang="fr-FR" b="1" dirty="0" smtClean="0"/>
              <a:t>Sensibilisation sécurité sur les risques liées aux utilisation des bouteilles de gaz, Manipulation et stockage </a:t>
            </a:r>
          </a:p>
          <a:p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Sensibilisations sécurité </a:t>
            </a:r>
            <a:endParaRPr lang="fr-F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>
          <a:xfrm>
            <a:off x="142844" y="1571612"/>
            <a:ext cx="4254502" cy="92869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fr-FR" dirty="0" smtClean="0"/>
              <a:t>Équipe Carénage : Sensibilisation </a:t>
            </a:r>
            <a:r>
              <a:rPr lang="fr-FR" dirty="0"/>
              <a:t>sécurité sur les risques liés aux travaux en hauteurs </a:t>
            </a:r>
          </a:p>
          <a:p>
            <a:r>
              <a:rPr lang="fr-FR" dirty="0"/>
              <a:t>Suite au satiation dangereuse du 26/11/2018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6519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fr-FR" dirty="0" smtClean="0"/>
              <a:t>Équipe carénage </a:t>
            </a:r>
          </a:p>
          <a:p>
            <a:r>
              <a:rPr lang="fr-FR" dirty="0" smtClean="0"/>
              <a:t>-Sensibilisation </a:t>
            </a:r>
            <a:r>
              <a:rPr lang="fr-FR" dirty="0"/>
              <a:t>sécurité sur les risques liées aux travaux en hauteurs </a:t>
            </a:r>
            <a:br>
              <a:rPr lang="fr-FR" dirty="0"/>
            </a:br>
            <a:r>
              <a:rPr lang="fr-FR" dirty="0"/>
              <a:t>Suite au situation dangereuse du 21/11/2018</a:t>
            </a:r>
          </a:p>
        </p:txBody>
      </p:sp>
      <p:pic>
        <p:nvPicPr>
          <p:cNvPr id="11" name="Espace réservé du contenu 10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20" y="2786058"/>
            <a:ext cx="4143404" cy="3286148"/>
          </a:xfrm>
          <a:prstGeom prst="rect">
            <a:avLst/>
          </a:prstGeom>
          <a:noFill/>
        </p:spPr>
      </p:pic>
      <p:pic>
        <p:nvPicPr>
          <p:cNvPr id="13" name="Espace réservé du contenu 12"/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714620"/>
            <a:ext cx="4000528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1166</Words>
  <Application>Microsoft Office PowerPoint</Application>
  <PresentationFormat>Affichage à l'écran (4:3)</PresentationFormat>
  <Paragraphs>342</Paragraphs>
  <Slides>46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46</vt:i4>
      </vt:variant>
    </vt:vector>
  </HeadingPairs>
  <TitlesOfParts>
    <vt:vector size="47" baseType="lpstr">
      <vt:lpstr>Thème Office</vt:lpstr>
      <vt:lpstr>Présentation HSE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sécurité </vt:lpstr>
      <vt:lpstr>Sensibilisations et formations sécurité </vt:lpstr>
      <vt:lpstr>formations sécurité </vt:lpstr>
      <vt:lpstr>Formation incendie et utilisation des extincteurs</vt:lpstr>
      <vt:lpstr>Formation incendie et utilisation des extincteurs</vt:lpstr>
      <vt:lpstr>Formation incendie et utilisation des extincteurs</vt:lpstr>
      <vt:lpstr>Formation incendie et utilisation des extincteurs</vt:lpstr>
      <vt:lpstr>Formation incendie et utilisation des extincteurs</vt:lpstr>
      <vt:lpstr>Formation incendie et utilisation des extincteurs</vt:lpstr>
      <vt:lpstr>Formation : Travaux en hauteurs </vt:lpstr>
      <vt:lpstr>Formation : Travaux en hauteurs </vt:lpstr>
      <vt:lpstr>Formation : Travaux en hauteurs </vt:lpstr>
      <vt:lpstr> Sensibilisation suite a l’accident du15/02/2109   </vt:lpstr>
      <vt:lpstr>Accueil sécurité ateliers externes  </vt:lpstr>
      <vt:lpstr>Accueil sécurité ateliers externes  </vt:lpstr>
      <vt:lpstr>Actions correctives </vt:lpstr>
      <vt:lpstr>Actions correctives </vt:lpstr>
      <vt:lpstr>Actions correctives </vt:lpstr>
      <vt:lpstr>Actions correctives </vt:lpstr>
      <vt:lpstr>Actions correctives </vt:lpstr>
      <vt:lpstr>Actions correctives </vt:lpstr>
      <vt:lpstr>ACTIONS CORRECTIVES  </vt:lpstr>
      <vt:lpstr>ACTIONS CORRECTIVES  </vt:lpstr>
      <vt:lpstr>ACTIONS CORRECTIVES  </vt:lpstr>
      <vt:lpstr>ACTIONS CORRECTIVES  </vt:lpstr>
      <vt:lpstr>ACTIONS CORRECTIVES  </vt:lpstr>
      <vt:lpstr>ACTIONS CORRECTIVES  </vt:lpstr>
      <vt:lpstr>Réunion sécurité  </vt:lpstr>
      <vt:lpstr>Réunion sécurité  </vt:lpstr>
      <vt:lpstr>Réunion sécurité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HSE</dc:title>
  <dc:creator>pc</dc:creator>
  <cp:lastModifiedBy>ZAKARIA</cp:lastModifiedBy>
  <cp:revision>63</cp:revision>
  <dcterms:created xsi:type="dcterms:W3CDTF">2019-01-08T13:00:25Z</dcterms:created>
  <dcterms:modified xsi:type="dcterms:W3CDTF">2020-03-20T20:49:26Z</dcterms:modified>
</cp:coreProperties>
</file>